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7"/>
  </p:notesMasterIdLst>
  <p:sldIdLst>
    <p:sldId id="1719" r:id="rId2"/>
    <p:sldId id="2543" r:id="rId3"/>
    <p:sldId id="1865" r:id="rId4"/>
    <p:sldId id="2537" r:id="rId5"/>
    <p:sldId id="2544" r:id="rId6"/>
    <p:sldId id="1895" r:id="rId7"/>
    <p:sldId id="1925" r:id="rId8"/>
    <p:sldId id="1926" r:id="rId9"/>
    <p:sldId id="1927" r:id="rId10"/>
    <p:sldId id="1928" r:id="rId11"/>
    <p:sldId id="1929" r:id="rId12"/>
    <p:sldId id="1930" r:id="rId13"/>
    <p:sldId id="1931" r:id="rId14"/>
    <p:sldId id="1932" r:id="rId15"/>
    <p:sldId id="2534" r:id="rId16"/>
    <p:sldId id="2538" r:id="rId17"/>
    <p:sldId id="2115" r:id="rId18"/>
    <p:sldId id="2116" r:id="rId19"/>
    <p:sldId id="2117" r:id="rId20"/>
    <p:sldId id="1886" r:id="rId21"/>
    <p:sldId id="1937" r:id="rId22"/>
    <p:sldId id="1938" r:id="rId23"/>
    <p:sldId id="1939" r:id="rId24"/>
    <p:sldId id="1940" r:id="rId25"/>
    <p:sldId id="2535" r:id="rId26"/>
    <p:sldId id="2539" r:id="rId27"/>
    <p:sldId id="1911" r:id="rId28"/>
    <p:sldId id="1912" r:id="rId29"/>
    <p:sldId id="1913" r:id="rId30"/>
    <p:sldId id="1889" r:id="rId31"/>
    <p:sldId id="1918" r:id="rId32"/>
    <p:sldId id="1919" r:id="rId33"/>
    <p:sldId id="2542" r:id="rId34"/>
    <p:sldId id="2536" r:id="rId35"/>
    <p:sldId id="2540" r:id="rId36"/>
    <p:sldId id="2509" r:id="rId37"/>
    <p:sldId id="2510" r:id="rId38"/>
    <p:sldId id="2511" r:id="rId39"/>
    <p:sldId id="2512" r:id="rId40"/>
    <p:sldId id="1978" r:id="rId41"/>
    <p:sldId id="2514" r:id="rId42"/>
    <p:sldId id="2518" r:id="rId43"/>
    <p:sldId id="2007" r:id="rId44"/>
    <p:sldId id="2008" r:id="rId45"/>
    <p:sldId id="223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82657" autoAdjust="0"/>
  </p:normalViewPr>
  <p:slideViewPr>
    <p:cSldViewPr snapToGrid="0">
      <p:cViewPr varScale="1">
        <p:scale>
          <a:sx n="95" d="100"/>
          <a:sy n="95" d="100"/>
        </p:scale>
        <p:origin x="90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F66F0-0810-43B6-89CA-8A60532D42CE}" type="datetimeFigureOut">
              <a:rPr lang="en-US" smtClean="0"/>
              <a:t>7/9/2019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DC7E-BC41-4478-BA30-CBCC3A644F0A}" type="slidenum">
              <a:rPr lang="en-US" smtClean="0"/>
              <a:t>‹N°›</a:t>
            </a:fld>
            <a:endParaRPr lang="en-US" dirty="0"/>
          </a:p>
        </p:txBody>
      </p:sp>
    </p:spTree>
    <p:extLst>
      <p:ext uri="{BB962C8B-B14F-4D97-AF65-F5344CB8AC3E}">
        <p14:creationId xmlns:p14="http://schemas.microsoft.com/office/powerpoint/2010/main" val="278607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microsoft.com/en-us/azure/azure-monitor/log-query/query-languag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microsoft.com/en-us/azure/network-watcher/network-watcher-connectivity-porta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a:t>Network Watcher lab </a:t>
            </a:r>
            <a:r>
              <a:rPr lang="en-US" dirty="0"/>
              <a:t>Exercise 1 has a first step to</a:t>
            </a:r>
            <a:r>
              <a:rPr lang="en-US" i="0" dirty="0"/>
              <a:t> </a:t>
            </a:r>
            <a:r>
              <a:rPr lang="en-US" sz="1200" b="0" i="0" u="none" strike="noStrike" kern="1200" dirty="0">
                <a:solidFill>
                  <a:schemeClr val="tx1"/>
                </a:solidFill>
                <a:effectLst/>
                <a:latin typeface="+mn-lt"/>
                <a:ea typeface="+mn-ea"/>
                <a:cs typeface="+mn-cs"/>
              </a:rPr>
              <a:t>Deploy Azure VMs, an Azure Storage account, and an Azure SQL Database instance by using an Azure Resource Manager template. You may want to do that step before starting the lecture. </a:t>
            </a:r>
            <a:endParaRPr lang="en-US" i="0"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619146B-24F9-441E-A368-DB3B5A84C1D4}"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7/9/2019 8:22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8039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7/9/2019 8:45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25636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16</a:t>
            </a:fld>
            <a:endParaRPr lang="en-US" dirty="0"/>
          </a:p>
        </p:txBody>
      </p:sp>
    </p:spTree>
    <p:extLst>
      <p:ext uri="{BB962C8B-B14F-4D97-AF65-F5344CB8AC3E}">
        <p14:creationId xmlns:p14="http://schemas.microsoft.com/office/powerpoint/2010/main" val="2160007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you can see:</a:t>
            </a:r>
          </a:p>
          <a:p>
            <a:endParaRPr lang="en-US" dirty="0"/>
          </a:p>
          <a:p>
            <a:r>
              <a:rPr lang="en-US" dirty="0"/>
              <a:t>The new alerts experience in Azure Monitor - https://docs.microsoft.com/en-us/azure/monitoring-and-diagnostics/monitoring-overview-unified-alerts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8:51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04808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8:55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0573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8:57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618500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b="0" i="0" u="none" strike="noStrike" kern="1200" dirty="0">
                <a:solidFill>
                  <a:schemeClr val="tx1"/>
                </a:solidFill>
                <a:effectLst/>
                <a:latin typeface="Segoe UI Light" pitchFamily="34" charset="0"/>
                <a:ea typeface="+mn-ea"/>
                <a:cs typeface="+mn-cs"/>
              </a:rPr>
              <a:t>✔️ Alert state is different and independent of the monitor condition. Alert state is set by the user. Monitor condition is set by the system. When an alert fires, the alert's monitor condition is set to fired. When the underlying condition that caused the alert to fire clears, the monitor condition is set to resolved. The alert state isn't changed until the user changes it.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7/9/2019 9:03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15670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Alert rule name, description, and enable rule upon completion are not shown in the graphic.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7/9/2019 9:07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7687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Always consider having students walk-through the demonstrations themselves. Also, consider the overlap with the  formal labs and your best use of time.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7/9/2019 8:22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33788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26</a:t>
            </a:fld>
            <a:endParaRPr lang="en-US" dirty="0"/>
          </a:p>
        </p:txBody>
      </p:sp>
    </p:spTree>
    <p:extLst>
      <p:ext uri="{BB962C8B-B14F-4D97-AF65-F5344CB8AC3E}">
        <p14:creationId xmlns:p14="http://schemas.microsoft.com/office/powerpoint/2010/main" val="3046532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you can see:</a:t>
            </a:r>
          </a:p>
          <a:p>
            <a:r>
              <a:rPr lang="en-US" dirty="0"/>
              <a:t>‎What is Log Analytics? https://docs.microsoft.com/en-us/azure/log-analytics/log-analytics-overview </a:t>
            </a:r>
          </a:p>
          <a:p>
            <a:r>
              <a:rPr lang="en-US" dirty="0"/>
              <a:t>What’s new in Microsoft Operations Management Suite: Log Analytics - https://blog.tyang.org/wp-content/uploads/2016/04/Whats-New-in-OMS.pdf </a:t>
            </a:r>
          </a:p>
          <a:p>
            <a:r>
              <a:rPr lang="en-US" dirty="0"/>
              <a:t>Log Analytics FAQ - https://azure.microsoft.com/en-us/services/log-analytics/faq/ </a:t>
            </a:r>
          </a:p>
          <a:p>
            <a:r>
              <a:rPr lang="en-US" dirty="0"/>
              <a:t>Unified Alerts in Log Analytics - https://docs.microsoft.com/en-us/azure/log-analytics/log-analytics-alerts </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7/9/2019 9:15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6845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2</a:t>
            </a:fld>
            <a:endParaRPr lang="en-US" dirty="0"/>
          </a:p>
        </p:txBody>
      </p:sp>
    </p:spTree>
    <p:extLst>
      <p:ext uri="{BB962C8B-B14F-4D97-AF65-F5344CB8AC3E}">
        <p14:creationId xmlns:p14="http://schemas.microsoft.com/office/powerpoint/2010/main" val="1690496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9:18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928865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Log Analytics service (1) collects data and stores it in the OMS repository (2). The OMS Repository</a:t>
            </a:r>
          </a:p>
          <a:p>
            <a:r>
              <a:rPr lang="en-US" sz="1200" kern="1200" dirty="0">
                <a:solidFill>
                  <a:schemeClr val="tx1"/>
                </a:solidFill>
                <a:latin typeface="+mn-lt"/>
                <a:ea typeface="+mn-ea"/>
                <a:cs typeface="+mn-cs"/>
              </a:rPr>
              <a:t>is hosted in Azure. Connected Sources provide information to the Log Analytics service.</a:t>
            </a:r>
          </a:p>
          <a:p>
            <a:r>
              <a:rPr lang="en-US" sz="1200" kern="1200" dirty="0">
                <a:solidFill>
                  <a:schemeClr val="tx1"/>
                </a:solidFill>
                <a:latin typeface="+mn-lt"/>
                <a:ea typeface="+mn-ea"/>
                <a:cs typeface="+mn-cs"/>
              </a:rPr>
              <a:t> ● Computer agents (3) generate data to the Log Analytics service. These agents can run on Windows or</a:t>
            </a:r>
          </a:p>
          <a:p>
            <a:r>
              <a:rPr lang="en-US" sz="1200" kern="1200" dirty="0">
                <a:solidFill>
                  <a:schemeClr val="tx1"/>
                </a:solidFill>
                <a:latin typeface="+mn-lt"/>
                <a:ea typeface="+mn-ea"/>
                <a:cs typeface="+mn-cs"/>
              </a:rPr>
              <a:t>Linux computers, virtual or physical computers, on-premises or cloud computers, and Azure or other</a:t>
            </a:r>
          </a:p>
          <a:p>
            <a:r>
              <a:rPr lang="fr-FR" sz="1200" kern="1200" dirty="0">
                <a:solidFill>
                  <a:schemeClr val="tx1"/>
                </a:solidFill>
                <a:latin typeface="+mn-lt"/>
                <a:ea typeface="+mn-ea"/>
                <a:cs typeface="+mn-cs"/>
              </a:rPr>
              <a:t>cloud providers.</a:t>
            </a:r>
          </a:p>
          <a:p>
            <a:r>
              <a:rPr lang="en-US" sz="1200" kern="1200" dirty="0">
                <a:solidFill>
                  <a:schemeClr val="tx1"/>
                </a:solidFill>
                <a:latin typeface="+mn-lt"/>
                <a:ea typeface="+mn-ea"/>
                <a:cs typeface="+mn-cs"/>
              </a:rPr>
              <a:t> ● A System Center Operations Manager (SCOM) management group can be connected to Log Analytics.</a:t>
            </a:r>
          </a:p>
          <a:p>
            <a:r>
              <a:rPr lang="en-US" sz="1200" kern="1200" dirty="0">
                <a:solidFill>
                  <a:schemeClr val="tx1"/>
                </a:solidFill>
                <a:latin typeface="+mn-lt"/>
                <a:ea typeface="+mn-ea"/>
                <a:cs typeface="+mn-cs"/>
              </a:rPr>
              <a:t>SCOM agents (4) communicate with management servers which forward events and performance data</a:t>
            </a:r>
          </a:p>
          <a:p>
            <a:r>
              <a:rPr lang="fr-FR" sz="1200" kern="1200" dirty="0">
                <a:solidFill>
                  <a:schemeClr val="tx1"/>
                </a:solidFill>
                <a:latin typeface="+mn-lt"/>
                <a:ea typeface="+mn-ea"/>
                <a:cs typeface="+mn-cs"/>
              </a:rPr>
              <a:t>to Log Analytics.</a:t>
            </a:r>
          </a:p>
          <a:p>
            <a:r>
              <a:rPr lang="en-US" sz="1200" kern="1200" dirty="0">
                <a:solidFill>
                  <a:schemeClr val="tx1"/>
                </a:solidFill>
                <a:latin typeface="+mn-lt"/>
                <a:ea typeface="+mn-ea"/>
                <a:cs typeface="+mn-cs"/>
              </a:rPr>
              <a:t> ● An Azure storage account (5) can also collect Azure Diagnostics data from a worker role, web role, or</a:t>
            </a:r>
          </a:p>
          <a:p>
            <a:r>
              <a:rPr lang="en-US" sz="1200" kern="1200" dirty="0">
                <a:solidFill>
                  <a:schemeClr val="tx1"/>
                </a:solidFill>
                <a:latin typeface="+mn-lt"/>
                <a:ea typeface="+mn-ea"/>
                <a:cs typeface="+mn-cs"/>
              </a:rPr>
              <a:t>virtual machine in Azure. This information can be sent to the Log Analytics service.</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7/9/2019 9:23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490321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7/9/2019 9:25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308218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7/9/2019 9:26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839858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a:solidFill>
                  <a:schemeClr val="tx1"/>
                </a:solidFill>
                <a:effectLst/>
                <a:latin typeface="+mn-lt"/>
                <a:ea typeface="+mn-ea"/>
                <a:cs typeface="+mn-cs"/>
              </a:rPr>
              <a:t>Chaque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donnée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est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stockée</a:t>
            </a:r>
            <a:r>
              <a:rPr lang="en-US" sz="1200" b="0" i="0" u="none" strike="noStrike" kern="1200" dirty="0">
                <a:solidFill>
                  <a:schemeClr val="tx1"/>
                </a:solidFill>
                <a:effectLst/>
                <a:latin typeface="+mn-lt"/>
                <a:ea typeface="+mn-ea"/>
                <a:cs typeface="+mn-cs"/>
              </a:rPr>
              <a:t> dans </a:t>
            </a:r>
            <a:r>
              <a:rPr lang="en-US" sz="1200" b="0" i="0" u="none" strike="noStrike" kern="1200" dirty="0" err="1">
                <a:solidFill>
                  <a:schemeClr val="tx1"/>
                </a:solidFill>
                <a:effectLst/>
                <a:latin typeface="+mn-lt"/>
                <a:ea typeface="+mn-ea"/>
                <a:cs typeface="+mn-cs"/>
              </a:rPr>
              <a:t>une</a:t>
            </a:r>
            <a:r>
              <a:rPr lang="en-US" sz="1200" b="0" i="0" u="none" strike="noStrike" kern="1200" dirty="0">
                <a:solidFill>
                  <a:schemeClr val="tx1"/>
                </a:solidFill>
                <a:effectLst/>
                <a:latin typeface="+mn-lt"/>
                <a:ea typeface="+mn-ea"/>
                <a:cs typeface="+mn-cs"/>
              </a:rPr>
              <a:t> table.</a:t>
            </a:r>
          </a:p>
          <a:p>
            <a:r>
              <a:rPr lang="en-US" sz="1200" b="0" i="0" u="none" strike="noStrike" kern="1200" dirty="0">
                <a:solidFill>
                  <a:schemeClr val="tx1"/>
                </a:solidFill>
                <a:effectLst/>
                <a:latin typeface="+mn-lt"/>
                <a:ea typeface="+mn-ea"/>
                <a:cs typeface="+mn-cs"/>
              </a:rPr>
              <a:t>For more information, you can see:</a:t>
            </a:r>
          </a:p>
          <a:p>
            <a:r>
              <a:rPr lang="en-US" sz="1200" b="0" i="0" u="none" strike="noStrike" kern="1200" dirty="0">
                <a:solidFill>
                  <a:schemeClr val="tx1"/>
                </a:solidFill>
                <a:effectLst/>
                <a:latin typeface="+mn-lt"/>
                <a:ea typeface="+mn-ea"/>
                <a:cs typeface="+mn-cs"/>
              </a:rPr>
              <a:t>Azure Monitor log queries - </a:t>
            </a:r>
            <a:r>
              <a:rPr lang="en-US" sz="1200" b="0" i="0" u="none" strike="noStrike" kern="1200" dirty="0">
                <a:solidFill>
                  <a:schemeClr val="tx1"/>
                </a:solidFill>
                <a:effectLst/>
                <a:latin typeface="+mn-lt"/>
                <a:ea typeface="+mn-ea"/>
                <a:cs typeface="+mn-cs"/>
                <a:hlinkClick r:id="rId3"/>
              </a:rPr>
              <a:t>https://docs.microsoft.com/en-us/azure/azure-monitor/log-query/query-language</a:t>
            </a:r>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Visulaiser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une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requête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toute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faite</a:t>
            </a:r>
            <a:r>
              <a:rPr lang="en-US" sz="1200" b="0" i="0" u="none" strike="noStrike" kern="1200" dirty="0">
                <a:solidFill>
                  <a:schemeClr val="tx1"/>
                </a:solidFill>
                <a:effectLst/>
                <a:latin typeface="+mn-lt"/>
                <a:ea typeface="+mn-ea"/>
                <a:cs typeface="+mn-cs"/>
              </a:rPr>
              <a:t> dans le </a:t>
            </a:r>
            <a:r>
              <a:rPr lang="en-US" sz="1200" b="0" i="0" u="none" strike="noStrike" kern="1200" dirty="0" err="1">
                <a:solidFill>
                  <a:schemeClr val="tx1"/>
                </a:solidFill>
                <a:effectLst/>
                <a:latin typeface="+mn-lt"/>
                <a:ea typeface="+mn-ea"/>
                <a:cs typeface="+mn-cs"/>
              </a:rPr>
              <a:t>portail</a:t>
            </a:r>
            <a:endParaRPr lang="en-US" sz="1200" b="0" i="0" u="none" strike="noStrike"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7/9/2019 8:22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568888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Always consider having students walk-through the demonstrations themselves. Also, consider the overlap with the  formal labs and your best use of time. </a:t>
            </a:r>
          </a:p>
        </p:txBody>
      </p:sp>
      <p:sp>
        <p:nvSpPr>
          <p:cNvPr id="4" name="Slide Number Placeholder 3"/>
          <p:cNvSpPr>
            <a:spLocks noGrp="1"/>
          </p:cNvSpPr>
          <p:nvPr>
            <p:ph type="sldNum" sz="quarter" idx="5"/>
          </p:nvPr>
        </p:nvSpPr>
        <p:spPr/>
        <p:txBody>
          <a:bodyPr/>
          <a:lstStyle/>
          <a:p>
            <a:fld id="{8507DC7E-BC41-4478-BA30-CBCC3A644F0A}" type="slidenum">
              <a:rPr lang="en-US" smtClean="0"/>
              <a:t>33</a:t>
            </a:fld>
            <a:endParaRPr lang="en-US" dirty="0"/>
          </a:p>
        </p:txBody>
      </p:sp>
    </p:spTree>
    <p:extLst>
      <p:ext uri="{BB962C8B-B14F-4D97-AF65-F5344CB8AC3E}">
        <p14:creationId xmlns:p14="http://schemas.microsoft.com/office/powerpoint/2010/main" val="747552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35</a:t>
            </a:fld>
            <a:endParaRPr lang="en-US" dirty="0"/>
          </a:p>
        </p:txBody>
      </p:sp>
    </p:spTree>
    <p:extLst>
      <p:ext uri="{BB962C8B-B14F-4D97-AF65-F5344CB8AC3E}">
        <p14:creationId xmlns:p14="http://schemas.microsoft.com/office/powerpoint/2010/main" val="3825707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Network Watcher instance is automatically created in a resource group named NetworkWatcherRG. </a:t>
            </a:r>
          </a:p>
          <a:p>
            <a:endParaRPr lang="en-US" dirty="0"/>
          </a:p>
          <a:p>
            <a:r>
              <a:rPr lang="en-US" dirty="0"/>
              <a:t>For more information, you can see:</a:t>
            </a:r>
          </a:p>
          <a:p>
            <a:r>
              <a:rPr lang="en-US" dirty="0"/>
              <a:t>Network Watcher - https://azure.microsoft.com/en-us/services/network-watcher/</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9:33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96121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use Network Watcher capabilities, the account you log into Azure with, must be assigned to the Owner, Contributor, or Network contributor built-in roles, or assigned to a custom role. A custom role can be given permissions to read, write, and delete the Network Watcher.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n-lt"/>
                <a:ea typeface="+mn-ea"/>
                <a:cs typeface="+mn-cs"/>
              </a:rPr>
              <a:t>Connection monitor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n-lt"/>
                <a:ea typeface="+mn-ea"/>
                <a:cs typeface="+mn-cs"/>
              </a:rPr>
              <a:t>Network performance monitor</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9:37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1131703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IP flow verify is ideal for making sure security rules are being correctly applied. When used for troubleshooting, if IP flow verify doesn’t show a problem, you will need to explore other areas such as firewall restrictions.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9:38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94593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4</a:t>
            </a:fld>
            <a:endParaRPr lang="en-US" dirty="0"/>
          </a:p>
        </p:txBody>
      </p:sp>
    </p:spTree>
    <p:extLst>
      <p:ext uri="{BB962C8B-B14F-4D97-AF65-F5344CB8AC3E}">
        <p14:creationId xmlns:p14="http://schemas.microsoft.com/office/powerpoint/2010/main" val="691981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9:38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3728164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You can select multiple gateways or connections to troubleshoot simultaneously or you can focus on an individual component.</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9:39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4131289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capabilities can be used in security compliance and auditing. You can define a prescriptive set of security rules as a model for security governance in your organization. A periodic compliance audit can be implemented in a programmatic way by comparing the prescriptive rules with the effective rules for each of the VMs in your network.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7/9/2019 9:41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693397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 more information, see:</a:t>
            </a:r>
          </a:p>
          <a:p>
            <a:r>
              <a:rPr lang="en-US" sz="1200" b="0" i="0" u="none" strike="noStrike" kern="1200" dirty="0">
                <a:solidFill>
                  <a:schemeClr val="tx1"/>
                </a:solidFill>
                <a:effectLst/>
                <a:latin typeface="+mn-lt"/>
                <a:ea typeface="+mn-ea"/>
                <a:cs typeface="+mn-cs"/>
              </a:rPr>
              <a:t>Troubleshoot connections with Azure Network Watcher using the Azure portal - </a:t>
            </a:r>
            <a:r>
              <a:rPr lang="en-US" sz="1200" b="0" i="0" u="none" strike="noStrike" kern="1200" dirty="0">
                <a:solidFill>
                  <a:schemeClr val="tx1"/>
                </a:solidFill>
                <a:effectLst/>
                <a:latin typeface="+mn-lt"/>
                <a:ea typeface="+mn-ea"/>
                <a:cs typeface="+mn-cs"/>
                <a:hlinkClick r:id="rId3"/>
              </a:rPr>
              <a:t>https://docs.microsoft.com/en-us/azure/network-watcher/network-watcher-connectivity-portal</a:t>
            </a:r>
            <a:endParaRPr lang="en-US" sz="1200" b="0" i="0" u="none" strike="noStrike"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9:43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395563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44</a:t>
            </a:fld>
            <a:endParaRPr lang="en-US" dirty="0"/>
          </a:p>
        </p:txBody>
      </p:sp>
    </p:spTree>
    <p:extLst>
      <p:ext uri="{BB962C8B-B14F-4D97-AF65-F5344CB8AC3E}">
        <p14:creationId xmlns:p14="http://schemas.microsoft.com/office/powerpoint/2010/main" val="3475942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have time go through the Module Review questions in the student materials.</a:t>
            </a:r>
          </a:p>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45</a:t>
            </a:fld>
            <a:endParaRPr lang="en-US" dirty="0"/>
          </a:p>
        </p:txBody>
      </p:sp>
    </p:spTree>
    <p:extLst>
      <p:ext uri="{BB962C8B-B14F-4D97-AF65-F5344CB8AC3E}">
        <p14:creationId xmlns:p14="http://schemas.microsoft.com/office/powerpoint/2010/main" val="164982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In this course we will cover the services that will help you with materials in the other courses. Specifically, the highlighted items in the diagram are covered in this course.</a:t>
            </a:r>
          </a:p>
          <a:p>
            <a:endParaRPr lang="en-US" sz="882" kern="1200" dirty="0">
              <a:solidFill>
                <a:schemeClr val="tx1"/>
              </a:solidFill>
              <a:effectLst/>
              <a:latin typeface="Segoe UI Light" pitchFamily="34" charset="0"/>
              <a:ea typeface="+mn-ea"/>
              <a:cs typeface="+mn-cs"/>
            </a:endParaRPr>
          </a:p>
          <a:p>
            <a:r>
              <a:rPr lang="en-US" sz="882" kern="1200" dirty="0">
                <a:solidFill>
                  <a:schemeClr val="tx1"/>
                </a:solidFill>
                <a:effectLst/>
                <a:latin typeface="Segoe UI Light" pitchFamily="34" charset="0"/>
                <a:ea typeface="+mn-ea"/>
                <a:cs typeface="+mn-cs"/>
              </a:rPr>
              <a:t>For more information, you can see:</a:t>
            </a:r>
          </a:p>
          <a:p>
            <a:r>
              <a:rPr lang="en-US" sz="882" kern="1200" dirty="0">
                <a:solidFill>
                  <a:schemeClr val="tx1"/>
                </a:solidFill>
                <a:effectLst/>
                <a:latin typeface="Segoe UI Light" pitchFamily="34" charset="0"/>
                <a:ea typeface="+mn-ea"/>
                <a:cs typeface="+mn-cs"/>
              </a:rPr>
              <a:t>Azure Monitor Documentation- https://docs.microsoft.com/en-us/azure/azure-monitor/</a:t>
            </a:r>
          </a:p>
          <a:p>
            <a:r>
              <a:rPr lang="en-US" sz="1200" b="0" kern="1200" dirty="0">
                <a:solidFill>
                  <a:schemeClr val="tx1"/>
                </a:solidFill>
                <a:effectLst/>
                <a:latin typeface="+mn-lt"/>
                <a:ea typeface="+mn-ea"/>
                <a:cs typeface="+mn-cs"/>
              </a:rPr>
              <a:t>Video - Azure Monitor Overview - https://youtu.be/_hGff5bVtkM</a:t>
            </a:r>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7/9/2019 8:22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51521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8:31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92886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For more information, you can see:</a:t>
            </a: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Azure Fridays, Azure Monitor - [https://channel9.msdn.com/Shows/Azure-Friday/Azure-Monitor/player](https://channel9.msdn.com/Shows/Azure-Friday/Azure-Monitor/player)</a:t>
            </a:r>
          </a:p>
          <a:p>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10</a:t>
            </a:fld>
            <a:endParaRPr lang="en-US" dirty="0"/>
          </a:p>
        </p:txBody>
      </p:sp>
    </p:spTree>
    <p:extLst>
      <p:ext uri="{BB962C8B-B14F-4D97-AF65-F5344CB8AC3E}">
        <p14:creationId xmlns:p14="http://schemas.microsoft.com/office/powerpoint/2010/main" val="93106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Advisor provides recommendations for virtual machines, availability sets, application gateways, App Services, SQL servers, and Redis Cache.</a:t>
            </a:r>
          </a:p>
          <a:p>
            <a:endParaRPr lang="en-US" sz="882"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8:40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78707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a:t>
            </a:r>
            <a:r>
              <a:rPr lang="en-US" sz="882" u="none" kern="1200" dirty="0">
                <a:solidFill>
                  <a:schemeClr val="tx1"/>
                </a:solidFill>
                <a:effectLst/>
                <a:latin typeface="Segoe UI Light" pitchFamily="34" charset="0"/>
                <a:ea typeface="+mn-ea"/>
                <a:cs typeface="+mn-cs"/>
              </a:rPr>
              <a:t>Activity Logs provide data about the operations on a resource from the outside (the "control plane"). Diagnostics Logs are emitted by a resource and provide information about the operation of that resource (the "data plane"). </a:t>
            </a:r>
            <a:r>
              <a:rPr lang="en-US" sz="882" b="0" i="0" u="none" strike="noStrike" kern="1200" dirty="0">
                <a:solidFill>
                  <a:schemeClr val="tx1"/>
                </a:solidFill>
                <a:effectLst/>
                <a:latin typeface="Segoe UI Light" pitchFamily="34" charset="0"/>
                <a:ea typeface="+mn-ea"/>
                <a:cs typeface="+mn-cs"/>
              </a:rPr>
              <a:t>Activity logs are kept for 90 days. You can query for any range of dates, as long as the starting date isn't more than 90 days in the past.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7/9/2019 8:42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19893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Once you have defined a set of filters, you can save it as a query that is persisted across sessions if you ever need to perform the same query with those filters applied again in the future. You can also pin a query to your Azure dashboard to always keep an eye on specific events.</a:t>
            </a:r>
          </a:p>
          <a:p>
            <a:r>
              <a:rPr lang="en-US" sz="882" kern="1200" dirty="0">
                <a:solidFill>
                  <a:schemeClr val="tx1"/>
                </a:solidFill>
                <a:effectLst/>
                <a:latin typeface="Segoe UI Light" pitchFamily="34" charset="0"/>
                <a:ea typeface="+mn-ea"/>
                <a:cs typeface="+mn-cs"/>
              </a:rPr>
              <a:t> </a:t>
            </a:r>
          </a:p>
          <a:p>
            <a:r>
              <a:rPr lang="en-US" sz="882" kern="1200" dirty="0">
                <a:solidFill>
                  <a:schemeClr val="tx1"/>
                </a:solidFill>
                <a:effectLst/>
                <a:latin typeface="Segoe UI Light" pitchFamily="34" charset="0"/>
                <a:ea typeface="+mn-ea"/>
                <a:cs typeface="+mn-cs"/>
              </a:rPr>
              <a:t>For more information, you can see: </a:t>
            </a:r>
          </a:p>
          <a:p>
            <a:r>
              <a:rPr lang="en-US" sz="882" kern="1200" dirty="0">
                <a:solidFill>
                  <a:schemeClr val="tx1"/>
                </a:solidFill>
                <a:effectLst/>
                <a:latin typeface="Segoe UI Light" pitchFamily="34" charset="0"/>
                <a:ea typeface="+mn-ea"/>
                <a:cs typeface="+mn-cs"/>
              </a:rPr>
              <a:t>Query the Activity Log in the Azure portal - https://docs.microsoft.com/en-us/azure/monitoring-and-diagnostics/monitoring-overview-activity-logs#query-the-activity-log-in-the-azure-portal</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7/9/2019 8:43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418048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3208284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28797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312997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pic>
        <p:nvPicPr>
          <p:cNvPr id="9" name="Picture 8">
            <a:extLst>
              <a:ext uri="{FF2B5EF4-FFF2-40B4-BE49-F238E27FC236}">
                <a16:creationId xmlns:a16="http://schemas.microsoft.com/office/drawing/2014/main" id="{E631573B-58F8-43B4-8E3E-6F895442CB9B}"/>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853375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029030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pic>
        <p:nvPicPr>
          <p:cNvPr id="6" name="Picture 5">
            <a:extLst>
              <a:ext uri="{FF2B5EF4-FFF2-40B4-BE49-F238E27FC236}">
                <a16:creationId xmlns:a16="http://schemas.microsoft.com/office/drawing/2014/main" id="{C381C0FB-0396-463F-9527-BACCE968684E}"/>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3090767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3687369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231969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53023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6346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09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10" name="Picture 9">
            <a:extLst>
              <a:ext uri="{FF2B5EF4-FFF2-40B4-BE49-F238E27FC236}">
                <a16:creationId xmlns:a16="http://schemas.microsoft.com/office/drawing/2014/main" id="{95964678-FE6C-4226-A11B-8D452DA7808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242285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45225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59104CAE-91B8-4A7E-9F8E-214C5F880932}"/>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3361183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0966924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sp>
        <p:nvSpPr>
          <p:cNvPr id="8" name="Rectangle 7">
            <a:extLst>
              <a:ext uri="{FF2B5EF4-FFF2-40B4-BE49-F238E27FC236}">
                <a16:creationId xmlns:a16="http://schemas.microsoft.com/office/drawing/2014/main" id="{9D026004-6E63-4034-A1B0-34BE8CEF3D76}"/>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00240D"/>
              </a:soli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5FC1A9B4-AD16-4E53-919C-38204BAF9E3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9801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954881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656831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881082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979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04618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4936008"/>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581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19" y="2214444"/>
            <a:ext cx="4167887" cy="1661993"/>
          </a:xfrm>
        </p:spPr>
        <p:txBody>
          <a:bodyPr/>
          <a:lstStyle/>
          <a:p>
            <a:r>
              <a:rPr lang="en-US" dirty="0"/>
              <a:t>AZ-103T00A</a:t>
            </a:r>
            <a:br>
              <a:rPr lang="en-US" dirty="0"/>
            </a:br>
            <a:r>
              <a:rPr lang="en-US" dirty="0"/>
              <a:t>Module 06: </a:t>
            </a:r>
            <a:br>
              <a:rPr lang="en-US" dirty="0"/>
            </a:br>
            <a:r>
              <a:rPr lang="en-US" dirty="0"/>
              <a:t>Monitoring</a:t>
            </a:r>
          </a:p>
        </p:txBody>
      </p:sp>
    </p:spTree>
    <p:extLst>
      <p:ext uri="{BB962C8B-B14F-4D97-AF65-F5344CB8AC3E}">
        <p14:creationId xmlns:p14="http://schemas.microsoft.com/office/powerpoint/2010/main" val="36358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3C55-B5AF-4C28-B88A-68B88D47B7B5}"/>
              </a:ext>
            </a:extLst>
          </p:cNvPr>
          <p:cNvSpPr>
            <a:spLocks noGrp="1"/>
          </p:cNvSpPr>
          <p:nvPr>
            <p:ph type="title"/>
          </p:nvPr>
        </p:nvSpPr>
        <p:spPr/>
        <p:txBody>
          <a:bodyPr/>
          <a:lstStyle/>
          <a:p>
            <a:r>
              <a:rPr lang="en-US" dirty="0"/>
              <a:t>Data Types</a:t>
            </a:r>
          </a:p>
        </p:txBody>
      </p:sp>
      <p:sp>
        <p:nvSpPr>
          <p:cNvPr id="3" name="Text Placeholder 2">
            <a:extLst>
              <a:ext uri="{FF2B5EF4-FFF2-40B4-BE49-F238E27FC236}">
                <a16:creationId xmlns:a16="http://schemas.microsoft.com/office/drawing/2014/main" id="{8A2F456E-EF34-48F5-95D0-FB799998D353}"/>
              </a:ext>
            </a:extLst>
          </p:cNvPr>
          <p:cNvSpPr>
            <a:spLocks noGrp="1"/>
          </p:cNvSpPr>
          <p:nvPr>
            <p:ph type="body" sz="quarter" idx="10"/>
          </p:nvPr>
        </p:nvSpPr>
        <p:spPr>
          <a:xfrm>
            <a:off x="584200" y="1435497"/>
            <a:ext cx="11018520" cy="4739759"/>
          </a:xfrm>
        </p:spPr>
        <p:txBody>
          <a:bodyPr/>
          <a:lstStyle/>
          <a:p>
            <a:r>
              <a:rPr lang="en-US" b="1" dirty="0"/>
              <a:t>Application monitoring data</a:t>
            </a:r>
            <a:r>
              <a:rPr lang="en-US" dirty="0"/>
              <a:t> - </a:t>
            </a:r>
            <a:r>
              <a:rPr lang="fr-FR" dirty="0"/>
              <a:t>Performances et fonctionnalités du code que vous avez écrit, quelle que soit sa plate-forme</a:t>
            </a:r>
            <a:endParaRPr lang="en-US" dirty="0"/>
          </a:p>
          <a:p>
            <a:r>
              <a:rPr lang="en-US" b="1" dirty="0"/>
              <a:t>Guest OS monitoring </a:t>
            </a:r>
            <a:r>
              <a:rPr lang="en-US" dirty="0"/>
              <a:t>- Azure, </a:t>
            </a:r>
            <a:r>
              <a:rPr lang="en-US" dirty="0" err="1"/>
              <a:t>autre</a:t>
            </a:r>
            <a:r>
              <a:rPr lang="en-US" dirty="0"/>
              <a:t> cloud, or site</a:t>
            </a:r>
          </a:p>
          <a:p>
            <a:r>
              <a:rPr lang="en-US" b="1" dirty="0"/>
              <a:t>Azure resource monitoring </a:t>
            </a:r>
          </a:p>
          <a:p>
            <a:r>
              <a:rPr lang="en-US" b="1" dirty="0"/>
              <a:t>Azure subscription monitoring </a:t>
            </a:r>
            <a:r>
              <a:rPr lang="en-US" dirty="0"/>
              <a:t>- </a:t>
            </a:r>
            <a:r>
              <a:rPr lang="fr-FR" dirty="0"/>
              <a:t>Exploitation et gestion d'un abonnement Azure, ainsi que des données sur la santé et le fonctionnement d'Azure lui même</a:t>
            </a:r>
            <a:endParaRPr lang="en-US" dirty="0"/>
          </a:p>
          <a:p>
            <a:r>
              <a:rPr lang="en-US" b="1" dirty="0"/>
              <a:t>Azure tenant monitoring </a:t>
            </a:r>
            <a:r>
              <a:rPr lang="en-US" dirty="0"/>
              <a:t>– </a:t>
            </a:r>
            <a:r>
              <a:rPr lang="fr-FR" dirty="0"/>
              <a:t>Exploitation de services Azure, tels que Azure Active Directory</a:t>
            </a:r>
            <a:endParaRPr lang="en-US" dirty="0"/>
          </a:p>
          <a:p>
            <a:endParaRPr lang="en-US" dirty="0"/>
          </a:p>
        </p:txBody>
      </p:sp>
    </p:spTree>
    <p:extLst>
      <p:ext uri="{BB962C8B-B14F-4D97-AF65-F5344CB8AC3E}">
        <p14:creationId xmlns:p14="http://schemas.microsoft.com/office/powerpoint/2010/main" val="18113684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b="1" dirty="0"/>
              <a:t>Azure Advisor</a:t>
            </a:r>
          </a:p>
        </p:txBody>
      </p:sp>
      <p:sp>
        <p:nvSpPr>
          <p:cNvPr id="6" name="Text Placeholder 5"/>
          <p:cNvSpPr>
            <a:spLocks noGrp="1"/>
          </p:cNvSpPr>
          <p:nvPr>
            <p:ph type="body" sz="quarter" idx="10"/>
          </p:nvPr>
        </p:nvSpPr>
        <p:spPr>
          <a:xfrm>
            <a:off x="584200" y="4530729"/>
            <a:ext cx="11018520" cy="1465016"/>
          </a:xfrm>
        </p:spPr>
        <p:txBody>
          <a:bodyPr/>
          <a:lstStyle/>
          <a:p>
            <a:r>
              <a:rPr lang="fr-FR" dirty="0"/>
              <a:t>Consultant cloud personnalisé</a:t>
            </a:r>
          </a:p>
          <a:p>
            <a:r>
              <a:rPr lang="fr-FR" dirty="0"/>
              <a:t>Analyse votre configuration et recommande des solutions </a:t>
            </a:r>
          </a:p>
          <a:p>
            <a:r>
              <a:rPr lang="fr-FR" dirty="0"/>
              <a:t>Quatre domaines : Haute disponibilité, sécurité, performance et coût</a:t>
            </a:r>
            <a:endParaRPr lang="en-US" dirty="0"/>
          </a:p>
        </p:txBody>
      </p:sp>
      <p:pic>
        <p:nvPicPr>
          <p:cNvPr id="5" name="Picture 4" descr="Screenshot of the Advisor recommendations page, showing recommendations based on resource usage and telemetry for High Availability, Security, Performance, and Cost optimizations. A total cost savings of $2,876 USD per month based on the recommendations is highlighted.">
            <a:extLst>
              <a:ext uri="{FF2B5EF4-FFF2-40B4-BE49-F238E27FC236}">
                <a16:creationId xmlns:a16="http://schemas.microsoft.com/office/drawing/2014/main" id="{335502D8-8404-4DFA-8928-FC3BC0B641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200" y="1435100"/>
            <a:ext cx="10091717" cy="2911269"/>
          </a:xfrm>
          <a:prstGeom prst="rect">
            <a:avLst/>
          </a:prstGeom>
          <a:noFill/>
          <a:ln>
            <a:solidFill>
              <a:schemeClr val="tx1"/>
            </a:solidFill>
          </a:ln>
        </p:spPr>
      </p:pic>
    </p:spTree>
    <p:extLst>
      <p:ext uri="{BB962C8B-B14F-4D97-AF65-F5344CB8AC3E}">
        <p14:creationId xmlns:p14="http://schemas.microsoft.com/office/powerpoint/2010/main" val="304465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b="1" dirty="0"/>
              <a:t>Activity Log</a:t>
            </a:r>
          </a:p>
        </p:txBody>
      </p:sp>
      <p:sp>
        <p:nvSpPr>
          <p:cNvPr id="6" name="Text Placeholder 5"/>
          <p:cNvSpPr>
            <a:spLocks noGrp="1"/>
          </p:cNvSpPr>
          <p:nvPr>
            <p:ph type="body" sz="quarter" idx="10"/>
          </p:nvPr>
        </p:nvSpPr>
        <p:spPr>
          <a:xfrm>
            <a:off x="584200" y="1708630"/>
            <a:ext cx="5948485" cy="5084469"/>
          </a:xfrm>
        </p:spPr>
        <p:txBody>
          <a:bodyPr/>
          <a:lstStyle/>
          <a:p>
            <a:pPr lvl="0"/>
            <a:r>
              <a:rPr lang="fr-FR" dirty="0"/>
              <a:t>Envoie des données à Log Analytics pour des recherches et des alertes avancées</a:t>
            </a:r>
          </a:p>
          <a:p>
            <a:pPr lvl="0"/>
            <a:r>
              <a:rPr lang="fr-FR" dirty="0"/>
              <a:t>Interrogez ou gérez des événements dans l'API Portal, PowerShell, CLI et REST</a:t>
            </a:r>
          </a:p>
          <a:p>
            <a:pPr lvl="0"/>
            <a:r>
              <a:rPr lang="fr-FR" dirty="0"/>
              <a:t>Diffusez des informations sur Event Hub</a:t>
            </a:r>
          </a:p>
          <a:p>
            <a:pPr lvl="0"/>
            <a:r>
              <a:rPr lang="fr-FR" dirty="0"/>
              <a:t>Archivez les données d'un compte de stockage</a:t>
            </a:r>
          </a:p>
          <a:p>
            <a:pPr lvl="0"/>
            <a:r>
              <a:rPr lang="fr-FR" dirty="0"/>
              <a:t>Analyser les données avec Power BI</a:t>
            </a:r>
            <a:endParaRPr lang="en-US" dirty="0"/>
          </a:p>
        </p:txBody>
      </p:sp>
      <p:pic>
        <p:nvPicPr>
          <p:cNvPr id="3" name="Picture 2" descr="Application and resources are shown populating the activity logs.">
            <a:extLst>
              <a:ext uri="{FF2B5EF4-FFF2-40B4-BE49-F238E27FC236}">
                <a16:creationId xmlns:a16="http://schemas.microsoft.com/office/drawing/2014/main" id="{C254D1CC-E81D-41C4-B4DE-F9FC6FD6DBE6}"/>
              </a:ext>
            </a:extLst>
          </p:cNvPr>
          <p:cNvPicPr>
            <a:picLocks noChangeAspect="1"/>
          </p:cNvPicPr>
          <p:nvPr/>
        </p:nvPicPr>
        <p:blipFill>
          <a:blip r:embed="rId3"/>
          <a:stretch>
            <a:fillRect/>
          </a:stretch>
        </p:blipFill>
        <p:spPr>
          <a:xfrm>
            <a:off x="6455832" y="1298222"/>
            <a:ext cx="5342753" cy="4516437"/>
          </a:xfrm>
          <a:prstGeom prst="rect">
            <a:avLst/>
          </a:prstGeom>
        </p:spPr>
      </p:pic>
    </p:spTree>
    <p:extLst>
      <p:ext uri="{BB962C8B-B14F-4D97-AF65-F5344CB8AC3E}">
        <p14:creationId xmlns:p14="http://schemas.microsoft.com/office/powerpoint/2010/main" val="384251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b="1" dirty="0"/>
              <a:t>Query the Activity Log</a:t>
            </a:r>
          </a:p>
        </p:txBody>
      </p:sp>
      <p:sp>
        <p:nvSpPr>
          <p:cNvPr id="6" name="Text Placeholder 5"/>
          <p:cNvSpPr>
            <a:spLocks noGrp="1"/>
          </p:cNvSpPr>
          <p:nvPr>
            <p:ph type="body" sz="quarter" idx="10"/>
          </p:nvPr>
        </p:nvSpPr>
        <p:spPr>
          <a:xfrm>
            <a:off x="584200" y="4613857"/>
            <a:ext cx="11018520" cy="1292662"/>
          </a:xfrm>
        </p:spPr>
        <p:txBody>
          <a:bodyPr/>
          <a:lstStyle/>
          <a:p>
            <a:pPr lvl="0"/>
            <a:r>
              <a:rPr lang="fr-FR" dirty="0"/>
              <a:t>Filtre par : Abonnement, Groupe de ressources, Ressource (nom), Type de ressource, Nom de l'opération, date, Catégorie, Gravité et Événement initié par</a:t>
            </a:r>
            <a:endParaRPr lang="en-US" dirty="0"/>
          </a:p>
        </p:txBody>
      </p:sp>
      <p:pic>
        <p:nvPicPr>
          <p:cNvPr id="5" name="Picture 4" descr="Screenshot of the Activity Log selections including: Subscription, Resource Group, Resource, Resource Type, Operation, Timespan, Event Category, Event Severity, Event initiated by, and Search. ">
            <a:extLst>
              <a:ext uri="{FF2B5EF4-FFF2-40B4-BE49-F238E27FC236}">
                <a16:creationId xmlns:a16="http://schemas.microsoft.com/office/drawing/2014/main" id="{CEFC25B9-9815-4B7A-8C63-9AC62A86301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200" y="1435100"/>
            <a:ext cx="11025188" cy="2923144"/>
          </a:xfrm>
          <a:prstGeom prst="rect">
            <a:avLst/>
          </a:prstGeom>
          <a:noFill/>
          <a:ln>
            <a:solidFill>
              <a:schemeClr val="tx1"/>
            </a:solidFill>
          </a:ln>
        </p:spPr>
      </p:pic>
    </p:spTree>
    <p:extLst>
      <p:ext uri="{BB962C8B-B14F-4D97-AF65-F5344CB8AC3E}">
        <p14:creationId xmlns:p14="http://schemas.microsoft.com/office/powerpoint/2010/main" val="207027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b="1" dirty="0"/>
              <a:t>Event Categories</a:t>
            </a:r>
          </a:p>
        </p:txBody>
      </p:sp>
      <p:sp>
        <p:nvSpPr>
          <p:cNvPr id="6" name="Text Placeholder 5"/>
          <p:cNvSpPr>
            <a:spLocks noGrp="1"/>
          </p:cNvSpPr>
          <p:nvPr>
            <p:ph type="body" sz="quarter" idx="10"/>
          </p:nvPr>
        </p:nvSpPr>
        <p:spPr>
          <a:xfrm>
            <a:off x="584200" y="1708630"/>
            <a:ext cx="6101608" cy="3964162"/>
          </a:xfrm>
        </p:spPr>
        <p:txBody>
          <a:bodyPr/>
          <a:lstStyle/>
          <a:p>
            <a:pPr lvl="0"/>
            <a:r>
              <a:rPr lang="fr-FR" dirty="0"/>
              <a:t>Événements administratifs</a:t>
            </a:r>
          </a:p>
          <a:p>
            <a:pPr lvl="0"/>
            <a:r>
              <a:rPr lang="fr-FR" dirty="0"/>
              <a:t>Événements de santé avec statut</a:t>
            </a:r>
          </a:p>
          <a:p>
            <a:pPr lvl="0"/>
            <a:r>
              <a:rPr lang="fr-FR" dirty="0"/>
              <a:t>Événements d'alerte</a:t>
            </a:r>
          </a:p>
          <a:p>
            <a:pPr lvl="0"/>
            <a:r>
              <a:rPr lang="fr-FR" dirty="0"/>
              <a:t>Événements </a:t>
            </a:r>
            <a:r>
              <a:rPr lang="fr-FR" dirty="0" err="1"/>
              <a:t>autoscale</a:t>
            </a:r>
            <a:endParaRPr lang="fr-FR" dirty="0"/>
          </a:p>
          <a:p>
            <a:pPr lvl="0"/>
            <a:r>
              <a:rPr lang="fr-FR" dirty="0"/>
              <a:t>Recommandations d'utilisation</a:t>
            </a:r>
          </a:p>
          <a:p>
            <a:pPr lvl="0"/>
            <a:r>
              <a:rPr lang="fr-FR" dirty="0"/>
              <a:t>Événements de sécurité</a:t>
            </a:r>
          </a:p>
          <a:p>
            <a:pPr lvl="0"/>
            <a:r>
              <a:rPr lang="fr-FR" dirty="0" err="1"/>
              <a:t>Startégies</a:t>
            </a:r>
            <a:r>
              <a:rPr lang="fr-FR" dirty="0"/>
              <a:t> et santé des ressources (pour plus tard)</a:t>
            </a:r>
            <a:endParaRPr lang="en-US" dirty="0"/>
          </a:p>
        </p:txBody>
      </p:sp>
      <p:pic>
        <p:nvPicPr>
          <p:cNvPr id="5" name="Picture 4" descr="Screenshot of the Event categories drop-down. Selections include: All, Administrative, Secuirity, Service Health (selected), Alert, Recommendation, Policy, Autoscale, and Resource Health. ">
            <a:extLst>
              <a:ext uri="{FF2B5EF4-FFF2-40B4-BE49-F238E27FC236}">
                <a16:creationId xmlns:a16="http://schemas.microsoft.com/office/drawing/2014/main" id="{915C9FE4-9B0C-4AA1-B97C-275A472F20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88134" y="1435100"/>
            <a:ext cx="4521254" cy="4169493"/>
          </a:xfrm>
          <a:prstGeom prst="rect">
            <a:avLst/>
          </a:prstGeom>
          <a:noFill/>
          <a:ln>
            <a:solidFill>
              <a:schemeClr val="dk1"/>
            </a:solidFill>
          </a:ln>
        </p:spPr>
      </p:pic>
    </p:spTree>
    <p:extLst>
      <p:ext uri="{BB962C8B-B14F-4D97-AF65-F5344CB8AC3E}">
        <p14:creationId xmlns:p14="http://schemas.microsoft.com/office/powerpoint/2010/main" val="157686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02: Azure Alerts</a:t>
            </a:r>
          </a:p>
        </p:txBody>
      </p:sp>
    </p:spTree>
    <p:extLst>
      <p:ext uri="{BB962C8B-B14F-4D97-AF65-F5344CB8AC3E}">
        <p14:creationId xmlns:p14="http://schemas.microsoft.com/office/powerpoint/2010/main" val="382038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1F-5AB3-4049-A586-FF1938836FA3}"/>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FB28A233-B27E-456E-A1B7-0C3B684E7A82}"/>
              </a:ext>
            </a:extLst>
          </p:cNvPr>
          <p:cNvSpPr>
            <a:spLocks noGrp="1"/>
          </p:cNvSpPr>
          <p:nvPr>
            <p:ph type="body" sz="quarter" idx="10"/>
          </p:nvPr>
        </p:nvSpPr>
        <p:spPr>
          <a:xfrm>
            <a:off x="584200" y="1435497"/>
            <a:ext cx="11018520" cy="3533275"/>
          </a:xfrm>
        </p:spPr>
        <p:txBody>
          <a:bodyPr/>
          <a:lstStyle/>
          <a:p>
            <a:r>
              <a:rPr lang="en-US" dirty="0"/>
              <a:t>Azure Monitor Alerts</a:t>
            </a:r>
          </a:p>
          <a:p>
            <a:r>
              <a:rPr lang="en-US" dirty="0" err="1"/>
              <a:t>Créer</a:t>
            </a:r>
            <a:r>
              <a:rPr lang="en-US" dirty="0"/>
              <a:t> des </a:t>
            </a:r>
            <a:r>
              <a:rPr lang="en-US" dirty="0" err="1"/>
              <a:t>règles</a:t>
            </a:r>
            <a:r>
              <a:rPr lang="en-US" dirty="0"/>
              <a:t> </a:t>
            </a:r>
            <a:r>
              <a:rPr lang="en-US" dirty="0" err="1"/>
              <a:t>d’alertes</a:t>
            </a:r>
            <a:endParaRPr lang="en-US" dirty="0"/>
          </a:p>
          <a:p>
            <a:r>
              <a:rPr lang="en-US" dirty="0" err="1"/>
              <a:t>Groupes</a:t>
            </a:r>
            <a:r>
              <a:rPr lang="en-US" dirty="0"/>
              <a:t> </a:t>
            </a:r>
            <a:r>
              <a:rPr lang="en-US" dirty="0" err="1"/>
              <a:t>d’action</a:t>
            </a:r>
            <a:endParaRPr lang="en-US" dirty="0"/>
          </a:p>
          <a:p>
            <a:r>
              <a:rPr lang="en-US" dirty="0" err="1"/>
              <a:t>Gérer</a:t>
            </a:r>
            <a:r>
              <a:rPr lang="en-US" dirty="0"/>
              <a:t> les </a:t>
            </a:r>
            <a:r>
              <a:rPr lang="en-US" dirty="0" err="1"/>
              <a:t>Alertes</a:t>
            </a:r>
            <a:endParaRPr lang="en-US" dirty="0"/>
          </a:p>
          <a:p>
            <a:r>
              <a:rPr lang="en-US" dirty="0"/>
              <a:t>Supervision des </a:t>
            </a:r>
            <a:r>
              <a:rPr lang="en-US" dirty="0" err="1"/>
              <a:t>alertes</a:t>
            </a:r>
            <a:endParaRPr lang="en-US" dirty="0"/>
          </a:p>
          <a:p>
            <a:r>
              <a:rPr lang="en-US" dirty="0"/>
              <a:t>Page de detail </a:t>
            </a:r>
            <a:r>
              <a:rPr lang="en-US" dirty="0" err="1"/>
              <a:t>d’Alerte</a:t>
            </a:r>
            <a:endParaRPr lang="en-US" dirty="0"/>
          </a:p>
          <a:p>
            <a:r>
              <a:rPr lang="en-US" dirty="0" err="1"/>
              <a:t>Créer</a:t>
            </a:r>
            <a:r>
              <a:rPr lang="en-US" dirty="0"/>
              <a:t> </a:t>
            </a:r>
            <a:r>
              <a:rPr lang="en-US" dirty="0" err="1"/>
              <a:t>une</a:t>
            </a:r>
            <a:r>
              <a:rPr lang="en-US" dirty="0"/>
              <a:t> </a:t>
            </a:r>
            <a:r>
              <a:rPr lang="en-US" dirty="0" err="1"/>
              <a:t>règle</a:t>
            </a:r>
            <a:r>
              <a:rPr lang="en-US" dirty="0"/>
              <a:t> </a:t>
            </a:r>
            <a:r>
              <a:rPr lang="en-US" dirty="0" err="1"/>
              <a:t>d’Alerte</a:t>
            </a:r>
            <a:endParaRPr lang="en-US" dirty="0"/>
          </a:p>
        </p:txBody>
      </p:sp>
    </p:spTree>
    <p:extLst>
      <p:ext uri="{BB962C8B-B14F-4D97-AF65-F5344CB8AC3E}">
        <p14:creationId xmlns:p14="http://schemas.microsoft.com/office/powerpoint/2010/main" val="146761663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Azure Monitor Alerts</a:t>
            </a:r>
          </a:p>
        </p:txBody>
      </p:sp>
      <p:sp>
        <p:nvSpPr>
          <p:cNvPr id="6" name="Text Placeholder 5"/>
          <p:cNvSpPr>
            <a:spLocks noGrp="1"/>
          </p:cNvSpPr>
          <p:nvPr>
            <p:ph type="body" sz="quarter" idx="10"/>
          </p:nvPr>
        </p:nvSpPr>
        <p:spPr>
          <a:xfrm>
            <a:off x="590868" y="3725888"/>
            <a:ext cx="11018520" cy="2499146"/>
          </a:xfrm>
        </p:spPr>
        <p:txBody>
          <a:bodyPr/>
          <a:lstStyle/>
          <a:p>
            <a:r>
              <a:rPr lang="en-US" dirty="0"/>
              <a:t>Un </a:t>
            </a:r>
            <a:r>
              <a:rPr lang="en-US" dirty="0" err="1"/>
              <a:t>meilleur</a:t>
            </a:r>
            <a:r>
              <a:rPr lang="en-US" dirty="0"/>
              <a:t> </a:t>
            </a:r>
            <a:r>
              <a:rPr lang="en-US" dirty="0" err="1"/>
              <a:t>système</a:t>
            </a:r>
            <a:r>
              <a:rPr lang="en-US" dirty="0"/>
              <a:t> de notification</a:t>
            </a:r>
          </a:p>
          <a:p>
            <a:r>
              <a:rPr lang="en-US" dirty="0" err="1"/>
              <a:t>Expérience</a:t>
            </a:r>
            <a:r>
              <a:rPr lang="en-US" dirty="0"/>
              <a:t> de mise </a:t>
            </a:r>
            <a:r>
              <a:rPr lang="en-US" dirty="0" err="1"/>
              <a:t>en</a:t>
            </a:r>
            <a:r>
              <a:rPr lang="en-US" dirty="0"/>
              <a:t> auteur </a:t>
            </a:r>
            <a:r>
              <a:rPr lang="en-US" dirty="0" err="1"/>
              <a:t>unifiée</a:t>
            </a:r>
            <a:endParaRPr lang="en-US" dirty="0"/>
          </a:p>
          <a:p>
            <a:r>
              <a:rPr lang="en-US" dirty="0"/>
              <a:t>Les </a:t>
            </a:r>
            <a:r>
              <a:rPr lang="en-US" dirty="0" err="1"/>
              <a:t>alertes</a:t>
            </a:r>
            <a:r>
              <a:rPr lang="en-US" dirty="0"/>
              <a:t> Log Analytics </a:t>
            </a:r>
            <a:r>
              <a:rPr lang="en-US" dirty="0" err="1"/>
              <a:t>sont</a:t>
            </a:r>
            <a:r>
              <a:rPr lang="en-US" dirty="0"/>
              <a:t> </a:t>
            </a:r>
            <a:r>
              <a:rPr lang="en-US" dirty="0" err="1"/>
              <a:t>affichées</a:t>
            </a:r>
            <a:r>
              <a:rPr lang="en-US" dirty="0"/>
              <a:t> dans le </a:t>
            </a:r>
            <a:r>
              <a:rPr lang="en-US" dirty="0" err="1"/>
              <a:t>portail</a:t>
            </a:r>
            <a:r>
              <a:rPr lang="en-US" dirty="0"/>
              <a:t> Azure</a:t>
            </a:r>
          </a:p>
          <a:p>
            <a:r>
              <a:rPr lang="en-US" dirty="0" err="1"/>
              <a:t>Séparation</a:t>
            </a:r>
            <a:r>
              <a:rPr lang="en-US" dirty="0"/>
              <a:t> des </a:t>
            </a:r>
            <a:r>
              <a:rPr lang="en-US" dirty="0" err="1"/>
              <a:t>alertes</a:t>
            </a:r>
            <a:r>
              <a:rPr lang="en-US" dirty="0"/>
              <a:t> </a:t>
            </a:r>
            <a:r>
              <a:rPr lang="en-US" dirty="0" err="1"/>
              <a:t>déclenchées</a:t>
            </a:r>
            <a:r>
              <a:rPr lang="en-US" dirty="0"/>
              <a:t> et des </a:t>
            </a:r>
            <a:r>
              <a:rPr lang="en-US" dirty="0" err="1"/>
              <a:t>règles</a:t>
            </a:r>
            <a:r>
              <a:rPr lang="en-US" dirty="0"/>
              <a:t> </a:t>
            </a:r>
            <a:r>
              <a:rPr lang="en-US" dirty="0" err="1"/>
              <a:t>d'alerte</a:t>
            </a:r>
            <a:endParaRPr lang="en-US" dirty="0"/>
          </a:p>
          <a:p>
            <a:r>
              <a:rPr lang="en-US" dirty="0" err="1"/>
              <a:t>Amélioration</a:t>
            </a:r>
            <a:r>
              <a:rPr lang="en-US" dirty="0"/>
              <a:t> du flux de travail</a:t>
            </a:r>
          </a:p>
        </p:txBody>
      </p:sp>
      <p:pic>
        <p:nvPicPr>
          <p:cNvPr id="5" name="Picture 4" descr="Monitor Alerts screenshot. Required information is provided including: Subscription, Resource Group, and Time Range. ">
            <a:extLst>
              <a:ext uri="{FF2B5EF4-FFF2-40B4-BE49-F238E27FC236}">
                <a16:creationId xmlns:a16="http://schemas.microsoft.com/office/drawing/2014/main" id="{2A046D39-077E-4A2B-907A-5C68FF9951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200" y="1435100"/>
            <a:ext cx="9157208" cy="2064004"/>
          </a:xfrm>
          <a:prstGeom prst="rect">
            <a:avLst/>
          </a:prstGeom>
          <a:noFill/>
          <a:ln>
            <a:solidFill>
              <a:schemeClr val="tx1"/>
            </a:solidFill>
          </a:ln>
        </p:spPr>
      </p:pic>
    </p:spTree>
    <p:extLst>
      <p:ext uri="{BB962C8B-B14F-4D97-AF65-F5344CB8AC3E}">
        <p14:creationId xmlns:p14="http://schemas.microsoft.com/office/powerpoint/2010/main" val="422655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Créer</a:t>
            </a:r>
            <a:r>
              <a:rPr lang="en-US" dirty="0"/>
              <a:t> des </a:t>
            </a:r>
            <a:r>
              <a:rPr lang="en-US" dirty="0" err="1"/>
              <a:t>règles</a:t>
            </a:r>
            <a:r>
              <a:rPr lang="en-US" dirty="0"/>
              <a:t> </a:t>
            </a:r>
            <a:r>
              <a:rPr lang="en-US" dirty="0" err="1"/>
              <a:t>d’alerte</a:t>
            </a:r>
            <a:endParaRPr lang="en-US" dirty="0"/>
          </a:p>
        </p:txBody>
      </p:sp>
      <p:pic>
        <p:nvPicPr>
          <p:cNvPr id="2" name="Picture 1" descr="Flowchart with alert rules feeding action groups and monitor conditions">
            <a:extLst>
              <a:ext uri="{FF2B5EF4-FFF2-40B4-BE49-F238E27FC236}">
                <a16:creationId xmlns:a16="http://schemas.microsoft.com/office/drawing/2014/main" id="{F03242C2-3B01-4E96-9AEE-3DD57EB0BFA5}"/>
              </a:ext>
            </a:extLst>
          </p:cNvPr>
          <p:cNvPicPr>
            <a:picLocks noChangeAspect="1"/>
          </p:cNvPicPr>
          <p:nvPr/>
        </p:nvPicPr>
        <p:blipFill>
          <a:blip r:embed="rId3"/>
          <a:stretch>
            <a:fillRect/>
          </a:stretch>
        </p:blipFill>
        <p:spPr>
          <a:xfrm>
            <a:off x="7437310" y="1042606"/>
            <a:ext cx="4029075" cy="4791075"/>
          </a:xfrm>
          <a:prstGeom prst="rect">
            <a:avLst/>
          </a:prstGeom>
        </p:spPr>
      </p:pic>
      <p:sp>
        <p:nvSpPr>
          <p:cNvPr id="6" name="Text Placeholder 5"/>
          <p:cNvSpPr>
            <a:spLocks noGrp="1"/>
          </p:cNvSpPr>
          <p:nvPr>
            <p:ph type="body" sz="quarter" idx="10"/>
          </p:nvPr>
        </p:nvSpPr>
        <p:spPr>
          <a:xfrm>
            <a:off x="584200" y="1523876"/>
            <a:ext cx="7069836" cy="4050340"/>
          </a:xfrm>
        </p:spPr>
        <p:txBody>
          <a:bodyPr/>
          <a:lstStyle/>
          <a:p>
            <a:pPr marL="457200" indent="-457200">
              <a:buFont typeface="+mj-lt"/>
              <a:buAutoNum type="arabicPeriod"/>
            </a:pPr>
            <a:r>
              <a:rPr lang="fr-FR" b="1" dirty="0"/>
              <a:t>Définir les conditions d'alerte </a:t>
            </a:r>
            <a:r>
              <a:rPr lang="fr-FR" dirty="0"/>
              <a:t>: cible, critères d'alerte et logique d'alerte</a:t>
            </a:r>
          </a:p>
          <a:p>
            <a:pPr marL="457200" indent="-457200">
              <a:buFont typeface="+mj-lt"/>
              <a:buAutoNum type="arabicPeriod"/>
            </a:pPr>
            <a:r>
              <a:rPr lang="fr-FR" b="1" dirty="0"/>
              <a:t>Définir les détails de l'alerte </a:t>
            </a:r>
            <a:r>
              <a:rPr lang="fr-FR" dirty="0"/>
              <a:t>: Nom, description et gravité des règles d'alerte (0 à 4)</a:t>
            </a:r>
          </a:p>
          <a:p>
            <a:pPr marL="457200" indent="-457200">
              <a:buFont typeface="+mj-lt"/>
              <a:buAutoNum type="arabicPeriod"/>
            </a:pPr>
            <a:r>
              <a:rPr lang="fr-FR" b="1" dirty="0"/>
              <a:t>Définissez le groupe d'action </a:t>
            </a:r>
            <a:r>
              <a:rPr lang="fr-FR" dirty="0"/>
              <a:t>: informez votre équipe par e-mail et SMS ou automatisez les actions à l'aide de </a:t>
            </a:r>
            <a:r>
              <a:rPr lang="fr-FR" dirty="0" err="1"/>
              <a:t>webhooks</a:t>
            </a:r>
            <a:r>
              <a:rPr lang="fr-FR" dirty="0"/>
              <a:t> et de </a:t>
            </a:r>
            <a:r>
              <a:rPr lang="fr-FR" dirty="0" err="1"/>
              <a:t>runbooks</a:t>
            </a:r>
            <a:r>
              <a:rPr lang="fr-FR" dirty="0"/>
              <a:t>.</a:t>
            </a:r>
            <a:endParaRPr lang="en-US" dirty="0"/>
          </a:p>
        </p:txBody>
      </p:sp>
    </p:spTree>
    <p:extLst>
      <p:ext uri="{BB962C8B-B14F-4D97-AF65-F5344CB8AC3E}">
        <p14:creationId xmlns:p14="http://schemas.microsoft.com/office/powerpoint/2010/main" val="299255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a:t>Action Groups</a:t>
            </a:r>
          </a:p>
        </p:txBody>
      </p:sp>
      <p:sp>
        <p:nvSpPr>
          <p:cNvPr id="6" name="Text Placeholder 5"/>
          <p:cNvSpPr>
            <a:spLocks noGrp="1"/>
          </p:cNvSpPr>
          <p:nvPr>
            <p:ph type="body" sz="quarter" idx="10"/>
          </p:nvPr>
        </p:nvSpPr>
        <p:spPr>
          <a:xfrm>
            <a:off x="471996" y="1389690"/>
            <a:ext cx="5535612" cy="4912114"/>
          </a:xfrm>
        </p:spPr>
        <p:txBody>
          <a:bodyPr/>
          <a:lstStyle/>
          <a:p>
            <a:r>
              <a:rPr lang="fr-FR" dirty="0"/>
              <a:t>Notifie un groupe d'utilisateurs qu'une alerte a été déclenchée</a:t>
            </a:r>
          </a:p>
          <a:p>
            <a:r>
              <a:rPr lang="fr-FR" dirty="0"/>
              <a:t>Est une collection de préférences de notification</a:t>
            </a:r>
          </a:p>
          <a:p>
            <a:r>
              <a:rPr lang="fr-FR" dirty="0"/>
              <a:t>Courriel/SMS/Voix</a:t>
            </a:r>
          </a:p>
          <a:p>
            <a:r>
              <a:rPr lang="fr-FR" dirty="0"/>
              <a:t>Fonction Azure </a:t>
            </a:r>
          </a:p>
          <a:p>
            <a:r>
              <a:rPr lang="fr-FR" dirty="0"/>
              <a:t>Application Logique</a:t>
            </a:r>
          </a:p>
          <a:p>
            <a:r>
              <a:rPr lang="fr-FR" dirty="0" err="1"/>
              <a:t>Webhook</a:t>
            </a:r>
            <a:r>
              <a:rPr lang="fr-FR" dirty="0"/>
              <a:t> </a:t>
            </a:r>
          </a:p>
          <a:p>
            <a:r>
              <a:rPr lang="fr-FR" dirty="0"/>
              <a:t>Gestion des services informatiques</a:t>
            </a:r>
          </a:p>
          <a:p>
            <a:r>
              <a:rPr lang="fr-FR" dirty="0" err="1"/>
              <a:t>Runbooks</a:t>
            </a:r>
            <a:endParaRPr lang="en-US" dirty="0"/>
          </a:p>
        </p:txBody>
      </p:sp>
      <p:pic>
        <p:nvPicPr>
          <p:cNvPr id="10" name="Picture 9" descr="Actions groups screenshot including email, Webhook, and Automation Runbook.">
            <a:extLst>
              <a:ext uri="{FF2B5EF4-FFF2-40B4-BE49-F238E27FC236}">
                <a16:creationId xmlns:a16="http://schemas.microsoft.com/office/drawing/2014/main" id="{9809C1BA-F218-4F44-A0EA-531E88C193C1}"/>
              </a:ext>
            </a:extLst>
          </p:cNvPr>
          <p:cNvPicPr>
            <a:picLocks noChangeAspect="1"/>
          </p:cNvPicPr>
          <p:nvPr/>
        </p:nvPicPr>
        <p:blipFill>
          <a:blip r:embed="rId3"/>
          <a:stretch>
            <a:fillRect/>
          </a:stretch>
        </p:blipFill>
        <p:spPr>
          <a:xfrm>
            <a:off x="6195346" y="1373702"/>
            <a:ext cx="5488876" cy="4458067"/>
          </a:xfrm>
          <a:prstGeom prst="rect">
            <a:avLst/>
          </a:prstGeom>
          <a:ln>
            <a:solidFill>
              <a:schemeClr val="tx1"/>
            </a:solidFill>
          </a:ln>
        </p:spPr>
      </p:pic>
    </p:spTree>
    <p:extLst>
      <p:ext uri="{BB962C8B-B14F-4D97-AF65-F5344CB8AC3E}">
        <p14:creationId xmlns:p14="http://schemas.microsoft.com/office/powerpoint/2010/main" val="10821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1F-5AB3-4049-A586-FF1938836FA3}"/>
              </a:ext>
            </a:extLst>
          </p:cNvPr>
          <p:cNvSpPr>
            <a:spLocks noGrp="1"/>
          </p:cNvSpPr>
          <p:nvPr>
            <p:ph type="title"/>
          </p:nvPr>
        </p:nvSpPr>
        <p:spPr/>
        <p:txBody>
          <a:bodyPr/>
          <a:lstStyle/>
          <a:p>
            <a:r>
              <a:rPr lang="en-US" dirty="0"/>
              <a:t>Aperçu du module</a:t>
            </a:r>
          </a:p>
        </p:txBody>
      </p:sp>
      <p:sp>
        <p:nvSpPr>
          <p:cNvPr id="4" name="Text Placeholder 3">
            <a:extLst>
              <a:ext uri="{FF2B5EF4-FFF2-40B4-BE49-F238E27FC236}">
                <a16:creationId xmlns:a16="http://schemas.microsoft.com/office/drawing/2014/main" id="{C62A348E-B1F0-4C72-8FC7-27FAEEB77CAD}"/>
              </a:ext>
            </a:extLst>
          </p:cNvPr>
          <p:cNvSpPr>
            <a:spLocks noGrp="1"/>
          </p:cNvSpPr>
          <p:nvPr>
            <p:ph type="body" sz="quarter" idx="10"/>
          </p:nvPr>
        </p:nvSpPr>
        <p:spPr>
          <a:xfrm>
            <a:off x="584200" y="1435497"/>
            <a:ext cx="11018520" cy="1982081"/>
          </a:xfrm>
        </p:spPr>
        <p:txBody>
          <a:bodyPr/>
          <a:lstStyle/>
          <a:p>
            <a:r>
              <a:rPr lang="en-US" dirty="0"/>
              <a:t>Azure Monitor</a:t>
            </a:r>
          </a:p>
          <a:p>
            <a:r>
              <a:rPr lang="en-US" dirty="0"/>
              <a:t>Azure Alerts</a:t>
            </a:r>
          </a:p>
          <a:p>
            <a:r>
              <a:rPr lang="en-US" dirty="0"/>
              <a:t>Log Analytics</a:t>
            </a:r>
          </a:p>
          <a:p>
            <a:r>
              <a:rPr lang="en-US" dirty="0"/>
              <a:t>Network Watcher</a:t>
            </a:r>
          </a:p>
        </p:txBody>
      </p:sp>
    </p:spTree>
    <p:extLst>
      <p:ext uri="{BB962C8B-B14F-4D97-AF65-F5344CB8AC3E}">
        <p14:creationId xmlns:p14="http://schemas.microsoft.com/office/powerpoint/2010/main" val="16534002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Managing Alerts</a:t>
            </a:r>
          </a:p>
        </p:txBody>
      </p:sp>
      <p:sp>
        <p:nvSpPr>
          <p:cNvPr id="6" name="Text Placeholder 5"/>
          <p:cNvSpPr>
            <a:spLocks noGrp="1"/>
          </p:cNvSpPr>
          <p:nvPr>
            <p:ph type="body" sz="quarter" idx="10"/>
          </p:nvPr>
        </p:nvSpPr>
        <p:spPr>
          <a:xfrm>
            <a:off x="527755" y="4709275"/>
            <a:ext cx="11018520" cy="1723549"/>
          </a:xfrm>
        </p:spPr>
        <p:txBody>
          <a:bodyPr/>
          <a:lstStyle/>
          <a:p>
            <a:r>
              <a:rPr lang="fr-FR" dirty="0"/>
              <a:t>Vous pouvez alerter sur les métriques et les journaux en tant que tels : valeurs métriques, requêtes de recherche de journal, événements de journal d'activité, état de la santé de la plate-forme Azure sous-jacente et tests de disponibilité du site Web</a:t>
            </a:r>
            <a:endParaRPr lang="en-US" dirty="0"/>
          </a:p>
        </p:txBody>
      </p:sp>
      <p:graphicFrame>
        <p:nvGraphicFramePr>
          <p:cNvPr id="7" name="Table 6">
            <a:extLst>
              <a:ext uri="{FF2B5EF4-FFF2-40B4-BE49-F238E27FC236}">
                <a16:creationId xmlns:a16="http://schemas.microsoft.com/office/drawing/2014/main" id="{EF1054D6-D656-4FF7-91F0-A8452FD39ED8}"/>
              </a:ext>
            </a:extLst>
          </p:cNvPr>
          <p:cNvGraphicFramePr>
            <a:graphicFrameLocks noGrp="1"/>
          </p:cNvGraphicFramePr>
          <p:nvPr>
            <p:extLst>
              <p:ext uri="{D42A27DB-BD31-4B8C-83A1-F6EECF244321}">
                <p14:modId xmlns:p14="http://schemas.microsoft.com/office/powerpoint/2010/main" val="2844390825"/>
              </p:ext>
            </p:extLst>
          </p:nvPr>
        </p:nvGraphicFramePr>
        <p:xfrm>
          <a:off x="1046640" y="1591732"/>
          <a:ext cx="10623042" cy="2742795"/>
        </p:xfrm>
        <a:graphic>
          <a:graphicData uri="http://schemas.openxmlformats.org/drawingml/2006/table">
            <a:tbl>
              <a:tblPr firstRow="1" bandRow="1">
                <a:tableStyleId>{5C22544A-7EE6-4342-B048-85BDC9FD1C3A}</a:tableStyleId>
              </a:tblPr>
              <a:tblGrid>
                <a:gridCol w="2215849">
                  <a:extLst>
                    <a:ext uri="{9D8B030D-6E8A-4147-A177-3AD203B41FA5}">
                      <a16:colId xmlns:a16="http://schemas.microsoft.com/office/drawing/2014/main" val="1244596785"/>
                    </a:ext>
                  </a:extLst>
                </a:gridCol>
                <a:gridCol w="8407193">
                  <a:extLst>
                    <a:ext uri="{9D8B030D-6E8A-4147-A177-3AD203B41FA5}">
                      <a16:colId xmlns:a16="http://schemas.microsoft.com/office/drawing/2014/main" val="1144169494"/>
                    </a:ext>
                  </a:extLst>
                </a:gridCol>
              </a:tblGrid>
              <a:tr h="374067">
                <a:tc>
                  <a:txBody>
                    <a:bodyPr/>
                    <a:lstStyle/>
                    <a:p>
                      <a:pPr algn="ctr"/>
                      <a:r>
                        <a:rPr lang="en-US" sz="2000" dirty="0"/>
                        <a:t>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422487"/>
                  </a:ext>
                </a:extLst>
              </a:tr>
              <a:tr h="782185">
                <a:tc>
                  <a:txBody>
                    <a:bodyPr/>
                    <a:lstStyle/>
                    <a:p>
                      <a:r>
                        <a:rPr lang="en-US" sz="2000" dirty="0"/>
                        <a:t>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kern="1200" dirty="0">
                          <a:solidFill>
                            <a:schemeClr val="dk1"/>
                          </a:solidFill>
                          <a:latin typeface="+mn-lt"/>
                          <a:ea typeface="+mn-ea"/>
                          <a:cs typeface="+mn-cs"/>
                        </a:rPr>
                        <a:t>Le problème vient d'être détecté et n'a pas encore été examiné.</a:t>
                      </a:r>
                      <a:endParaRPr lang="en-US" sz="2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718024"/>
                  </a:ext>
                </a:extLst>
              </a:tr>
              <a:tr h="782185">
                <a:tc>
                  <a:txBody>
                    <a:bodyPr/>
                    <a:lstStyle/>
                    <a:p>
                      <a:r>
                        <a:rPr lang="en-US" sz="2000" dirty="0"/>
                        <a:t>Acknowledged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kern="1200" dirty="0">
                          <a:solidFill>
                            <a:schemeClr val="dk1"/>
                          </a:solidFill>
                          <a:latin typeface="+mn-lt"/>
                          <a:ea typeface="+mn-ea"/>
                          <a:cs typeface="+mn-cs"/>
                        </a:rPr>
                        <a:t>Un administrateur a examiné l'alerte et a commencé à y travailler.</a:t>
                      </a:r>
                      <a:endParaRPr lang="en-US" sz="2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247879"/>
                  </a:ext>
                </a:extLst>
              </a:tr>
              <a:tr h="782185">
                <a:tc>
                  <a:txBody>
                    <a:bodyPr/>
                    <a:lstStyle/>
                    <a:p>
                      <a:r>
                        <a:rPr lang="en-US" sz="2000" dirty="0"/>
                        <a:t>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kern="1200" dirty="0">
                          <a:solidFill>
                            <a:schemeClr val="dk1"/>
                          </a:solidFill>
                          <a:latin typeface="+mn-lt"/>
                          <a:ea typeface="+mn-ea"/>
                          <a:cs typeface="+mn-cs"/>
                        </a:rPr>
                        <a:t>Le problème a été résolu. Une fois qu'une alerte a été fermée, vous pouvez la rouvrir en la changeant à un autre état.</a:t>
                      </a:r>
                      <a:endParaRPr lang="en-US" sz="2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433382"/>
                  </a:ext>
                </a:extLst>
              </a:tr>
            </a:tbl>
          </a:graphicData>
        </a:graphic>
      </p:graphicFrame>
    </p:spTree>
    <p:extLst>
      <p:ext uri="{BB962C8B-B14F-4D97-AF65-F5344CB8AC3E}">
        <p14:creationId xmlns:p14="http://schemas.microsoft.com/office/powerpoint/2010/main" val="204209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1151-5AB8-4731-A6C9-6FD21A378EB7}"/>
              </a:ext>
            </a:extLst>
          </p:cNvPr>
          <p:cNvSpPr>
            <a:spLocks noGrp="1"/>
          </p:cNvSpPr>
          <p:nvPr>
            <p:ph type="title"/>
          </p:nvPr>
        </p:nvSpPr>
        <p:spPr/>
        <p:txBody>
          <a:bodyPr/>
          <a:lstStyle/>
          <a:p>
            <a:r>
              <a:rPr lang="en-US" dirty="0"/>
              <a:t>Supervision des </a:t>
            </a:r>
            <a:r>
              <a:rPr lang="en-US" dirty="0" err="1"/>
              <a:t>alertes</a:t>
            </a:r>
            <a:endParaRPr lang="en-US" dirty="0"/>
          </a:p>
        </p:txBody>
      </p:sp>
      <p:sp>
        <p:nvSpPr>
          <p:cNvPr id="4" name="Text Placeholder 3">
            <a:extLst>
              <a:ext uri="{FF2B5EF4-FFF2-40B4-BE49-F238E27FC236}">
                <a16:creationId xmlns:a16="http://schemas.microsoft.com/office/drawing/2014/main" id="{29CAFA68-D82F-4CB1-8861-AD10709CB61C}"/>
              </a:ext>
            </a:extLst>
          </p:cNvPr>
          <p:cNvSpPr>
            <a:spLocks noGrp="1"/>
          </p:cNvSpPr>
          <p:nvPr>
            <p:ph type="body" sz="quarter" idx="10"/>
          </p:nvPr>
        </p:nvSpPr>
        <p:spPr>
          <a:xfrm>
            <a:off x="584200" y="1435497"/>
            <a:ext cx="6077857" cy="3188565"/>
          </a:xfrm>
        </p:spPr>
        <p:txBody>
          <a:bodyPr/>
          <a:lstStyle/>
          <a:p>
            <a:r>
              <a:rPr lang="fr-FR" b="1" dirty="0"/>
              <a:t>Abonnement</a:t>
            </a:r>
            <a:r>
              <a:rPr lang="fr-FR" dirty="0"/>
              <a:t> - Afficher jusqu'à cinq abonnements Azure </a:t>
            </a:r>
          </a:p>
          <a:p>
            <a:r>
              <a:rPr lang="fr-FR" b="1" dirty="0"/>
              <a:t>Groupe de ressources </a:t>
            </a:r>
            <a:r>
              <a:rPr lang="fr-FR" dirty="0"/>
              <a:t>- Un groupe de ressources à la fois</a:t>
            </a:r>
          </a:p>
          <a:p>
            <a:r>
              <a:rPr lang="fr-FR" b="1" dirty="0"/>
              <a:t>Plage de temps </a:t>
            </a:r>
            <a:r>
              <a:rPr lang="fr-FR" dirty="0"/>
              <a:t>- Heure passée, les dernières 24 heures, les 7 derniers jours, et les 30 derniers jours.</a:t>
            </a:r>
            <a:endParaRPr lang="en-US" dirty="0"/>
          </a:p>
        </p:txBody>
      </p:sp>
      <p:pic>
        <p:nvPicPr>
          <p:cNvPr id="10" name="Picture 9" descr="Screenshot of the severity events logged in the alerts experience.">
            <a:extLst>
              <a:ext uri="{FF2B5EF4-FFF2-40B4-BE49-F238E27FC236}">
                <a16:creationId xmlns:a16="http://schemas.microsoft.com/office/drawing/2014/main" id="{5B9EBB9D-FA76-4E35-A3AF-E1955145E199}"/>
              </a:ext>
            </a:extLst>
          </p:cNvPr>
          <p:cNvPicPr>
            <a:picLocks noChangeAspect="1"/>
          </p:cNvPicPr>
          <p:nvPr/>
        </p:nvPicPr>
        <p:blipFill>
          <a:blip r:embed="rId2"/>
          <a:stretch>
            <a:fillRect/>
          </a:stretch>
        </p:blipFill>
        <p:spPr>
          <a:xfrm>
            <a:off x="7134577" y="1794934"/>
            <a:ext cx="4685998" cy="3388205"/>
          </a:xfrm>
          <a:prstGeom prst="rect">
            <a:avLst/>
          </a:prstGeom>
          <a:ln>
            <a:solidFill>
              <a:schemeClr val="tx1"/>
            </a:solidFill>
          </a:ln>
        </p:spPr>
      </p:pic>
    </p:spTree>
    <p:extLst>
      <p:ext uri="{BB962C8B-B14F-4D97-AF65-F5344CB8AC3E}">
        <p14:creationId xmlns:p14="http://schemas.microsoft.com/office/powerpoint/2010/main" val="39974111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E2D1-07FA-4273-84D9-DD20D03189A9}"/>
              </a:ext>
            </a:extLst>
          </p:cNvPr>
          <p:cNvSpPr>
            <a:spLocks noGrp="1"/>
          </p:cNvSpPr>
          <p:nvPr>
            <p:ph type="title"/>
          </p:nvPr>
        </p:nvSpPr>
        <p:spPr/>
        <p:txBody>
          <a:bodyPr/>
          <a:lstStyle/>
          <a:p>
            <a:r>
              <a:rPr lang="en-US" dirty="0"/>
              <a:t>Page de </a:t>
            </a:r>
            <a:r>
              <a:rPr lang="en-US" dirty="0" err="1"/>
              <a:t>détail</a:t>
            </a:r>
            <a:r>
              <a:rPr lang="en-US" dirty="0"/>
              <a:t> </a:t>
            </a:r>
            <a:r>
              <a:rPr lang="en-US" dirty="0" err="1"/>
              <a:t>d'alerte</a:t>
            </a:r>
            <a:endParaRPr lang="en-US" dirty="0"/>
          </a:p>
        </p:txBody>
      </p:sp>
      <p:sp>
        <p:nvSpPr>
          <p:cNvPr id="6" name="Text Placeholder 5">
            <a:extLst>
              <a:ext uri="{FF2B5EF4-FFF2-40B4-BE49-F238E27FC236}">
                <a16:creationId xmlns:a16="http://schemas.microsoft.com/office/drawing/2014/main" id="{F3C9119B-EB3C-4F8A-AECC-75C22345A99F}"/>
              </a:ext>
            </a:extLst>
          </p:cNvPr>
          <p:cNvSpPr>
            <a:spLocks noGrp="1"/>
          </p:cNvSpPr>
          <p:nvPr>
            <p:ph type="body" sz="quarter" idx="10"/>
          </p:nvPr>
        </p:nvSpPr>
        <p:spPr>
          <a:xfrm>
            <a:off x="513861" y="3877247"/>
            <a:ext cx="11018520" cy="2499146"/>
          </a:xfrm>
        </p:spPr>
        <p:txBody>
          <a:bodyPr/>
          <a:lstStyle/>
          <a:p>
            <a:r>
              <a:rPr lang="en-US" dirty="0"/>
              <a:t>Essentials</a:t>
            </a:r>
          </a:p>
          <a:p>
            <a:r>
              <a:rPr lang="en-US" dirty="0" err="1"/>
              <a:t>Historique</a:t>
            </a:r>
            <a:endParaRPr lang="en-US" dirty="0"/>
          </a:p>
          <a:p>
            <a:r>
              <a:rPr lang="en-US" dirty="0"/>
              <a:t>Smart group</a:t>
            </a:r>
          </a:p>
          <a:p>
            <a:r>
              <a:rPr lang="en-US" dirty="0"/>
              <a:t>Plus de details</a:t>
            </a:r>
          </a:p>
          <a:p>
            <a:endParaRPr lang="en-US" dirty="0"/>
          </a:p>
        </p:txBody>
      </p:sp>
      <p:pic>
        <p:nvPicPr>
          <p:cNvPr id="4" name="Picture 3" descr="Screenshot of the heartbeats alerts on all Windows computers in the workspace. ">
            <a:extLst>
              <a:ext uri="{FF2B5EF4-FFF2-40B4-BE49-F238E27FC236}">
                <a16:creationId xmlns:a16="http://schemas.microsoft.com/office/drawing/2014/main" id="{3E8197FA-2D04-48D1-8F59-7A1FFF4F994C}"/>
              </a:ext>
            </a:extLst>
          </p:cNvPr>
          <p:cNvPicPr>
            <a:picLocks noChangeAspect="1"/>
          </p:cNvPicPr>
          <p:nvPr/>
        </p:nvPicPr>
        <p:blipFill>
          <a:blip r:embed="rId2"/>
          <a:stretch>
            <a:fillRect/>
          </a:stretch>
        </p:blipFill>
        <p:spPr>
          <a:xfrm>
            <a:off x="2181360" y="1653248"/>
            <a:ext cx="6974324" cy="1530667"/>
          </a:xfrm>
          <a:prstGeom prst="rect">
            <a:avLst/>
          </a:prstGeom>
          <a:ln>
            <a:solidFill>
              <a:schemeClr val="tx1"/>
            </a:solidFill>
          </a:ln>
        </p:spPr>
      </p:pic>
    </p:spTree>
    <p:extLst>
      <p:ext uri="{BB962C8B-B14F-4D97-AF65-F5344CB8AC3E}">
        <p14:creationId xmlns:p14="http://schemas.microsoft.com/office/powerpoint/2010/main" val="11890294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247B-CB7A-4893-8807-C315120C4D4E}"/>
              </a:ext>
            </a:extLst>
          </p:cNvPr>
          <p:cNvSpPr>
            <a:spLocks noGrp="1"/>
          </p:cNvSpPr>
          <p:nvPr>
            <p:ph type="title"/>
          </p:nvPr>
        </p:nvSpPr>
        <p:spPr/>
        <p:txBody>
          <a:bodyPr/>
          <a:lstStyle/>
          <a:p>
            <a:r>
              <a:rPr lang="en-US" dirty="0" err="1"/>
              <a:t>Créer</a:t>
            </a:r>
            <a:r>
              <a:rPr lang="en-US" dirty="0"/>
              <a:t> </a:t>
            </a:r>
            <a:r>
              <a:rPr lang="en-US" dirty="0" err="1"/>
              <a:t>une</a:t>
            </a:r>
            <a:r>
              <a:rPr lang="en-US" dirty="0"/>
              <a:t> </a:t>
            </a:r>
            <a:r>
              <a:rPr lang="en-US" dirty="0" err="1"/>
              <a:t>règle</a:t>
            </a:r>
            <a:r>
              <a:rPr lang="en-US" dirty="0"/>
              <a:t> </a:t>
            </a:r>
            <a:r>
              <a:rPr lang="en-US" dirty="0" err="1"/>
              <a:t>d’alerte</a:t>
            </a:r>
            <a:endParaRPr lang="en-US" dirty="0"/>
          </a:p>
        </p:txBody>
      </p:sp>
      <p:sp>
        <p:nvSpPr>
          <p:cNvPr id="3" name="Text Placeholder 2">
            <a:extLst>
              <a:ext uri="{FF2B5EF4-FFF2-40B4-BE49-F238E27FC236}">
                <a16:creationId xmlns:a16="http://schemas.microsoft.com/office/drawing/2014/main" id="{0A35DF2B-2E02-40E2-A639-7288B360BF18}"/>
              </a:ext>
            </a:extLst>
          </p:cNvPr>
          <p:cNvSpPr>
            <a:spLocks noGrp="1"/>
          </p:cNvSpPr>
          <p:nvPr>
            <p:ph type="body" sz="quarter" idx="10"/>
          </p:nvPr>
        </p:nvSpPr>
        <p:spPr>
          <a:xfrm>
            <a:off x="584200" y="1435497"/>
            <a:ext cx="5025800" cy="3437954"/>
          </a:xfrm>
        </p:spPr>
        <p:txBody>
          <a:bodyPr/>
          <a:lstStyle/>
          <a:p>
            <a:r>
              <a:rPr lang="fr-FR" dirty="0"/>
              <a:t>Ressource</a:t>
            </a:r>
          </a:p>
          <a:p>
            <a:r>
              <a:rPr lang="fr-FR" dirty="0"/>
              <a:t>Condition</a:t>
            </a:r>
          </a:p>
          <a:p>
            <a:r>
              <a:rPr lang="fr-FR" dirty="0"/>
              <a:t>Groupe d'action</a:t>
            </a:r>
          </a:p>
          <a:p>
            <a:r>
              <a:rPr lang="fr-FR" dirty="0"/>
              <a:t>Nom de règle d'alerte</a:t>
            </a:r>
          </a:p>
          <a:p>
            <a:r>
              <a:rPr lang="fr-FR" dirty="0"/>
              <a:t>Description</a:t>
            </a:r>
          </a:p>
          <a:p>
            <a:r>
              <a:rPr lang="fr-FR" dirty="0"/>
              <a:t>Activer la règle lors de la création</a:t>
            </a:r>
            <a:endParaRPr lang="en-US" dirty="0"/>
          </a:p>
        </p:txBody>
      </p:sp>
      <p:pic>
        <p:nvPicPr>
          <p:cNvPr id="4" name="Picture 3" descr="Screenshot of the create an alert page with resources, conditions, and action groups. ">
            <a:extLst>
              <a:ext uri="{FF2B5EF4-FFF2-40B4-BE49-F238E27FC236}">
                <a16:creationId xmlns:a16="http://schemas.microsoft.com/office/drawing/2014/main" id="{C5191D3D-BF98-4A32-A48B-4C475B759F44}"/>
              </a:ext>
            </a:extLst>
          </p:cNvPr>
          <p:cNvPicPr>
            <a:picLocks noChangeAspect="1"/>
          </p:cNvPicPr>
          <p:nvPr/>
        </p:nvPicPr>
        <p:blipFill>
          <a:blip r:embed="rId3"/>
          <a:stretch>
            <a:fillRect/>
          </a:stretch>
        </p:blipFill>
        <p:spPr>
          <a:xfrm>
            <a:off x="5610000" y="1444300"/>
            <a:ext cx="5871376" cy="4037134"/>
          </a:xfrm>
          <a:prstGeom prst="rect">
            <a:avLst/>
          </a:prstGeom>
        </p:spPr>
      </p:pic>
    </p:spTree>
    <p:extLst>
      <p:ext uri="{BB962C8B-B14F-4D97-AF65-F5344CB8AC3E}">
        <p14:creationId xmlns:p14="http://schemas.microsoft.com/office/powerpoint/2010/main" val="422791025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EDCF-1ABE-4C85-987F-3E8F231E43D7}"/>
              </a:ext>
            </a:extLst>
          </p:cNvPr>
          <p:cNvSpPr>
            <a:spLocks noGrp="1"/>
          </p:cNvSpPr>
          <p:nvPr>
            <p:ph type="title"/>
          </p:nvPr>
        </p:nvSpPr>
        <p:spPr/>
        <p:txBody>
          <a:bodyPr/>
          <a:lstStyle/>
          <a:p>
            <a:r>
              <a:rPr lang="en-US" dirty="0"/>
              <a:t>TD1 – </a:t>
            </a:r>
            <a:r>
              <a:rPr lang="en-US" dirty="0" err="1"/>
              <a:t>Créer</a:t>
            </a:r>
            <a:r>
              <a:rPr lang="en-US" dirty="0"/>
              <a:t> </a:t>
            </a:r>
            <a:r>
              <a:rPr lang="en-US" dirty="0" err="1"/>
              <a:t>une</a:t>
            </a:r>
            <a:r>
              <a:rPr lang="en-US" dirty="0"/>
              <a:t> </a:t>
            </a:r>
            <a:r>
              <a:rPr lang="en-US" dirty="0" err="1"/>
              <a:t>règle</a:t>
            </a:r>
            <a:r>
              <a:rPr lang="en-US" dirty="0"/>
              <a:t> </a:t>
            </a:r>
            <a:r>
              <a:rPr lang="en-US" dirty="0" err="1"/>
              <a:t>d’alerte</a:t>
            </a:r>
            <a:endParaRPr lang="en-US" dirty="0"/>
          </a:p>
        </p:txBody>
      </p:sp>
      <p:sp>
        <p:nvSpPr>
          <p:cNvPr id="3" name="Text Placeholder 2">
            <a:extLst>
              <a:ext uri="{FF2B5EF4-FFF2-40B4-BE49-F238E27FC236}">
                <a16:creationId xmlns:a16="http://schemas.microsoft.com/office/drawing/2014/main" id="{1E737064-2FA4-4C90-93CD-A7C322B9FCDE}"/>
              </a:ext>
            </a:extLst>
          </p:cNvPr>
          <p:cNvSpPr>
            <a:spLocks noGrp="1"/>
          </p:cNvSpPr>
          <p:nvPr>
            <p:ph type="body" sz="quarter" idx="10"/>
          </p:nvPr>
        </p:nvSpPr>
        <p:spPr>
          <a:xfrm>
            <a:off x="584200" y="1435497"/>
            <a:ext cx="11018520" cy="430887"/>
          </a:xfrm>
        </p:spPr>
        <p:txBody>
          <a:bodyPr/>
          <a:lstStyle/>
          <a:p>
            <a:endParaRPr lang="en-US" dirty="0"/>
          </a:p>
        </p:txBody>
      </p:sp>
    </p:spTree>
    <p:extLst>
      <p:ext uri="{BB962C8B-B14F-4D97-AF65-F5344CB8AC3E}">
        <p14:creationId xmlns:p14="http://schemas.microsoft.com/office/powerpoint/2010/main" val="38110128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03: Log Analytics</a:t>
            </a:r>
          </a:p>
        </p:txBody>
      </p:sp>
    </p:spTree>
    <p:extLst>
      <p:ext uri="{BB962C8B-B14F-4D97-AF65-F5344CB8AC3E}">
        <p14:creationId xmlns:p14="http://schemas.microsoft.com/office/powerpoint/2010/main" val="300925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1F-5AB3-4049-A586-FF1938836FA3}"/>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97646B31-8D71-49FF-8D10-412C49985820}"/>
              </a:ext>
            </a:extLst>
          </p:cNvPr>
          <p:cNvSpPr>
            <a:spLocks noGrp="1"/>
          </p:cNvSpPr>
          <p:nvPr>
            <p:ph type="body" sz="quarter" idx="10"/>
          </p:nvPr>
        </p:nvSpPr>
        <p:spPr>
          <a:xfrm>
            <a:off x="584200" y="1435497"/>
            <a:ext cx="11018520" cy="3016210"/>
          </a:xfrm>
        </p:spPr>
        <p:txBody>
          <a:bodyPr/>
          <a:lstStyle/>
          <a:p>
            <a:r>
              <a:rPr lang="fr-FR" dirty="0"/>
              <a:t>Scénarios d'analyse de journaux</a:t>
            </a:r>
          </a:p>
          <a:p>
            <a:r>
              <a:rPr lang="fr-FR" dirty="0"/>
              <a:t>Créer un espace de travail</a:t>
            </a:r>
          </a:p>
          <a:p>
            <a:r>
              <a:rPr lang="fr-FR" dirty="0"/>
              <a:t>Sources connectées</a:t>
            </a:r>
          </a:p>
          <a:p>
            <a:r>
              <a:rPr lang="fr-FR" dirty="0"/>
              <a:t>Sources de données</a:t>
            </a:r>
          </a:p>
          <a:p>
            <a:r>
              <a:rPr lang="fr-FR" dirty="0"/>
              <a:t>Requête Log Analytics</a:t>
            </a:r>
          </a:p>
          <a:p>
            <a:r>
              <a:rPr lang="fr-FR" dirty="0"/>
              <a:t>Syntaxe du langage de requête</a:t>
            </a:r>
          </a:p>
        </p:txBody>
      </p:sp>
    </p:spTree>
    <p:extLst>
      <p:ext uri="{BB962C8B-B14F-4D97-AF65-F5344CB8AC3E}">
        <p14:creationId xmlns:p14="http://schemas.microsoft.com/office/powerpoint/2010/main" val="403808013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B8E15-07CC-4B42-AB9F-9162C9F776EB}"/>
              </a:ext>
            </a:extLst>
          </p:cNvPr>
          <p:cNvSpPr>
            <a:spLocks noGrp="1"/>
          </p:cNvSpPr>
          <p:nvPr>
            <p:ph type="title"/>
          </p:nvPr>
        </p:nvSpPr>
        <p:spPr/>
        <p:txBody>
          <a:bodyPr/>
          <a:lstStyle/>
          <a:p>
            <a:r>
              <a:rPr lang="en-US" dirty="0"/>
              <a:t>Log Analytics Scenarios</a:t>
            </a:r>
          </a:p>
        </p:txBody>
      </p:sp>
      <p:sp>
        <p:nvSpPr>
          <p:cNvPr id="5" name="Text Placeholder 4">
            <a:extLst>
              <a:ext uri="{FF2B5EF4-FFF2-40B4-BE49-F238E27FC236}">
                <a16:creationId xmlns:a16="http://schemas.microsoft.com/office/drawing/2014/main" id="{3DEAA8B7-AEE0-4F9F-8258-1619B1132534}"/>
              </a:ext>
            </a:extLst>
          </p:cNvPr>
          <p:cNvSpPr>
            <a:spLocks noGrp="1"/>
          </p:cNvSpPr>
          <p:nvPr>
            <p:ph type="body" sz="quarter" idx="10"/>
          </p:nvPr>
        </p:nvSpPr>
        <p:spPr>
          <a:xfrm>
            <a:off x="584200" y="1435100"/>
            <a:ext cx="5212080" cy="5047536"/>
          </a:xfrm>
        </p:spPr>
        <p:txBody>
          <a:bodyPr/>
          <a:lstStyle/>
          <a:p>
            <a:pPr algn="ctr"/>
            <a:r>
              <a:rPr lang="fr-FR" sz="2400" b="1" dirty="0"/>
              <a:t>Exemple 1 - Évaluation des mises à jour</a:t>
            </a:r>
          </a:p>
          <a:p>
            <a:pPr marL="342900" indent="-342900">
              <a:buFont typeface="Arial" panose="020B0604020202020204" pitchFamily="34" charset="0"/>
              <a:buChar char="•"/>
            </a:pPr>
            <a:r>
              <a:rPr lang="fr-FR" sz="2400" dirty="0"/>
              <a:t>Les administrateurs informatiques évaluent les exigences en matière de mise à jour des systèmes</a:t>
            </a:r>
          </a:p>
          <a:p>
            <a:pPr marL="342900" indent="-342900">
              <a:buFont typeface="Arial" panose="020B0604020202020204" pitchFamily="34" charset="0"/>
              <a:buChar char="•"/>
            </a:pPr>
            <a:r>
              <a:rPr lang="fr-FR" sz="2400" dirty="0"/>
              <a:t>Doit être en mesure de planifier avec précision les mises à jour</a:t>
            </a:r>
          </a:p>
          <a:p>
            <a:pPr marL="342900" indent="-342900">
              <a:buFont typeface="Arial" panose="020B0604020202020204" pitchFamily="34" charset="0"/>
              <a:buChar char="•"/>
            </a:pPr>
            <a:r>
              <a:rPr lang="fr-FR" sz="2400" dirty="0"/>
              <a:t>OMS/Log Analytics collecte des données auprès de tous les clients effectuant des mises à jour</a:t>
            </a:r>
          </a:p>
          <a:p>
            <a:pPr marL="342900" indent="-342900">
              <a:buFont typeface="Arial" panose="020B0604020202020204" pitchFamily="34" charset="0"/>
              <a:buChar char="•"/>
            </a:pPr>
            <a:r>
              <a:rPr lang="fr-FR" sz="2400" dirty="0"/>
              <a:t>Utilise des données « </a:t>
            </a:r>
            <a:r>
              <a:rPr lang="fr-FR" sz="2400" dirty="0" err="1"/>
              <a:t>crowd-sourced</a:t>
            </a:r>
            <a:r>
              <a:rPr lang="fr-FR" sz="2400" dirty="0"/>
              <a:t> » pour fournir un temps moyen pour aider à répondre aux SLA</a:t>
            </a:r>
            <a:endParaRPr lang="en-US" sz="2400" dirty="0"/>
          </a:p>
        </p:txBody>
      </p:sp>
      <p:sp>
        <p:nvSpPr>
          <p:cNvPr id="6" name="Text Placeholder 5">
            <a:extLst>
              <a:ext uri="{FF2B5EF4-FFF2-40B4-BE49-F238E27FC236}">
                <a16:creationId xmlns:a16="http://schemas.microsoft.com/office/drawing/2014/main" id="{6E61254D-2C5B-40DB-B28F-1B77C3CC00EC}"/>
              </a:ext>
            </a:extLst>
          </p:cNvPr>
          <p:cNvSpPr>
            <a:spLocks noGrp="1"/>
          </p:cNvSpPr>
          <p:nvPr>
            <p:ph type="body" sz="quarter" idx="12"/>
          </p:nvPr>
        </p:nvSpPr>
        <p:spPr>
          <a:xfrm>
            <a:off x="6397171" y="1435100"/>
            <a:ext cx="5212080" cy="5416868"/>
          </a:xfrm>
        </p:spPr>
        <p:txBody>
          <a:bodyPr/>
          <a:lstStyle/>
          <a:p>
            <a:pPr algn="ctr"/>
            <a:r>
              <a:rPr lang="fr-FR" sz="2400" b="1" dirty="0"/>
              <a:t>Exemple 2 - Suivi des changements</a:t>
            </a:r>
          </a:p>
          <a:p>
            <a:pPr marL="342900" indent="-342900">
              <a:buFont typeface="Arial" panose="020B0604020202020204" pitchFamily="34" charset="0"/>
              <a:buChar char="•"/>
            </a:pPr>
            <a:r>
              <a:rPr lang="fr-FR" sz="2400" dirty="0"/>
              <a:t>Les incidents opérationnels de dépannage sont un processus complexe</a:t>
            </a:r>
          </a:p>
          <a:p>
            <a:pPr marL="342900" indent="-342900">
              <a:buFont typeface="Arial" panose="020B0604020202020204" pitchFamily="34" charset="0"/>
              <a:buChar char="•"/>
            </a:pPr>
            <a:r>
              <a:rPr lang="fr-FR" sz="2400" dirty="0"/>
              <a:t>OMS/Log Analytics vous permet d’effectuer des analyses sous plusieurs angles, en utilisant une variété de sources</a:t>
            </a:r>
          </a:p>
          <a:p>
            <a:pPr marL="342900" indent="-342900">
              <a:buFont typeface="Arial" panose="020B0604020202020204" pitchFamily="34" charset="0"/>
              <a:buChar char="•"/>
            </a:pPr>
            <a:r>
              <a:rPr lang="fr-FR" sz="2400" dirty="0"/>
              <a:t>Tout est corrélé à travers une interface unique</a:t>
            </a:r>
          </a:p>
          <a:p>
            <a:pPr marL="342900" indent="-342900">
              <a:buFont typeface="Arial" panose="020B0604020202020204" pitchFamily="34" charset="0"/>
              <a:buChar char="•"/>
            </a:pPr>
            <a:r>
              <a:rPr lang="fr-FR" sz="2400" dirty="0"/>
              <a:t>Suivi des problèmes tels que les redémarrages ou les arrêts inattendus du système</a:t>
            </a:r>
            <a:endParaRPr lang="en-US" sz="2000" dirty="0"/>
          </a:p>
        </p:txBody>
      </p:sp>
    </p:spTree>
    <p:extLst>
      <p:ext uri="{BB962C8B-B14F-4D97-AF65-F5344CB8AC3E}">
        <p14:creationId xmlns:p14="http://schemas.microsoft.com/office/powerpoint/2010/main" val="283872889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b="1" dirty="0" err="1"/>
              <a:t>Créer</a:t>
            </a:r>
            <a:r>
              <a:rPr lang="en-US" b="1" dirty="0"/>
              <a:t> un </a:t>
            </a:r>
            <a:r>
              <a:rPr lang="en-US" b="1" dirty="0" err="1"/>
              <a:t>espace</a:t>
            </a:r>
            <a:r>
              <a:rPr lang="en-US" b="1" dirty="0"/>
              <a:t> de travail</a:t>
            </a:r>
          </a:p>
        </p:txBody>
      </p:sp>
      <p:sp>
        <p:nvSpPr>
          <p:cNvPr id="6" name="Text Placeholder 5"/>
          <p:cNvSpPr>
            <a:spLocks noGrp="1"/>
          </p:cNvSpPr>
          <p:nvPr>
            <p:ph type="body" sz="quarter" idx="10"/>
          </p:nvPr>
        </p:nvSpPr>
        <p:spPr>
          <a:xfrm>
            <a:off x="584201" y="1435100"/>
            <a:ext cx="6196610" cy="5343001"/>
          </a:xfrm>
        </p:spPr>
        <p:txBody>
          <a:bodyPr/>
          <a:lstStyle/>
          <a:p>
            <a:r>
              <a:rPr lang="fr-FR" dirty="0"/>
              <a:t>Un espace de travail est une ressource Azure et un conteneur où les données sont collectées, agrégées, analysées et présentées</a:t>
            </a:r>
          </a:p>
          <a:p>
            <a:r>
              <a:rPr lang="fr-FR" dirty="0"/>
              <a:t>Vous pouvez avoir plusieurs espaces de travail par abonnement Azure, et vous pouvez avoir accès à plus d'un espace de travail</a:t>
            </a:r>
          </a:p>
          <a:p>
            <a:r>
              <a:rPr lang="fr-FR" dirty="0"/>
              <a:t>Un espace de travail fournit un emplacement géographique, l'isolement des données et un périmètre</a:t>
            </a:r>
            <a:endParaRPr lang="en-US" dirty="0"/>
          </a:p>
        </p:txBody>
      </p:sp>
      <p:pic>
        <p:nvPicPr>
          <p:cNvPr id="9" name="Picture 8" descr="Screenshot of the Log analytics workspace page, showing the standard settings for creating a new resource: in this case, creating a new Log Analytics workspace, the settings shown are OMS Workspace, Subscription, Resource group, and location.">
            <a:extLst>
              <a:ext uri="{FF2B5EF4-FFF2-40B4-BE49-F238E27FC236}">
                <a16:creationId xmlns:a16="http://schemas.microsoft.com/office/drawing/2014/main" id="{138FF0A8-17E2-4C1E-BBC0-5B38121BB10C}"/>
              </a:ext>
            </a:extLst>
          </p:cNvPr>
          <p:cNvPicPr/>
          <p:nvPr/>
        </p:nvPicPr>
        <p:blipFill>
          <a:blip r:embed="rId3"/>
          <a:stretch>
            <a:fillRect/>
          </a:stretch>
        </p:blipFill>
        <p:spPr>
          <a:xfrm>
            <a:off x="7609490" y="1435100"/>
            <a:ext cx="3881145" cy="3944010"/>
          </a:xfrm>
          <a:prstGeom prst="rect">
            <a:avLst/>
          </a:prstGeom>
          <a:ln>
            <a:solidFill>
              <a:schemeClr val="tx1"/>
            </a:solidFill>
          </a:ln>
        </p:spPr>
      </p:pic>
    </p:spTree>
    <p:extLst>
      <p:ext uri="{BB962C8B-B14F-4D97-AF65-F5344CB8AC3E}">
        <p14:creationId xmlns:p14="http://schemas.microsoft.com/office/powerpoint/2010/main" val="6017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30F1-5051-4E93-9C87-3C53BC5E769F}"/>
              </a:ext>
            </a:extLst>
          </p:cNvPr>
          <p:cNvSpPr>
            <a:spLocks noGrp="1"/>
          </p:cNvSpPr>
          <p:nvPr>
            <p:ph type="title"/>
          </p:nvPr>
        </p:nvSpPr>
        <p:spPr/>
        <p:txBody>
          <a:bodyPr/>
          <a:lstStyle/>
          <a:p>
            <a:r>
              <a:rPr lang="en-US" dirty="0"/>
              <a:t>Sources </a:t>
            </a:r>
            <a:r>
              <a:rPr lang="en-US" dirty="0" err="1"/>
              <a:t>connectées</a:t>
            </a:r>
            <a:endParaRPr lang="en-US" dirty="0"/>
          </a:p>
        </p:txBody>
      </p:sp>
      <p:sp>
        <p:nvSpPr>
          <p:cNvPr id="3" name="Text Placeholder 2">
            <a:extLst>
              <a:ext uri="{FF2B5EF4-FFF2-40B4-BE49-F238E27FC236}">
                <a16:creationId xmlns:a16="http://schemas.microsoft.com/office/drawing/2014/main" id="{482C891D-307E-4D2E-9096-D2722E623048}"/>
              </a:ext>
            </a:extLst>
          </p:cNvPr>
          <p:cNvSpPr>
            <a:spLocks noGrp="1"/>
          </p:cNvSpPr>
          <p:nvPr>
            <p:ph type="body" sz="quarter" idx="10"/>
          </p:nvPr>
        </p:nvSpPr>
        <p:spPr>
          <a:xfrm>
            <a:off x="584200" y="4638255"/>
            <a:ext cx="11018520" cy="1378839"/>
          </a:xfrm>
        </p:spPr>
        <p:txBody>
          <a:bodyPr/>
          <a:lstStyle/>
          <a:p>
            <a:r>
              <a:rPr lang="fr-FR" dirty="0"/>
              <a:t>Les sources connectées génèrent des données</a:t>
            </a:r>
          </a:p>
          <a:p>
            <a:r>
              <a:rPr lang="fr-FR" dirty="0"/>
              <a:t>Les données peuvent être collectées à partir de Windows, Linux, SCOM et Azure Storage</a:t>
            </a:r>
            <a:endParaRPr lang="en-US" dirty="0"/>
          </a:p>
        </p:txBody>
      </p:sp>
      <p:pic>
        <p:nvPicPr>
          <p:cNvPr id="4" name="Picture 3" descr="Diagram showing who Connected Sources flow data to the Log Analytics service. The flow and steps in the graphic are numbered 1 -5, and are described in the content.">
            <a:extLst>
              <a:ext uri="{FF2B5EF4-FFF2-40B4-BE49-F238E27FC236}">
                <a16:creationId xmlns:a16="http://schemas.microsoft.com/office/drawing/2014/main" id="{78290FED-D675-4F53-BEE1-F0ED70EC3AC4}"/>
              </a:ext>
            </a:extLst>
          </p:cNvPr>
          <p:cNvPicPr/>
          <p:nvPr/>
        </p:nvPicPr>
        <p:blipFill>
          <a:blip r:embed="rId3"/>
          <a:stretch>
            <a:fillRect/>
          </a:stretch>
        </p:blipFill>
        <p:spPr>
          <a:xfrm>
            <a:off x="584200" y="1435100"/>
            <a:ext cx="10294917" cy="2995980"/>
          </a:xfrm>
          <a:prstGeom prst="rect">
            <a:avLst/>
          </a:prstGeom>
        </p:spPr>
      </p:pic>
    </p:spTree>
    <p:extLst>
      <p:ext uri="{BB962C8B-B14F-4D97-AF65-F5344CB8AC3E}">
        <p14:creationId xmlns:p14="http://schemas.microsoft.com/office/powerpoint/2010/main" val="2821883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01: Azure Monitor</a:t>
            </a:r>
          </a:p>
        </p:txBody>
      </p:sp>
    </p:spTree>
    <p:extLst>
      <p:ext uri="{BB962C8B-B14F-4D97-AF65-F5344CB8AC3E}">
        <p14:creationId xmlns:p14="http://schemas.microsoft.com/office/powerpoint/2010/main" val="374676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30F1-5051-4E93-9C87-3C53BC5E769F}"/>
              </a:ext>
            </a:extLst>
          </p:cNvPr>
          <p:cNvSpPr>
            <a:spLocks noGrp="1"/>
          </p:cNvSpPr>
          <p:nvPr>
            <p:ph type="title"/>
          </p:nvPr>
        </p:nvSpPr>
        <p:spPr/>
        <p:txBody>
          <a:bodyPr/>
          <a:lstStyle/>
          <a:p>
            <a:r>
              <a:rPr lang="en-US" dirty="0"/>
              <a:t>Sources de </a:t>
            </a:r>
            <a:r>
              <a:rPr lang="en-US" dirty="0" err="1"/>
              <a:t>données</a:t>
            </a:r>
            <a:endParaRPr lang="en-US" dirty="0"/>
          </a:p>
        </p:txBody>
      </p:sp>
      <p:sp>
        <p:nvSpPr>
          <p:cNvPr id="3" name="Text Placeholder 2">
            <a:extLst>
              <a:ext uri="{FF2B5EF4-FFF2-40B4-BE49-F238E27FC236}">
                <a16:creationId xmlns:a16="http://schemas.microsoft.com/office/drawing/2014/main" id="{482C891D-307E-4D2E-9096-D2722E623048}"/>
              </a:ext>
            </a:extLst>
          </p:cNvPr>
          <p:cNvSpPr>
            <a:spLocks noGrp="1"/>
          </p:cNvSpPr>
          <p:nvPr>
            <p:ph type="body" sz="quarter" idx="10"/>
          </p:nvPr>
        </p:nvSpPr>
        <p:spPr>
          <a:xfrm>
            <a:off x="584200" y="4459312"/>
            <a:ext cx="11018520" cy="2240613"/>
          </a:xfrm>
        </p:spPr>
        <p:txBody>
          <a:bodyPr/>
          <a:lstStyle/>
          <a:p>
            <a:r>
              <a:rPr lang="en-US" dirty="0"/>
              <a:t>Les sources de </a:t>
            </a:r>
            <a:r>
              <a:rPr lang="en-US" dirty="0" err="1"/>
              <a:t>données</a:t>
            </a:r>
            <a:r>
              <a:rPr lang="en-US" dirty="0"/>
              <a:t> </a:t>
            </a:r>
            <a:r>
              <a:rPr lang="en-US" dirty="0" err="1"/>
              <a:t>incluent</a:t>
            </a:r>
            <a:r>
              <a:rPr lang="en-US" dirty="0"/>
              <a:t> : Windows Event Logs, Windows Performance Counters, Linux Performance Counters, IIS Logs, Custom Fields, Custom Logs et Syslog. </a:t>
            </a:r>
          </a:p>
          <a:p>
            <a:r>
              <a:rPr lang="en-US" dirty="0" err="1"/>
              <a:t>Chaque</a:t>
            </a:r>
            <a:r>
              <a:rPr lang="en-US" dirty="0"/>
              <a:t> source de </a:t>
            </a:r>
            <a:r>
              <a:rPr lang="en-US" dirty="0" err="1"/>
              <a:t>données</a:t>
            </a:r>
            <a:r>
              <a:rPr lang="en-US" dirty="0"/>
              <a:t> dispose </a:t>
            </a:r>
            <a:r>
              <a:rPr lang="en-US" dirty="0" err="1"/>
              <a:t>d'options</a:t>
            </a:r>
            <a:r>
              <a:rPr lang="en-US" dirty="0"/>
              <a:t> de configuration </a:t>
            </a:r>
            <a:r>
              <a:rPr lang="en-US" dirty="0" err="1"/>
              <a:t>différentes</a:t>
            </a:r>
            <a:r>
              <a:rPr lang="en-US" dirty="0"/>
              <a:t>.</a:t>
            </a:r>
          </a:p>
        </p:txBody>
      </p:sp>
      <p:pic>
        <p:nvPicPr>
          <p:cNvPr id="5" name="Picture 4" descr="Diagram showing how data is collected from various connected sources (for example logs and performance counters) and stored as a set of records with its own set of properties. The data is then stored in the OMS Repository.">
            <a:extLst>
              <a:ext uri="{FF2B5EF4-FFF2-40B4-BE49-F238E27FC236}">
                <a16:creationId xmlns:a16="http://schemas.microsoft.com/office/drawing/2014/main" id="{6765F268-8E28-4939-A686-D15FEB7E4410}"/>
              </a:ext>
            </a:extLst>
          </p:cNvPr>
          <p:cNvPicPr/>
          <p:nvPr/>
        </p:nvPicPr>
        <p:blipFill>
          <a:blip r:embed="rId3"/>
          <a:stretch>
            <a:fillRect/>
          </a:stretch>
        </p:blipFill>
        <p:spPr>
          <a:xfrm>
            <a:off x="584200" y="1435100"/>
            <a:ext cx="10079842" cy="2911269"/>
          </a:xfrm>
          <a:prstGeom prst="rect">
            <a:avLst/>
          </a:prstGeom>
        </p:spPr>
      </p:pic>
    </p:spTree>
    <p:extLst>
      <p:ext uri="{BB962C8B-B14F-4D97-AF65-F5344CB8AC3E}">
        <p14:creationId xmlns:p14="http://schemas.microsoft.com/office/powerpoint/2010/main" val="152527712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621376-13AB-4493-AA50-3523327179B5}"/>
              </a:ext>
            </a:extLst>
          </p:cNvPr>
          <p:cNvSpPr>
            <a:spLocks noGrp="1"/>
          </p:cNvSpPr>
          <p:nvPr>
            <p:ph type="title"/>
          </p:nvPr>
        </p:nvSpPr>
        <p:spPr>
          <a:xfrm>
            <a:off x="588263" y="457200"/>
            <a:ext cx="11018520" cy="553998"/>
          </a:xfrm>
        </p:spPr>
        <p:txBody>
          <a:bodyPr/>
          <a:lstStyle/>
          <a:p>
            <a:r>
              <a:rPr lang="en-US" b="1" dirty="0"/>
              <a:t>Log Analytics Querying</a:t>
            </a:r>
          </a:p>
        </p:txBody>
      </p:sp>
      <p:sp>
        <p:nvSpPr>
          <p:cNvPr id="5" name="Text Placeholder 4">
            <a:extLst>
              <a:ext uri="{FF2B5EF4-FFF2-40B4-BE49-F238E27FC236}">
                <a16:creationId xmlns:a16="http://schemas.microsoft.com/office/drawing/2014/main" id="{A58B3146-DCAC-4D71-BFC2-2AB05F09CDA2}"/>
              </a:ext>
            </a:extLst>
          </p:cNvPr>
          <p:cNvSpPr>
            <a:spLocks noGrp="1"/>
          </p:cNvSpPr>
          <p:nvPr>
            <p:ph type="body" sz="quarter" idx="10"/>
          </p:nvPr>
        </p:nvSpPr>
        <p:spPr>
          <a:xfrm>
            <a:off x="584200" y="4342142"/>
            <a:ext cx="11018520" cy="2412968"/>
          </a:xfrm>
        </p:spPr>
        <p:txBody>
          <a:bodyPr/>
          <a:lstStyle/>
          <a:p>
            <a:r>
              <a:rPr lang="fr-FR" dirty="0"/>
              <a:t>Log Analytics nécessite une syntaxe de requête </a:t>
            </a:r>
          </a:p>
          <a:p>
            <a:r>
              <a:rPr lang="fr-FR" dirty="0" err="1"/>
              <a:t>Récupére</a:t>
            </a:r>
            <a:r>
              <a:rPr lang="fr-FR" dirty="0"/>
              <a:t> et consolide rapidement les données dans le référentiel</a:t>
            </a:r>
          </a:p>
          <a:p>
            <a:r>
              <a:rPr lang="fr-FR" dirty="0"/>
              <a:t>Enregistre ou exécute automatiquement des recherches de journal pour créer une alerte </a:t>
            </a:r>
          </a:p>
          <a:p>
            <a:r>
              <a:rPr lang="fr-FR" dirty="0"/>
              <a:t>Exporte les données vers Power BI ou Excel</a:t>
            </a:r>
            <a:endParaRPr lang="en-US" dirty="0"/>
          </a:p>
        </p:txBody>
      </p:sp>
      <p:pic>
        <p:nvPicPr>
          <p:cNvPr id="2" name="Picture 1" descr="Screenshot of a Log Analytics query (Type=Event Source | measure count() by Source). Shows 120 results based on data source with bar chart visualizations of the query results.">
            <a:extLst>
              <a:ext uri="{FF2B5EF4-FFF2-40B4-BE49-F238E27FC236}">
                <a16:creationId xmlns:a16="http://schemas.microsoft.com/office/drawing/2014/main" id="{373CE482-116F-4488-BB79-66602D3FE6AA}"/>
              </a:ext>
            </a:extLst>
          </p:cNvPr>
          <p:cNvPicPr>
            <a:picLocks noChangeAspect="1"/>
          </p:cNvPicPr>
          <p:nvPr/>
        </p:nvPicPr>
        <p:blipFill>
          <a:blip r:embed="rId3"/>
          <a:stretch>
            <a:fillRect/>
          </a:stretch>
        </p:blipFill>
        <p:spPr>
          <a:xfrm>
            <a:off x="584199" y="1278019"/>
            <a:ext cx="10091717" cy="2664589"/>
          </a:xfrm>
          <a:prstGeom prst="rect">
            <a:avLst/>
          </a:prstGeom>
          <a:ln>
            <a:solidFill>
              <a:schemeClr val="tx1"/>
            </a:solidFill>
          </a:ln>
        </p:spPr>
      </p:pic>
    </p:spTree>
    <p:extLst>
      <p:ext uri="{BB962C8B-B14F-4D97-AF65-F5344CB8AC3E}">
        <p14:creationId xmlns:p14="http://schemas.microsoft.com/office/powerpoint/2010/main" val="305324842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621376-13AB-4493-AA50-3523327179B5}"/>
              </a:ext>
            </a:extLst>
          </p:cNvPr>
          <p:cNvSpPr>
            <a:spLocks noGrp="1"/>
          </p:cNvSpPr>
          <p:nvPr>
            <p:ph type="title"/>
          </p:nvPr>
        </p:nvSpPr>
        <p:spPr>
          <a:xfrm>
            <a:off x="588263" y="457200"/>
            <a:ext cx="11018520" cy="553998"/>
          </a:xfrm>
        </p:spPr>
        <p:txBody>
          <a:bodyPr/>
          <a:lstStyle/>
          <a:p>
            <a:r>
              <a:rPr lang="en-US" b="1" dirty="0" err="1"/>
              <a:t>Syntaxe</a:t>
            </a:r>
            <a:r>
              <a:rPr lang="en-US" b="1" dirty="0"/>
              <a:t> du </a:t>
            </a:r>
            <a:r>
              <a:rPr lang="en-US" b="1" dirty="0" err="1"/>
              <a:t>langage</a:t>
            </a:r>
            <a:r>
              <a:rPr lang="en-US" b="1" dirty="0"/>
              <a:t> de </a:t>
            </a:r>
            <a:r>
              <a:rPr lang="en-US" b="1" dirty="0" err="1"/>
              <a:t>requête</a:t>
            </a:r>
            <a:endParaRPr lang="en-US" b="1" dirty="0"/>
          </a:p>
        </p:txBody>
      </p:sp>
      <p:sp>
        <p:nvSpPr>
          <p:cNvPr id="5" name="Text Placeholder 4">
            <a:extLst>
              <a:ext uri="{FF2B5EF4-FFF2-40B4-BE49-F238E27FC236}">
                <a16:creationId xmlns:a16="http://schemas.microsoft.com/office/drawing/2014/main" id="{A58B3146-DCAC-4D71-BFC2-2AB05F09CDA2}"/>
              </a:ext>
            </a:extLst>
          </p:cNvPr>
          <p:cNvSpPr>
            <a:spLocks noGrp="1"/>
          </p:cNvSpPr>
          <p:nvPr>
            <p:ph type="body" sz="quarter" idx="10"/>
          </p:nvPr>
        </p:nvSpPr>
        <p:spPr>
          <a:xfrm>
            <a:off x="861270" y="4511366"/>
            <a:ext cx="7638732" cy="1785104"/>
          </a:xfrm>
        </p:spPr>
        <p:txBody>
          <a:bodyPr/>
          <a:lstStyle/>
          <a:p>
            <a:pPr marL="228600" lvl="1" indent="0">
              <a:buNone/>
            </a:pPr>
            <a:r>
              <a:rPr lang="en-US" dirty="0">
                <a:latin typeface="Consolas" panose="020B0609020204030204" pitchFamily="49" charset="0"/>
              </a:rPr>
              <a:t>Event</a:t>
            </a:r>
          </a:p>
          <a:p>
            <a:pPr marL="228600" lvl="1" indent="0">
              <a:buNone/>
            </a:pPr>
            <a:r>
              <a:rPr lang="en-US" dirty="0">
                <a:latin typeface="Consolas" panose="020B0609020204030204" pitchFamily="49" charset="0"/>
              </a:rPr>
              <a:t>| where (EventLevelName == "Error")</a:t>
            </a:r>
          </a:p>
          <a:p>
            <a:pPr marL="228600" lvl="1" indent="0">
              <a:buNone/>
            </a:pPr>
            <a:r>
              <a:rPr lang="en-US" dirty="0">
                <a:latin typeface="Consolas" panose="020B0609020204030204" pitchFamily="49" charset="0"/>
              </a:rPr>
              <a:t>| where (TimeGenerated &gt; ago(1days))</a:t>
            </a:r>
          </a:p>
          <a:p>
            <a:pPr marL="228600" lvl="1" indent="0">
              <a:buNone/>
            </a:pPr>
            <a:r>
              <a:rPr lang="en-US" dirty="0">
                <a:latin typeface="Consolas" panose="020B0609020204030204" pitchFamily="49" charset="0"/>
              </a:rPr>
              <a:t>| summarize ErrorCount = count() by Computer</a:t>
            </a:r>
          </a:p>
          <a:p>
            <a:pPr marL="228600" lvl="1" indent="0">
              <a:buNone/>
            </a:pPr>
            <a:r>
              <a:rPr lang="en-US" dirty="0">
                <a:latin typeface="Consolas" panose="020B0609020204030204" pitchFamily="49" charset="0"/>
              </a:rPr>
              <a:t>| top 10 by ErrorCount desc</a:t>
            </a:r>
          </a:p>
        </p:txBody>
      </p:sp>
      <p:pic>
        <p:nvPicPr>
          <p:cNvPr id="6" name="Picture 5" descr="Illustration showing how Log Analytics queries are built from data in dedicated tables in a Log Analytics workspace. An example of a query is given that uses the main query tables (Event, Syslog, Heartbeat, and Alert).">
            <a:extLst>
              <a:ext uri="{FF2B5EF4-FFF2-40B4-BE49-F238E27FC236}">
                <a16:creationId xmlns:a16="http://schemas.microsoft.com/office/drawing/2014/main" id="{1EDFD141-9E91-43BB-8AD9-9C5B8BA7E06C}"/>
              </a:ext>
            </a:extLst>
          </p:cNvPr>
          <p:cNvPicPr/>
          <p:nvPr/>
        </p:nvPicPr>
        <p:blipFill>
          <a:blip r:embed="rId3"/>
          <a:stretch>
            <a:fillRect/>
          </a:stretch>
        </p:blipFill>
        <p:spPr>
          <a:xfrm>
            <a:off x="892959" y="1435099"/>
            <a:ext cx="10067966" cy="2982521"/>
          </a:xfrm>
          <a:prstGeom prst="rect">
            <a:avLst/>
          </a:prstGeom>
        </p:spPr>
      </p:pic>
    </p:spTree>
    <p:extLst>
      <p:ext uri="{BB962C8B-B14F-4D97-AF65-F5344CB8AC3E}">
        <p14:creationId xmlns:p14="http://schemas.microsoft.com/office/powerpoint/2010/main" val="374233620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0198-9E9B-4199-8F93-D516F767DE10}"/>
              </a:ext>
            </a:extLst>
          </p:cNvPr>
          <p:cNvSpPr>
            <a:spLocks noGrp="1"/>
          </p:cNvSpPr>
          <p:nvPr>
            <p:ph type="title"/>
          </p:nvPr>
        </p:nvSpPr>
        <p:spPr/>
        <p:txBody>
          <a:bodyPr/>
          <a:lstStyle/>
          <a:p>
            <a:r>
              <a:rPr lang="en-US" dirty="0"/>
              <a:t>Demonstration – Log Analytics</a:t>
            </a:r>
          </a:p>
        </p:txBody>
      </p:sp>
      <p:sp>
        <p:nvSpPr>
          <p:cNvPr id="3" name="Text Placeholder 2">
            <a:extLst>
              <a:ext uri="{FF2B5EF4-FFF2-40B4-BE49-F238E27FC236}">
                <a16:creationId xmlns:a16="http://schemas.microsoft.com/office/drawing/2014/main" id="{1FE1D7B6-923F-4EB8-9BFD-5735A5C2DA94}"/>
              </a:ext>
            </a:extLst>
          </p:cNvPr>
          <p:cNvSpPr>
            <a:spLocks noGrp="1"/>
          </p:cNvSpPr>
          <p:nvPr>
            <p:ph type="body" sz="quarter" idx="10"/>
          </p:nvPr>
        </p:nvSpPr>
        <p:spPr/>
        <p:txBody>
          <a:bodyPr/>
          <a:lstStyle/>
          <a:p>
            <a:r>
              <a:rPr lang="en-US" dirty="0"/>
              <a:t>Access the demonstration environment</a:t>
            </a:r>
          </a:p>
          <a:p>
            <a:r>
              <a:rPr lang="en-US" dirty="0"/>
              <a:t>Use the Query Explorer</a:t>
            </a:r>
          </a:p>
        </p:txBody>
      </p:sp>
    </p:spTree>
    <p:extLst>
      <p:ext uri="{BB962C8B-B14F-4D97-AF65-F5344CB8AC3E}">
        <p14:creationId xmlns:p14="http://schemas.microsoft.com/office/powerpoint/2010/main" val="369927444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04: Network Watcher</a:t>
            </a:r>
          </a:p>
        </p:txBody>
      </p:sp>
    </p:spTree>
    <p:extLst>
      <p:ext uri="{BB962C8B-B14F-4D97-AF65-F5344CB8AC3E}">
        <p14:creationId xmlns:p14="http://schemas.microsoft.com/office/powerpoint/2010/main" val="159706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1F-5AB3-4049-A586-FF1938836FA3}"/>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21F54B55-7BB1-4D03-A5CC-6B0A7677DDA9}"/>
              </a:ext>
            </a:extLst>
          </p:cNvPr>
          <p:cNvSpPr>
            <a:spLocks noGrp="1"/>
          </p:cNvSpPr>
          <p:nvPr>
            <p:ph type="body" sz="quarter" idx="10"/>
          </p:nvPr>
        </p:nvSpPr>
        <p:spPr>
          <a:xfrm>
            <a:off x="584200" y="1435497"/>
            <a:ext cx="11018520" cy="3533275"/>
          </a:xfrm>
        </p:spPr>
        <p:txBody>
          <a:bodyPr/>
          <a:lstStyle/>
          <a:p>
            <a:r>
              <a:rPr lang="en-US" dirty="0"/>
              <a:t>Network Watcher</a:t>
            </a:r>
          </a:p>
          <a:p>
            <a:r>
              <a:rPr lang="en-US" dirty="0"/>
              <a:t>Surveillance et visualization</a:t>
            </a:r>
          </a:p>
          <a:p>
            <a:r>
              <a:rPr lang="en-US" dirty="0"/>
              <a:t>Diagnostics - IP Flow Verify</a:t>
            </a:r>
          </a:p>
          <a:p>
            <a:r>
              <a:rPr lang="en-US" dirty="0"/>
              <a:t>Diagnostics - Next Hop</a:t>
            </a:r>
          </a:p>
          <a:p>
            <a:r>
              <a:rPr lang="en-US" dirty="0"/>
              <a:t>Diagnostics - Diagnostics VPN</a:t>
            </a:r>
          </a:p>
          <a:p>
            <a:r>
              <a:rPr lang="en-US" dirty="0" err="1"/>
              <a:t>Journaux</a:t>
            </a:r>
            <a:r>
              <a:rPr lang="en-US" dirty="0"/>
              <a:t> de flux NSG</a:t>
            </a:r>
          </a:p>
          <a:p>
            <a:r>
              <a:rPr lang="en-US" dirty="0" err="1"/>
              <a:t>Dépannage</a:t>
            </a:r>
            <a:r>
              <a:rPr lang="en-US" dirty="0"/>
              <a:t> de </a:t>
            </a:r>
            <a:r>
              <a:rPr lang="en-US" dirty="0" err="1"/>
              <a:t>connexion</a:t>
            </a:r>
            <a:endParaRPr lang="en-US" dirty="0"/>
          </a:p>
        </p:txBody>
      </p:sp>
    </p:spTree>
    <p:extLst>
      <p:ext uri="{BB962C8B-B14F-4D97-AF65-F5344CB8AC3E}">
        <p14:creationId xmlns:p14="http://schemas.microsoft.com/office/powerpoint/2010/main" val="284895880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b="1" dirty="0"/>
              <a:t>Network Watcher</a:t>
            </a:r>
          </a:p>
        </p:txBody>
      </p:sp>
      <p:sp>
        <p:nvSpPr>
          <p:cNvPr id="6" name="Text Placeholder 5"/>
          <p:cNvSpPr>
            <a:spLocks noGrp="1"/>
          </p:cNvSpPr>
          <p:nvPr>
            <p:ph type="body" sz="quarter" idx="10"/>
          </p:nvPr>
        </p:nvSpPr>
        <p:spPr>
          <a:xfrm>
            <a:off x="584200" y="1435100"/>
            <a:ext cx="5659681" cy="4050340"/>
          </a:xfrm>
        </p:spPr>
        <p:txBody>
          <a:bodyPr/>
          <a:lstStyle/>
          <a:p>
            <a:r>
              <a:rPr lang="fr-FR" dirty="0"/>
              <a:t>Est un service régional</a:t>
            </a:r>
          </a:p>
          <a:p>
            <a:r>
              <a:rPr lang="fr-FR" dirty="0"/>
              <a:t>Fournit des outils pour surveiller, diagnostiquer, visualiser les mesures et activer ou désactiver les journaux</a:t>
            </a:r>
          </a:p>
          <a:p>
            <a:r>
              <a:rPr lang="fr-FR" dirty="0"/>
              <a:t>Fournit une surveillance afin que vous puissiez diagnostiquer les problèmes avec une vue de bout en bout du réseau</a:t>
            </a:r>
            <a:endParaRPr lang="en-US" dirty="0"/>
          </a:p>
        </p:txBody>
      </p:sp>
      <p:pic>
        <p:nvPicPr>
          <p:cNvPr id="5" name="Picture 4" descr="Screenshot of the Network Watcher page. Four headings are highlighted: Monitoring, Network Diagnostic Tools, Metrics, and Logs. ">
            <a:extLst>
              <a:ext uri="{FF2B5EF4-FFF2-40B4-BE49-F238E27FC236}">
                <a16:creationId xmlns:a16="http://schemas.microsoft.com/office/drawing/2014/main" id="{76E3A504-CFE1-4A07-A5AE-CB3C4DD2E3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02681" y="1435099"/>
            <a:ext cx="5006707" cy="4276931"/>
          </a:xfrm>
          <a:prstGeom prst="rect">
            <a:avLst/>
          </a:prstGeom>
          <a:noFill/>
          <a:ln>
            <a:solidFill>
              <a:schemeClr val="tx1"/>
            </a:solidFill>
          </a:ln>
        </p:spPr>
      </p:pic>
    </p:spTree>
    <p:extLst>
      <p:ext uri="{BB962C8B-B14F-4D97-AF65-F5344CB8AC3E}">
        <p14:creationId xmlns:p14="http://schemas.microsoft.com/office/powerpoint/2010/main" val="16600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b="1" dirty="0"/>
              <a:t>Surveillance et </a:t>
            </a:r>
            <a:r>
              <a:rPr lang="en-US" b="1" dirty="0" err="1"/>
              <a:t>visualisation</a:t>
            </a:r>
            <a:endParaRPr lang="en-US" b="1" dirty="0"/>
          </a:p>
        </p:txBody>
      </p:sp>
      <p:sp>
        <p:nvSpPr>
          <p:cNvPr id="6" name="Text Placeholder 5"/>
          <p:cNvSpPr>
            <a:spLocks noGrp="1"/>
          </p:cNvSpPr>
          <p:nvPr>
            <p:ph type="body" sz="quarter" idx="10"/>
          </p:nvPr>
        </p:nvSpPr>
        <p:spPr>
          <a:xfrm>
            <a:off x="592391" y="4890199"/>
            <a:ext cx="11016997" cy="1378839"/>
          </a:xfrm>
        </p:spPr>
        <p:txBody>
          <a:bodyPr/>
          <a:lstStyle/>
          <a:p>
            <a:r>
              <a:rPr lang="fr-FR" dirty="0"/>
              <a:t>Fournit une représentation visuelle de vos éléments de réseau</a:t>
            </a:r>
          </a:p>
          <a:p>
            <a:r>
              <a:rPr lang="fr-FR" dirty="0"/>
              <a:t>Affiche toutes les ressources d'un réseau virtuel, les associations de ressources à ressources et les relations entre les ressources</a:t>
            </a:r>
            <a:endParaRPr lang="en-US" dirty="0"/>
          </a:p>
        </p:txBody>
      </p:sp>
      <p:pic>
        <p:nvPicPr>
          <p:cNvPr id="5" name="Picture 4" descr="Screenshot of the Network Watcher Topology page. The illustration is described in the text. ">
            <a:extLst>
              <a:ext uri="{FF2B5EF4-FFF2-40B4-BE49-F238E27FC236}">
                <a16:creationId xmlns:a16="http://schemas.microsoft.com/office/drawing/2014/main" id="{C89EFA95-74F4-435E-80CF-41420445EC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42556" y="1435099"/>
            <a:ext cx="7754587" cy="2840017"/>
          </a:xfrm>
          <a:prstGeom prst="rect">
            <a:avLst/>
          </a:prstGeom>
          <a:noFill/>
          <a:ln>
            <a:solidFill>
              <a:schemeClr val="tx1"/>
            </a:solidFill>
          </a:ln>
        </p:spPr>
      </p:pic>
    </p:spTree>
    <p:extLst>
      <p:ext uri="{BB962C8B-B14F-4D97-AF65-F5344CB8AC3E}">
        <p14:creationId xmlns:p14="http://schemas.microsoft.com/office/powerpoint/2010/main" val="207559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Diagnostics - IP Flow Verify</a:t>
            </a:r>
          </a:p>
        </p:txBody>
      </p:sp>
      <p:sp>
        <p:nvSpPr>
          <p:cNvPr id="6" name="Text Placeholder 5"/>
          <p:cNvSpPr>
            <a:spLocks noGrp="1"/>
          </p:cNvSpPr>
          <p:nvPr>
            <p:ph type="body" sz="quarter" idx="10"/>
          </p:nvPr>
        </p:nvSpPr>
        <p:spPr>
          <a:xfrm>
            <a:off x="634442" y="1921472"/>
            <a:ext cx="4882103" cy="3016210"/>
          </a:xfrm>
        </p:spPr>
        <p:txBody>
          <a:bodyPr/>
          <a:lstStyle/>
          <a:p>
            <a:pPr marL="0" indent="0">
              <a:buNone/>
            </a:pPr>
            <a:r>
              <a:rPr lang="fr-FR" dirty="0"/>
              <a:t>Diagnostiquer les problèmes de connectivité depuis ou vers Internet et depuis ou vers l'environnement sur site. Idéal pour s'assurer que les règles de sécurité sont correctement appliquées.</a:t>
            </a:r>
            <a:endParaRPr lang="en-US" dirty="0"/>
          </a:p>
        </p:txBody>
      </p:sp>
      <p:pic>
        <p:nvPicPr>
          <p:cNvPr id="4" name="Picture 3" descr="Screenshot of the IP flow verify page. The Protocol is TCP. The Direction is Inbound. The Local IP address is 10.1.4.4:3389. The Remote IP address is 13.4.6.21. The Check button is highlighted and the Result is Access Denied by the Security rule Deny_All_Internet. ">
            <a:extLst>
              <a:ext uri="{FF2B5EF4-FFF2-40B4-BE49-F238E27FC236}">
                <a16:creationId xmlns:a16="http://schemas.microsoft.com/office/drawing/2014/main" id="{ECE306BE-B2B1-422E-B3A6-9E423AEC4127}"/>
              </a:ext>
            </a:extLst>
          </p:cNvPr>
          <p:cNvPicPr>
            <a:picLocks noChangeAspect="1"/>
          </p:cNvPicPr>
          <p:nvPr/>
        </p:nvPicPr>
        <p:blipFill>
          <a:blip r:embed="rId3"/>
          <a:stretch>
            <a:fillRect/>
          </a:stretch>
        </p:blipFill>
        <p:spPr>
          <a:xfrm>
            <a:off x="5959406" y="1387719"/>
            <a:ext cx="5616296" cy="4359682"/>
          </a:xfrm>
          <a:prstGeom prst="rect">
            <a:avLst/>
          </a:prstGeom>
          <a:ln>
            <a:noFill/>
          </a:ln>
        </p:spPr>
      </p:pic>
    </p:spTree>
    <p:extLst>
      <p:ext uri="{BB962C8B-B14F-4D97-AF65-F5344CB8AC3E}">
        <p14:creationId xmlns:p14="http://schemas.microsoft.com/office/powerpoint/2010/main" val="131476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Diagnostics - Next Hop</a:t>
            </a:r>
          </a:p>
        </p:txBody>
      </p:sp>
      <p:pic>
        <p:nvPicPr>
          <p:cNvPr id="3" name="Picture 2" descr="Screenshot of the Next hop page. The Next hop button is highlighted showing that the next hop is a virtual appliance on IP address 10.1.2.4. ">
            <a:extLst>
              <a:ext uri="{FF2B5EF4-FFF2-40B4-BE49-F238E27FC236}">
                <a16:creationId xmlns:a16="http://schemas.microsoft.com/office/drawing/2014/main" id="{814FBF9D-D91D-4E14-B4BF-3F13292AE23D}"/>
              </a:ext>
            </a:extLst>
          </p:cNvPr>
          <p:cNvPicPr>
            <a:picLocks noChangeAspect="1"/>
          </p:cNvPicPr>
          <p:nvPr/>
        </p:nvPicPr>
        <p:blipFill>
          <a:blip r:embed="rId3"/>
          <a:stretch>
            <a:fillRect/>
          </a:stretch>
        </p:blipFill>
        <p:spPr>
          <a:xfrm>
            <a:off x="5705058" y="1512329"/>
            <a:ext cx="5886450" cy="3933825"/>
          </a:xfrm>
          <a:prstGeom prst="rect">
            <a:avLst/>
          </a:prstGeom>
          <a:ln>
            <a:noFill/>
          </a:ln>
        </p:spPr>
      </p:pic>
      <p:sp>
        <p:nvSpPr>
          <p:cNvPr id="7" name="Text Placeholder 6">
            <a:extLst>
              <a:ext uri="{FF2B5EF4-FFF2-40B4-BE49-F238E27FC236}">
                <a16:creationId xmlns:a16="http://schemas.microsoft.com/office/drawing/2014/main" id="{62882EB7-438F-43CB-91FF-E69A85C5034A}"/>
              </a:ext>
            </a:extLst>
          </p:cNvPr>
          <p:cNvSpPr>
            <a:spLocks noGrp="1"/>
          </p:cNvSpPr>
          <p:nvPr>
            <p:ph type="body" sz="quarter" idx="10"/>
          </p:nvPr>
        </p:nvSpPr>
        <p:spPr>
          <a:xfrm>
            <a:off x="584200" y="2470477"/>
            <a:ext cx="4831862" cy="1723549"/>
          </a:xfrm>
        </p:spPr>
        <p:txBody>
          <a:bodyPr/>
          <a:lstStyle/>
          <a:p>
            <a:pPr marL="0" indent="0">
              <a:buNone/>
            </a:pPr>
            <a:r>
              <a:rPr lang="fr-FR" dirty="0"/>
              <a:t>Aide à déterminer si le trafic est dirigé vers la destination prévue en montrant le prochain saut</a:t>
            </a:r>
            <a:endParaRPr lang="en-US" dirty="0"/>
          </a:p>
        </p:txBody>
      </p:sp>
    </p:spTree>
    <p:extLst>
      <p:ext uri="{BB962C8B-B14F-4D97-AF65-F5344CB8AC3E}">
        <p14:creationId xmlns:p14="http://schemas.microsoft.com/office/powerpoint/2010/main" val="244440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1F-5AB3-4049-A586-FF1938836FA3}"/>
              </a:ext>
            </a:extLst>
          </p:cNvPr>
          <p:cNvSpPr>
            <a:spLocks noGrp="1"/>
          </p:cNvSpPr>
          <p:nvPr>
            <p:ph type="title"/>
          </p:nvPr>
        </p:nvSpPr>
        <p:spPr/>
        <p:txBody>
          <a:bodyPr/>
          <a:lstStyle/>
          <a:p>
            <a:r>
              <a:rPr lang="en-US" dirty="0"/>
              <a:t>Aperçu de la </a:t>
            </a:r>
            <a:r>
              <a:rPr lang="en-US" dirty="0" err="1"/>
              <a:t>leçon</a:t>
            </a:r>
            <a:endParaRPr lang="en-US" dirty="0"/>
          </a:p>
        </p:txBody>
      </p:sp>
      <p:sp>
        <p:nvSpPr>
          <p:cNvPr id="4" name="Text Placeholder 3">
            <a:extLst>
              <a:ext uri="{FF2B5EF4-FFF2-40B4-BE49-F238E27FC236}">
                <a16:creationId xmlns:a16="http://schemas.microsoft.com/office/drawing/2014/main" id="{C62A348E-B1F0-4C72-8FC7-27FAEEB77CAD}"/>
              </a:ext>
            </a:extLst>
          </p:cNvPr>
          <p:cNvSpPr>
            <a:spLocks noGrp="1"/>
          </p:cNvSpPr>
          <p:nvPr>
            <p:ph type="body" sz="quarter" idx="10"/>
          </p:nvPr>
        </p:nvSpPr>
        <p:spPr>
          <a:xfrm>
            <a:off x="584200" y="1435497"/>
            <a:ext cx="11018520" cy="4567404"/>
          </a:xfrm>
        </p:spPr>
        <p:txBody>
          <a:bodyPr/>
          <a:lstStyle/>
          <a:p>
            <a:r>
              <a:rPr lang="en-US" dirty="0"/>
              <a:t>Azure Monitor Service</a:t>
            </a:r>
          </a:p>
          <a:p>
            <a:r>
              <a:rPr lang="en-US" dirty="0"/>
              <a:t>Key Capabilities</a:t>
            </a:r>
          </a:p>
          <a:p>
            <a:r>
              <a:rPr lang="en-US" dirty="0"/>
              <a:t>Monitoring Data Platform</a:t>
            </a:r>
          </a:p>
          <a:p>
            <a:r>
              <a:rPr lang="en-US" dirty="0"/>
              <a:t>Log Data</a:t>
            </a:r>
          </a:p>
          <a:p>
            <a:r>
              <a:rPr lang="en-US" dirty="0"/>
              <a:t>Data Types</a:t>
            </a:r>
          </a:p>
          <a:p>
            <a:r>
              <a:rPr lang="en-US" dirty="0"/>
              <a:t>Azure Advisor</a:t>
            </a:r>
          </a:p>
          <a:p>
            <a:r>
              <a:rPr lang="en-US" dirty="0"/>
              <a:t>Activity Log</a:t>
            </a:r>
          </a:p>
          <a:p>
            <a:r>
              <a:rPr lang="en-US" dirty="0"/>
              <a:t>Query the Activity Log</a:t>
            </a:r>
          </a:p>
          <a:p>
            <a:r>
              <a:rPr lang="en-US" dirty="0"/>
              <a:t>Event Categories</a:t>
            </a:r>
          </a:p>
        </p:txBody>
      </p:sp>
    </p:spTree>
    <p:extLst>
      <p:ext uri="{BB962C8B-B14F-4D97-AF65-F5344CB8AC3E}">
        <p14:creationId xmlns:p14="http://schemas.microsoft.com/office/powerpoint/2010/main" val="19602442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Diagnostics - VPN Diagnostics</a:t>
            </a:r>
          </a:p>
        </p:txBody>
      </p:sp>
      <p:sp>
        <p:nvSpPr>
          <p:cNvPr id="6" name="Text Placeholder 5"/>
          <p:cNvSpPr>
            <a:spLocks noGrp="1"/>
          </p:cNvSpPr>
          <p:nvPr>
            <p:ph type="body" sz="quarter" idx="10"/>
          </p:nvPr>
        </p:nvSpPr>
        <p:spPr>
          <a:xfrm>
            <a:off x="590868" y="4804022"/>
            <a:ext cx="11018520" cy="1465016"/>
          </a:xfrm>
        </p:spPr>
        <p:txBody>
          <a:bodyPr/>
          <a:lstStyle/>
          <a:p>
            <a:r>
              <a:rPr lang="fr-FR" dirty="0"/>
              <a:t>Vous aide à dépanner les passerelles et les connexions</a:t>
            </a:r>
          </a:p>
          <a:p>
            <a:r>
              <a:rPr lang="fr-FR" dirty="0"/>
              <a:t>Fournit des informations sommaires et détaillées</a:t>
            </a:r>
          </a:p>
          <a:p>
            <a:r>
              <a:rPr lang="fr-FR" dirty="0"/>
              <a:t>Peut dépanner plusieurs passerelles ou connexions simultanément</a:t>
            </a:r>
            <a:endParaRPr lang="en-US" dirty="0"/>
          </a:p>
        </p:txBody>
      </p:sp>
      <p:pic>
        <p:nvPicPr>
          <p:cNvPr id="7" name="Picture 6" descr="Screenshot of the VPN Diagnostics page. The Start Troubleshooting button is highlighted. VNet1toSite1 has a Troubleshooting Status of running, while VNet1GW has a Troubleshooting Status of Unhealthy.">
            <a:extLst>
              <a:ext uri="{FF2B5EF4-FFF2-40B4-BE49-F238E27FC236}">
                <a16:creationId xmlns:a16="http://schemas.microsoft.com/office/drawing/2014/main" id="{ABBA61EC-9619-4E8A-9A9D-47504CDBE1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95055" y="1435099"/>
            <a:ext cx="7778337" cy="2246251"/>
          </a:xfrm>
          <a:prstGeom prst="rect">
            <a:avLst/>
          </a:prstGeom>
          <a:noFill/>
          <a:ln>
            <a:solidFill>
              <a:schemeClr val="tx1"/>
            </a:solidFill>
          </a:ln>
        </p:spPr>
      </p:pic>
    </p:spTree>
    <p:extLst>
      <p:ext uri="{BB962C8B-B14F-4D97-AF65-F5344CB8AC3E}">
        <p14:creationId xmlns:p14="http://schemas.microsoft.com/office/powerpoint/2010/main" val="387600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6A3CF-F9F3-497D-8EAB-4EC017C36814}"/>
              </a:ext>
            </a:extLst>
          </p:cNvPr>
          <p:cNvSpPr>
            <a:spLocks noGrp="1"/>
          </p:cNvSpPr>
          <p:nvPr>
            <p:ph type="title"/>
          </p:nvPr>
        </p:nvSpPr>
        <p:spPr>
          <a:xfrm>
            <a:off x="588263" y="457200"/>
            <a:ext cx="11018520" cy="553998"/>
          </a:xfrm>
        </p:spPr>
        <p:txBody>
          <a:bodyPr/>
          <a:lstStyle/>
          <a:p>
            <a:r>
              <a:rPr lang="en-US" b="1" dirty="0"/>
              <a:t>NSG Flow Logs</a:t>
            </a:r>
            <a:endParaRPr lang="en-US" dirty="0"/>
          </a:p>
        </p:txBody>
      </p:sp>
      <p:sp>
        <p:nvSpPr>
          <p:cNvPr id="3" name="Text Placeholder 2">
            <a:extLst>
              <a:ext uri="{FF2B5EF4-FFF2-40B4-BE49-F238E27FC236}">
                <a16:creationId xmlns:a16="http://schemas.microsoft.com/office/drawing/2014/main" id="{A39D4600-A927-4D2B-B458-C9F8DA1CFD4A}"/>
              </a:ext>
            </a:extLst>
          </p:cNvPr>
          <p:cNvSpPr>
            <a:spLocks noGrp="1"/>
          </p:cNvSpPr>
          <p:nvPr>
            <p:ph type="body" sz="quarter" idx="10"/>
          </p:nvPr>
        </p:nvSpPr>
        <p:spPr>
          <a:xfrm>
            <a:off x="590868" y="3960714"/>
            <a:ext cx="11018520" cy="2757678"/>
          </a:xfrm>
        </p:spPr>
        <p:txBody>
          <a:bodyPr/>
          <a:lstStyle/>
          <a:p>
            <a:r>
              <a:rPr lang="fr-FR" dirty="0"/>
              <a:t>Afficher les informations sur l'entrée et la sortie du trafic IP à travers un NSG</a:t>
            </a:r>
          </a:p>
          <a:p>
            <a:r>
              <a:rPr lang="fr-FR" dirty="0"/>
              <a:t>Les journaux de flux sont écrits en format JSON et affichent les flux sortants et entrants sur une base par règle</a:t>
            </a:r>
          </a:p>
          <a:p>
            <a:r>
              <a:rPr lang="fr-FR" dirty="0"/>
              <a:t>Le format JSON peut être affiché visuellement dans Power BI ou des outils tiers comme </a:t>
            </a:r>
            <a:r>
              <a:rPr lang="fr-FR" dirty="0" err="1"/>
              <a:t>Kibana</a:t>
            </a:r>
            <a:endParaRPr lang="en-US" dirty="0"/>
          </a:p>
        </p:txBody>
      </p:sp>
      <p:pic>
        <p:nvPicPr>
          <p:cNvPr id="4" name="Picture 3" descr="Screenshot of the NSG flow logs page. Several NSGs are shown including Name, Resource Group, Status, and Location.">
            <a:extLst>
              <a:ext uri="{FF2B5EF4-FFF2-40B4-BE49-F238E27FC236}">
                <a16:creationId xmlns:a16="http://schemas.microsoft.com/office/drawing/2014/main" id="{A4748E5A-7481-41EF-BB78-19E3556206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52044" y="1435101"/>
            <a:ext cx="6337577" cy="1889990"/>
          </a:xfrm>
          <a:prstGeom prst="rect">
            <a:avLst/>
          </a:prstGeom>
          <a:noFill/>
          <a:ln>
            <a:solidFill>
              <a:schemeClr val="tx1"/>
            </a:solidFill>
          </a:ln>
        </p:spPr>
      </p:pic>
    </p:spTree>
    <p:extLst>
      <p:ext uri="{BB962C8B-B14F-4D97-AF65-F5344CB8AC3E}">
        <p14:creationId xmlns:p14="http://schemas.microsoft.com/office/powerpoint/2010/main" val="41316752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Connection Troubleshoot</a:t>
            </a:r>
          </a:p>
        </p:txBody>
      </p:sp>
      <p:sp>
        <p:nvSpPr>
          <p:cNvPr id="6" name="Text Placeholder 5"/>
          <p:cNvSpPr>
            <a:spLocks noGrp="1"/>
          </p:cNvSpPr>
          <p:nvPr>
            <p:ph type="body" sz="quarter" idx="10"/>
          </p:nvPr>
        </p:nvSpPr>
        <p:spPr>
          <a:xfrm>
            <a:off x="584200" y="1435496"/>
            <a:ext cx="5962904" cy="4493538"/>
          </a:xfrm>
        </p:spPr>
        <p:txBody>
          <a:bodyPr/>
          <a:lstStyle/>
          <a:p>
            <a:r>
              <a:rPr lang="fr-FR" sz="2400" dirty="0"/>
              <a:t>Vérifier la connectivité entre la VM source et la destination</a:t>
            </a:r>
          </a:p>
          <a:p>
            <a:r>
              <a:rPr lang="fr-FR" sz="2400" dirty="0"/>
              <a:t>Identifier les problèmes de configuration qui ont un impact sur l'accessibilité</a:t>
            </a:r>
          </a:p>
          <a:p>
            <a:r>
              <a:rPr lang="fr-FR" sz="2400" dirty="0"/>
              <a:t>Fournir tous les chemins possibles saut par saut de la source à la destination</a:t>
            </a:r>
          </a:p>
          <a:p>
            <a:r>
              <a:rPr lang="fr-FR" sz="2400" dirty="0"/>
              <a:t>Passez en revue saut par saut les latence - min, max, et moyenne entre la source et la destination</a:t>
            </a:r>
          </a:p>
          <a:p>
            <a:r>
              <a:rPr lang="fr-FR" sz="2400" dirty="0"/>
              <a:t>Afficher une topologie graphique de votre source à la destination</a:t>
            </a:r>
            <a:endParaRPr lang="en-US" sz="2400" dirty="0"/>
          </a:p>
        </p:txBody>
      </p:sp>
      <p:pic>
        <p:nvPicPr>
          <p:cNvPr id="4" name="Picture 3" descr="A screenshot of the connectivity troubleshoot check graph view of the Azure Network Watcher Connection Troubleshoot tool. Accessed from the portal and showing the topology of Azure VM source and destination.">
            <a:extLst>
              <a:ext uri="{FF2B5EF4-FFF2-40B4-BE49-F238E27FC236}">
                <a16:creationId xmlns:a16="http://schemas.microsoft.com/office/drawing/2014/main" id="{A7E2955E-8FCF-4C63-84CA-1500977AE552}"/>
              </a:ext>
            </a:extLst>
          </p:cNvPr>
          <p:cNvPicPr>
            <a:picLocks noChangeAspect="1"/>
          </p:cNvPicPr>
          <p:nvPr/>
        </p:nvPicPr>
        <p:blipFill>
          <a:blip r:embed="rId3"/>
          <a:stretch>
            <a:fillRect/>
          </a:stretch>
        </p:blipFill>
        <p:spPr>
          <a:xfrm>
            <a:off x="6709743" y="1362177"/>
            <a:ext cx="5173313" cy="4151934"/>
          </a:xfrm>
          <a:prstGeom prst="rect">
            <a:avLst/>
          </a:prstGeom>
        </p:spPr>
      </p:pic>
    </p:spTree>
    <p:extLst>
      <p:ext uri="{BB962C8B-B14F-4D97-AF65-F5344CB8AC3E}">
        <p14:creationId xmlns:p14="http://schemas.microsoft.com/office/powerpoint/2010/main" val="18891032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640080" y="2980944"/>
            <a:ext cx="9308592" cy="498598"/>
          </a:xfrm>
        </p:spPr>
        <p:txBody>
          <a:bodyPr/>
          <a:lstStyle/>
          <a:p>
            <a:r>
              <a:rPr lang="en-US" dirty="0"/>
              <a:t>Lesson 05</a:t>
            </a:r>
            <a:r>
              <a:rPr lang="en-US"/>
              <a:t>: </a:t>
            </a:r>
            <a:r>
              <a:rPr lang="en-US" dirty="0"/>
              <a:t>Lab and </a:t>
            </a:r>
            <a:r>
              <a:rPr lang="en-US"/>
              <a:t>Review Questions</a:t>
            </a:r>
            <a:endParaRPr lang="en-US" dirty="0"/>
          </a:p>
        </p:txBody>
      </p:sp>
    </p:spTree>
    <p:extLst>
      <p:ext uri="{BB962C8B-B14F-4D97-AF65-F5344CB8AC3E}">
        <p14:creationId xmlns:p14="http://schemas.microsoft.com/office/powerpoint/2010/main" val="3194727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55C8-6368-4BBB-A9E6-0DE88363DA1D}"/>
              </a:ext>
            </a:extLst>
          </p:cNvPr>
          <p:cNvSpPr>
            <a:spLocks noGrp="1"/>
          </p:cNvSpPr>
          <p:nvPr>
            <p:ph type="title"/>
          </p:nvPr>
        </p:nvSpPr>
        <p:spPr/>
        <p:txBody>
          <a:bodyPr/>
          <a:lstStyle/>
          <a:p>
            <a:r>
              <a:rPr lang="en-US" dirty="0"/>
              <a:t>Lab – Network Watcher</a:t>
            </a:r>
          </a:p>
        </p:txBody>
      </p:sp>
      <p:sp>
        <p:nvSpPr>
          <p:cNvPr id="3" name="Text Placeholder 2">
            <a:extLst>
              <a:ext uri="{FF2B5EF4-FFF2-40B4-BE49-F238E27FC236}">
                <a16:creationId xmlns:a16="http://schemas.microsoft.com/office/drawing/2014/main" id="{76AA030A-0331-4BAD-B57E-71AE2526CC18}"/>
              </a:ext>
            </a:extLst>
          </p:cNvPr>
          <p:cNvSpPr>
            <a:spLocks noGrp="1"/>
          </p:cNvSpPr>
          <p:nvPr>
            <p:ph type="body" sz="quarter" idx="10"/>
          </p:nvPr>
        </p:nvSpPr>
        <p:spPr>
          <a:xfrm>
            <a:off x="584200" y="1435497"/>
            <a:ext cx="10505831" cy="4776692"/>
          </a:xfrm>
        </p:spPr>
        <p:txBody>
          <a:bodyPr/>
          <a:lstStyle/>
          <a:p>
            <a:r>
              <a:rPr lang="en-US" dirty="0"/>
              <a:t>Adatum Corporation wants to monitor Azure virtual network connectivity by using Azure Network Watcher.</a:t>
            </a:r>
          </a:p>
          <a:p>
            <a:pPr lvl="1"/>
            <a:r>
              <a:rPr lang="en-US" sz="2400" dirty="0"/>
              <a:t>Exercise 1: Prepare infrastructure for Azure Network Watcher-based monitoring</a:t>
            </a:r>
          </a:p>
          <a:p>
            <a:pPr lvl="1"/>
            <a:r>
              <a:rPr lang="en-US" sz="2400" dirty="0"/>
              <a:t>Exercise 2: Use Azure Network Watcher to monitor network connectivity</a:t>
            </a:r>
          </a:p>
          <a:p>
            <a:pPr lvl="1"/>
            <a:endParaRPr lang="en-US" sz="2400" dirty="0"/>
          </a:p>
          <a:p>
            <a:pPr lvl="1"/>
            <a:endParaRPr lang="en-US" sz="2400" dirty="0"/>
          </a:p>
          <a:p>
            <a:pPr lvl="1"/>
            <a:endParaRPr lang="en-US" sz="2400" dirty="0"/>
          </a:p>
          <a:p>
            <a:pPr lvl="1"/>
            <a:endParaRPr lang="en-US" sz="2400" dirty="0"/>
          </a:p>
          <a:p>
            <a:pPr marL="0" indent="0">
              <a:buNone/>
            </a:pPr>
            <a:endParaRPr lang="en-US" sz="2400" dirty="0"/>
          </a:p>
          <a:p>
            <a:pPr marL="0" indent="0">
              <a:buNone/>
            </a:pPr>
            <a:r>
              <a:rPr lang="en-US" sz="2400" dirty="0"/>
              <a:t>Lab timing: 60 minutes</a:t>
            </a:r>
          </a:p>
        </p:txBody>
      </p:sp>
    </p:spTree>
    <p:extLst>
      <p:ext uri="{BB962C8B-B14F-4D97-AF65-F5344CB8AC3E}">
        <p14:creationId xmlns:p14="http://schemas.microsoft.com/office/powerpoint/2010/main" val="383236508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a:t>Module Review Questions</a:t>
            </a:r>
          </a:p>
        </p:txBody>
      </p:sp>
    </p:spTree>
    <p:extLst>
      <p:ext uri="{BB962C8B-B14F-4D97-AF65-F5344CB8AC3E}">
        <p14:creationId xmlns:p14="http://schemas.microsoft.com/office/powerpoint/2010/main" val="526492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E20E056-0FF6-4FED-9E8F-EFAADFF64B00}"/>
              </a:ext>
            </a:extLst>
          </p:cNvPr>
          <p:cNvPicPr>
            <a:picLocks noChangeAspect="1"/>
          </p:cNvPicPr>
          <p:nvPr/>
        </p:nvPicPr>
        <p:blipFill>
          <a:blip r:embed="rId2"/>
          <a:stretch>
            <a:fillRect/>
          </a:stretch>
        </p:blipFill>
        <p:spPr>
          <a:xfrm>
            <a:off x="688196" y="1170633"/>
            <a:ext cx="10061505" cy="5687367"/>
          </a:xfrm>
          <a:prstGeom prst="rect">
            <a:avLst/>
          </a:prstGeom>
        </p:spPr>
      </p:pic>
      <p:sp>
        <p:nvSpPr>
          <p:cNvPr id="3" name="Titre 2">
            <a:extLst>
              <a:ext uri="{FF2B5EF4-FFF2-40B4-BE49-F238E27FC236}">
                <a16:creationId xmlns:a16="http://schemas.microsoft.com/office/drawing/2014/main" id="{88EB8127-5DAA-4029-A544-0AEDA34DEEC2}"/>
              </a:ext>
            </a:extLst>
          </p:cNvPr>
          <p:cNvSpPr>
            <a:spLocks noGrp="1"/>
          </p:cNvSpPr>
          <p:nvPr>
            <p:ph type="title"/>
          </p:nvPr>
        </p:nvSpPr>
        <p:spPr/>
        <p:txBody>
          <a:bodyPr/>
          <a:lstStyle/>
          <a:p>
            <a:r>
              <a:rPr lang="fr-FR" dirty="0"/>
              <a:t>Principes</a:t>
            </a:r>
          </a:p>
        </p:txBody>
      </p:sp>
    </p:spTree>
    <p:extLst>
      <p:ext uri="{BB962C8B-B14F-4D97-AF65-F5344CB8AC3E}">
        <p14:creationId xmlns:p14="http://schemas.microsoft.com/office/powerpoint/2010/main" val="107244924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32B10-EF92-49F3-B07D-D77E86237B56}"/>
              </a:ext>
            </a:extLst>
          </p:cNvPr>
          <p:cNvSpPr>
            <a:spLocks noGrp="1"/>
          </p:cNvSpPr>
          <p:nvPr>
            <p:ph type="title"/>
          </p:nvPr>
        </p:nvSpPr>
        <p:spPr/>
        <p:txBody>
          <a:bodyPr/>
          <a:lstStyle/>
          <a:p>
            <a:r>
              <a:rPr lang="en-US" dirty="0"/>
              <a:t>Introduction au service Azure Monitor</a:t>
            </a:r>
          </a:p>
        </p:txBody>
      </p:sp>
      <p:pic>
        <p:nvPicPr>
          <p:cNvPr id="2" name="Picture 1" descr="Diagram showing the different monitoring and diagnostic services available in Azure. Those services are divided into broad categories for monitoring such as Core, Application, Infrastructure, and Shared Capabilities.">
            <a:extLst>
              <a:ext uri="{FF2B5EF4-FFF2-40B4-BE49-F238E27FC236}">
                <a16:creationId xmlns:a16="http://schemas.microsoft.com/office/drawing/2014/main" id="{452C70F3-E2B3-4C19-BEE6-65D5AE3D5DF4}"/>
              </a:ext>
            </a:extLst>
          </p:cNvPr>
          <p:cNvPicPr>
            <a:picLocks noChangeAspect="1"/>
          </p:cNvPicPr>
          <p:nvPr/>
        </p:nvPicPr>
        <p:blipFill>
          <a:blip r:embed="rId3"/>
          <a:stretch>
            <a:fillRect/>
          </a:stretch>
        </p:blipFill>
        <p:spPr>
          <a:xfrm>
            <a:off x="967887" y="1392011"/>
            <a:ext cx="10115550" cy="4857750"/>
          </a:xfrm>
          <a:prstGeom prst="rect">
            <a:avLst/>
          </a:prstGeom>
        </p:spPr>
      </p:pic>
    </p:spTree>
    <p:extLst>
      <p:ext uri="{BB962C8B-B14F-4D97-AF65-F5344CB8AC3E}">
        <p14:creationId xmlns:p14="http://schemas.microsoft.com/office/powerpoint/2010/main" val="29821377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b="1" dirty="0"/>
              <a:t>Azure Monitor: </a:t>
            </a:r>
            <a:r>
              <a:rPr lang="en-US" b="1" dirty="0" err="1"/>
              <a:t>Possibilités</a:t>
            </a:r>
            <a:r>
              <a:rPr lang="en-US" b="1" dirty="0"/>
              <a:t> </a:t>
            </a:r>
            <a:r>
              <a:rPr lang="en-US" b="1" dirty="0" err="1"/>
              <a:t>clé</a:t>
            </a:r>
            <a:endParaRPr lang="en-US" b="1" dirty="0"/>
          </a:p>
        </p:txBody>
      </p:sp>
      <p:sp>
        <p:nvSpPr>
          <p:cNvPr id="6" name="Text Placeholder 5"/>
          <p:cNvSpPr>
            <a:spLocks noGrp="1"/>
          </p:cNvSpPr>
          <p:nvPr>
            <p:ph type="body" sz="quarter" idx="10"/>
          </p:nvPr>
        </p:nvSpPr>
        <p:spPr>
          <a:xfrm>
            <a:off x="584200" y="4530729"/>
            <a:ext cx="11018520" cy="1895904"/>
          </a:xfrm>
        </p:spPr>
        <p:txBody>
          <a:bodyPr/>
          <a:lstStyle/>
          <a:p>
            <a:r>
              <a:rPr lang="fr-FR" dirty="0"/>
              <a:t>Surveillance de base pour les services Azure </a:t>
            </a:r>
          </a:p>
          <a:p>
            <a:r>
              <a:rPr lang="fr-FR" dirty="0"/>
              <a:t>Collecte des mesures, des journaux d'activité et des journaux de  diagnostic</a:t>
            </a:r>
          </a:p>
          <a:p>
            <a:r>
              <a:rPr lang="fr-FR" dirty="0"/>
              <a:t>Utilisation des alertes critiques et des notifications</a:t>
            </a:r>
            <a:endParaRPr lang="en-US" dirty="0"/>
          </a:p>
        </p:txBody>
      </p:sp>
      <p:pic>
        <p:nvPicPr>
          <p:cNvPr id="7" name="Picture 6" descr="Diagram listing three key functionalities for which Azure Monitor is used: Monitor &amp; Visualize Metrics; Query &amp; Analyze Logs; Setup Alert &amp; Actions.">
            <a:extLst>
              <a:ext uri="{FF2B5EF4-FFF2-40B4-BE49-F238E27FC236}">
                <a16:creationId xmlns:a16="http://schemas.microsoft.com/office/drawing/2014/main" id="{09B2FA1B-F642-42CB-A166-589B0D4FD34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200" y="1435100"/>
            <a:ext cx="10091717" cy="2887518"/>
          </a:xfrm>
          <a:prstGeom prst="rect">
            <a:avLst/>
          </a:prstGeom>
          <a:noFill/>
          <a:ln>
            <a:noFill/>
          </a:ln>
        </p:spPr>
      </p:pic>
    </p:spTree>
    <p:extLst>
      <p:ext uri="{BB962C8B-B14F-4D97-AF65-F5344CB8AC3E}">
        <p14:creationId xmlns:p14="http://schemas.microsoft.com/office/powerpoint/2010/main" val="28605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D0E7-D372-4B3A-ACD4-E350C2EE142F}"/>
              </a:ext>
            </a:extLst>
          </p:cNvPr>
          <p:cNvSpPr>
            <a:spLocks noGrp="1"/>
          </p:cNvSpPr>
          <p:nvPr>
            <p:ph type="title"/>
          </p:nvPr>
        </p:nvSpPr>
        <p:spPr/>
        <p:txBody>
          <a:bodyPr/>
          <a:lstStyle/>
          <a:p>
            <a:r>
              <a:rPr lang="en-US" dirty="0"/>
              <a:t>Monitoring Data Platform</a:t>
            </a:r>
          </a:p>
        </p:txBody>
      </p:sp>
      <p:sp>
        <p:nvSpPr>
          <p:cNvPr id="3" name="Text Placeholder 2">
            <a:extLst>
              <a:ext uri="{FF2B5EF4-FFF2-40B4-BE49-F238E27FC236}">
                <a16:creationId xmlns:a16="http://schemas.microsoft.com/office/drawing/2014/main" id="{DA7623EC-6379-4FB7-8C8C-01EA88DB9D96}"/>
              </a:ext>
            </a:extLst>
          </p:cNvPr>
          <p:cNvSpPr>
            <a:spLocks noGrp="1"/>
          </p:cNvSpPr>
          <p:nvPr>
            <p:ph type="body" sz="quarter" idx="10"/>
          </p:nvPr>
        </p:nvSpPr>
        <p:spPr>
          <a:xfrm>
            <a:off x="516466" y="4460919"/>
            <a:ext cx="11018520" cy="1908215"/>
          </a:xfrm>
        </p:spPr>
        <p:txBody>
          <a:bodyPr/>
          <a:lstStyle/>
          <a:p>
            <a:r>
              <a:rPr lang="en-US" sz="2000" b="1" dirty="0"/>
              <a:t>Metrics :</a:t>
            </a:r>
            <a:r>
              <a:rPr lang="en-US" sz="2000" dirty="0"/>
              <a:t> </a:t>
            </a:r>
            <a:r>
              <a:rPr lang="fr-FR" sz="2000" dirty="0"/>
              <a:t>valeurs numériques qui décrivent certains aspects d'un système à un moment donné. Ils sont légers et capables de supporter des scénarios en temps quasi réel</a:t>
            </a:r>
            <a:r>
              <a:rPr lang="en-US" sz="2000" dirty="0"/>
              <a:t>.</a:t>
            </a:r>
          </a:p>
          <a:p>
            <a:r>
              <a:rPr lang="en-US" sz="2000" b="1" dirty="0"/>
              <a:t>Logs</a:t>
            </a:r>
            <a:r>
              <a:rPr lang="en-US" sz="2000" dirty="0"/>
              <a:t> : </a:t>
            </a:r>
            <a:r>
              <a:rPr lang="fr-FR" sz="2000" dirty="0"/>
              <a:t>contiennent différents types de données organisées en enregistrements avec différents ensembles de propriétés pour chaque type. La télémétrie, comme les événements et les traces, est stockée sous forme de journaux en plus des données de performance afin qu'elles puissent toutes être combinées pour analyse.</a:t>
            </a:r>
            <a:endParaRPr lang="en-US" sz="2000" dirty="0"/>
          </a:p>
        </p:txBody>
      </p:sp>
      <p:pic>
        <p:nvPicPr>
          <p:cNvPr id="5" name="Picture 4" descr="The metrics database is visualized to show metric analytics.">
            <a:extLst>
              <a:ext uri="{FF2B5EF4-FFF2-40B4-BE49-F238E27FC236}">
                <a16:creationId xmlns:a16="http://schemas.microsoft.com/office/drawing/2014/main" id="{56921599-533B-4F79-A9A6-02A759408D1B}"/>
              </a:ext>
            </a:extLst>
          </p:cNvPr>
          <p:cNvPicPr>
            <a:picLocks noChangeAspect="1"/>
          </p:cNvPicPr>
          <p:nvPr/>
        </p:nvPicPr>
        <p:blipFill>
          <a:blip r:embed="rId2"/>
          <a:stretch>
            <a:fillRect/>
          </a:stretch>
        </p:blipFill>
        <p:spPr>
          <a:xfrm>
            <a:off x="1626483" y="1450621"/>
            <a:ext cx="7777163" cy="2773431"/>
          </a:xfrm>
          <a:prstGeom prst="rect">
            <a:avLst/>
          </a:prstGeom>
        </p:spPr>
      </p:pic>
    </p:spTree>
    <p:extLst>
      <p:ext uri="{BB962C8B-B14F-4D97-AF65-F5344CB8AC3E}">
        <p14:creationId xmlns:p14="http://schemas.microsoft.com/office/powerpoint/2010/main" val="19325568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14F7-F781-4C19-9A4E-A5403AD192AE}"/>
              </a:ext>
            </a:extLst>
          </p:cNvPr>
          <p:cNvSpPr>
            <a:spLocks noGrp="1"/>
          </p:cNvSpPr>
          <p:nvPr>
            <p:ph type="title"/>
          </p:nvPr>
        </p:nvSpPr>
        <p:spPr/>
        <p:txBody>
          <a:bodyPr/>
          <a:lstStyle/>
          <a:p>
            <a:r>
              <a:rPr lang="en-US" dirty="0"/>
              <a:t>Log Data</a:t>
            </a:r>
          </a:p>
        </p:txBody>
      </p:sp>
      <p:sp>
        <p:nvSpPr>
          <p:cNvPr id="3" name="Text Placeholder 2">
            <a:extLst>
              <a:ext uri="{FF2B5EF4-FFF2-40B4-BE49-F238E27FC236}">
                <a16:creationId xmlns:a16="http://schemas.microsoft.com/office/drawing/2014/main" id="{17B2186C-9D51-4A26-AE9E-8A374077E86C}"/>
              </a:ext>
            </a:extLst>
          </p:cNvPr>
          <p:cNvSpPr>
            <a:spLocks noGrp="1"/>
          </p:cNvSpPr>
          <p:nvPr>
            <p:ph type="body" sz="quarter" idx="10"/>
          </p:nvPr>
        </p:nvSpPr>
        <p:spPr>
          <a:xfrm>
            <a:off x="561622" y="4280297"/>
            <a:ext cx="11018520" cy="2289858"/>
          </a:xfrm>
        </p:spPr>
        <p:txBody>
          <a:bodyPr/>
          <a:lstStyle/>
          <a:p>
            <a:r>
              <a:rPr lang="fr-FR" sz="2400" dirty="0"/>
              <a:t>Les données de journalisation sont stockées dans Log Analytics qui inclut un langage de requête riche pour récupérer, consolider et analyser rapidement les données collectées</a:t>
            </a:r>
          </a:p>
          <a:p>
            <a:r>
              <a:rPr lang="fr-FR" sz="2400" dirty="0"/>
              <a:t>Le langage de requête Data Explorer qui convient aux requêtes de journal simples, mais comprend également des fonctionnalités avancées telles que des agrégations, des jointures et des analyses intelligentes</a:t>
            </a:r>
            <a:endParaRPr lang="en-US" sz="2400" dirty="0"/>
          </a:p>
        </p:txBody>
      </p:sp>
      <p:pic>
        <p:nvPicPr>
          <p:cNvPr id="4" name="Picture 3" descr="The logs are visualized in log analytics.">
            <a:extLst>
              <a:ext uri="{FF2B5EF4-FFF2-40B4-BE49-F238E27FC236}">
                <a16:creationId xmlns:a16="http://schemas.microsoft.com/office/drawing/2014/main" id="{0FF3E6C6-2063-4563-A392-69E12CEB5262}"/>
              </a:ext>
            </a:extLst>
          </p:cNvPr>
          <p:cNvPicPr>
            <a:picLocks noChangeAspect="1"/>
          </p:cNvPicPr>
          <p:nvPr/>
        </p:nvPicPr>
        <p:blipFill>
          <a:blip r:embed="rId2"/>
          <a:stretch>
            <a:fillRect/>
          </a:stretch>
        </p:blipFill>
        <p:spPr>
          <a:xfrm>
            <a:off x="1523118" y="1513240"/>
            <a:ext cx="8806307" cy="2821693"/>
          </a:xfrm>
          <a:prstGeom prst="rect">
            <a:avLst/>
          </a:prstGeom>
        </p:spPr>
      </p:pic>
    </p:spTree>
    <p:extLst>
      <p:ext uri="{BB962C8B-B14F-4D97-AF65-F5344CB8AC3E}">
        <p14:creationId xmlns:p14="http://schemas.microsoft.com/office/powerpoint/2010/main" val="1260899185"/>
      </p:ext>
    </p:extLst>
  </p:cSld>
  <p:clrMapOvr>
    <a:masterClrMapping/>
  </p:clrMapOvr>
  <p:transition>
    <p:fade/>
  </p:transition>
</p:sld>
</file>

<file path=ppt/theme/theme1.xml><?xml version="1.0" encoding="utf-8"?>
<a:theme xmlns:a="http://schemas.openxmlformats.org/drawingml/2006/main" name="WHITE TEMPLATE">
  <a:themeElements>
    <a:clrScheme name="ST_Illustration_White_Blue">
      <a:dk1>
        <a:srgbClr val="1A1A1A"/>
      </a:dk1>
      <a:lt1>
        <a:srgbClr val="FFFFFF"/>
      </a:lt1>
      <a:dk2>
        <a:srgbClr val="0D0D0D"/>
      </a:dk2>
      <a:lt2>
        <a:srgbClr val="D2D2D2"/>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Cloud_011.potx" id="{762B47AA-A827-4F63-8EDD-1F6B4767BB62}" vid="{53DB83EF-4F78-4F48-A301-01610C79C1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3097</Words>
  <Application>Microsoft Office PowerPoint</Application>
  <PresentationFormat>Grand écran</PresentationFormat>
  <Paragraphs>346</Paragraphs>
  <Slides>45</Slides>
  <Notes>35</Notes>
  <HiddenSlides>4</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45</vt:i4>
      </vt:variant>
    </vt:vector>
  </HeadingPairs>
  <TitlesOfParts>
    <vt:vector size="54" baseType="lpstr">
      <vt:lpstr>Arial</vt:lpstr>
      <vt:lpstr>Calibri</vt:lpstr>
      <vt:lpstr>Consolas</vt:lpstr>
      <vt:lpstr>Segoe UI</vt:lpstr>
      <vt:lpstr>Segoe UI Light</vt:lpstr>
      <vt:lpstr>Segoe UI Semibold</vt:lpstr>
      <vt:lpstr>Segoe UI Semilight</vt:lpstr>
      <vt:lpstr>Wingdings</vt:lpstr>
      <vt:lpstr>WHITE TEMPLATE</vt:lpstr>
      <vt:lpstr>AZ-103T00A Module 06:  Monitoring</vt:lpstr>
      <vt:lpstr>Aperçu du module</vt:lpstr>
      <vt:lpstr>Leçon 01: Azure Monitor</vt:lpstr>
      <vt:lpstr>Aperçu de la leçon</vt:lpstr>
      <vt:lpstr>Principes</vt:lpstr>
      <vt:lpstr>Introduction au service Azure Monitor</vt:lpstr>
      <vt:lpstr>Azure Monitor: Possibilités clé</vt:lpstr>
      <vt:lpstr>Monitoring Data Platform</vt:lpstr>
      <vt:lpstr>Log Data</vt:lpstr>
      <vt:lpstr>Data Types</vt:lpstr>
      <vt:lpstr>Azure Advisor</vt:lpstr>
      <vt:lpstr>Activity Log</vt:lpstr>
      <vt:lpstr>Query the Activity Log</vt:lpstr>
      <vt:lpstr>Event Categories</vt:lpstr>
      <vt:lpstr>Leçon 02: Azure Alerts</vt:lpstr>
      <vt:lpstr>Aperçu de la leçon</vt:lpstr>
      <vt:lpstr>Azure Monitor Alerts</vt:lpstr>
      <vt:lpstr>Créer des règles d’alerte</vt:lpstr>
      <vt:lpstr>Action Groups</vt:lpstr>
      <vt:lpstr>Managing Alerts</vt:lpstr>
      <vt:lpstr>Supervision des alertes</vt:lpstr>
      <vt:lpstr>Page de détail d'alerte</vt:lpstr>
      <vt:lpstr>Créer une règle d’alerte</vt:lpstr>
      <vt:lpstr>TD1 – Créer une règle d’alerte</vt:lpstr>
      <vt:lpstr>Leçon 03: Log Analytics</vt:lpstr>
      <vt:lpstr>Aperçu de la leçon</vt:lpstr>
      <vt:lpstr>Log Analytics Scenarios</vt:lpstr>
      <vt:lpstr>Créer un espace de travail</vt:lpstr>
      <vt:lpstr>Sources connectées</vt:lpstr>
      <vt:lpstr>Sources de données</vt:lpstr>
      <vt:lpstr>Log Analytics Querying</vt:lpstr>
      <vt:lpstr>Syntaxe du langage de requête</vt:lpstr>
      <vt:lpstr>Demonstration – Log Analytics</vt:lpstr>
      <vt:lpstr>Leçon 04: Network Watcher</vt:lpstr>
      <vt:lpstr>Aperçu de la leçon</vt:lpstr>
      <vt:lpstr>Network Watcher</vt:lpstr>
      <vt:lpstr>Surveillance et visualisation</vt:lpstr>
      <vt:lpstr>Diagnostics - IP Flow Verify</vt:lpstr>
      <vt:lpstr>Diagnostics - Next Hop</vt:lpstr>
      <vt:lpstr>Diagnostics - VPN Diagnostics</vt:lpstr>
      <vt:lpstr>NSG Flow Logs</vt:lpstr>
      <vt:lpstr>Connection Troubleshoot</vt:lpstr>
      <vt:lpstr>Lesson 05: Lab and Review Questions</vt:lpstr>
      <vt:lpstr>Lab – Network Watcher</vt:lpstr>
      <vt:lpstr>Module 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2019-04-16T13:15:30Z</dcterms:created>
  <dcterms:modified xsi:type="dcterms:W3CDTF">2019-07-09T19:44:47Z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cynthist@microsoft.com</vt:lpwstr>
  </property>
  <property fmtid="{D5CDD505-2E9C-101B-9397-08002B2CF9AE}" pid="5" name="MSIP_Label_f42aa342-8706-4288-bd11-ebb85995028c_SetDate">
    <vt:lpwstr>2019-04-16T13:15:34.1242227Z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6d96ba90-67de-45fd-8516-148341e1eb63</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