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3"/>
  </p:notesMasterIdLst>
  <p:sldIdLst>
    <p:sldId id="1719" r:id="rId2"/>
    <p:sldId id="2462" r:id="rId3"/>
    <p:sldId id="1865" r:id="rId4"/>
    <p:sldId id="2451" r:id="rId5"/>
    <p:sldId id="2002" r:id="rId6"/>
    <p:sldId id="2003" r:id="rId7"/>
    <p:sldId id="2005" r:id="rId8"/>
    <p:sldId id="2004" r:id="rId9"/>
    <p:sldId id="1882" r:id="rId10"/>
    <p:sldId id="2009" r:id="rId11"/>
    <p:sldId id="2452" r:id="rId12"/>
    <p:sldId id="2062" r:id="rId13"/>
    <p:sldId id="2063" r:id="rId14"/>
    <p:sldId id="2454" r:id="rId15"/>
    <p:sldId id="2455" r:id="rId16"/>
    <p:sldId id="2065" r:id="rId17"/>
    <p:sldId id="2456" r:id="rId18"/>
    <p:sldId id="2010" r:id="rId19"/>
    <p:sldId id="2457" r:id="rId20"/>
    <p:sldId id="2422" r:id="rId21"/>
    <p:sldId id="2226" r:id="rId22"/>
    <p:sldId id="2225" r:id="rId23"/>
    <p:sldId id="2463" r:id="rId24"/>
    <p:sldId id="2459" r:id="rId25"/>
    <p:sldId id="2227" r:id="rId26"/>
    <p:sldId id="2228" r:id="rId27"/>
    <p:sldId id="2465" r:id="rId28"/>
    <p:sldId id="2464" r:id="rId29"/>
    <p:sldId id="2007" r:id="rId30"/>
    <p:sldId id="2008" r:id="rId31"/>
    <p:sldId id="223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D4"/>
    <a:srgbClr val="E4FC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15" autoAdjust="0"/>
    <p:restoredTop sz="82657" autoAdjust="0"/>
  </p:normalViewPr>
  <p:slideViewPr>
    <p:cSldViewPr snapToGrid="0">
      <p:cViewPr varScale="1">
        <p:scale>
          <a:sx n="95" d="100"/>
          <a:sy n="95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CF66F0-0810-43B6-89CA-8A60532D42CE}" type="datetimeFigureOut">
              <a:rPr lang="en-US" smtClean="0"/>
              <a:t>7/10/2019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07DC7E-BC41-4478-BA30-CBCC3A644F0A}" type="slidenum">
              <a:rPr lang="en-US" smtClean="0"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079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571500" marR="0" lvl="0" indent="0" algn="l" defTabSz="91409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19146B-24F9-441E-A368-DB3B5A84C1D4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7/10/2019 1:08 PM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39592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✔️ What are some of the reasons your organization might choose Azure Backup?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For more information, you can see: </a:t>
            </a:r>
          </a:p>
          <a:p>
            <a:r>
              <a:rPr lang="en-US" dirty="0"/>
              <a:t>Why use Azure Backup? - https://docs.microsoft.com/en-us/azure/backup/backup-introduction-to-azure-backup#why-use-azure-backup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1:40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62842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Focus on the choices when you select Azure or On-Premises and want to backup files and folders. </a:t>
            </a:r>
          </a:p>
          <a:p>
            <a:endParaRPr lang="en-US" sz="12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✔️ Within an Azure subscription, you can create up to 25 Recovery Services vaults per region.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✔️ Notice your backup choices for virtual machines. This will be covered in another lesson.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1:08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6037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2:46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4534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3069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will concentrate on replication within Azure and not migration scenarios from on-premises. </a:t>
            </a: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571500" marR="0" lvl="0" indent="0" algn="l" defTabSz="91409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7A7F7-BB1E-479D-AFAA-B52F4D0C99F2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7/10/2019 2:54 PM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18166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✔️ Have you tried any of these backup methods? Do you have a backup plan?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571500" marR="0" lvl="0" indent="0" algn="l" defTabSz="91409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7A7F7-BB1E-479D-AFAA-B52F4D0C99F2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7/10/2019 2:59 PM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1380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882" kern="1200" dirty="0">
              <a:solidFill>
                <a:schemeClr val="tx1"/>
              </a:solidFill>
              <a:effectLst/>
              <a:latin typeface="Segoe UI Light" pitchFamily="34" charset="0"/>
              <a:ea typeface="+mn-ea"/>
              <a:cs typeface="+mn-cs"/>
            </a:endParaRPr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801BB6DB-292D-4F55-8FEB-A2186E983E2E}" type="datetime8">
              <a:rPr lang="en-US" smtClean="0"/>
              <a:t>7/10/2019 3:03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1707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22939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Focus on the choices when you select Azure or On-Premises and want to backup virtual machines.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13451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882" kern="1200" dirty="0">
                <a:solidFill>
                  <a:schemeClr val="tx1"/>
                </a:solidFill>
                <a:effectLst/>
                <a:latin typeface="Segoe UI Light" pitchFamily="34" charset="0"/>
                <a:ea typeface="+mn-ea"/>
                <a:cs typeface="+mn-cs"/>
              </a:rPr>
              <a:t>For more information, you can see:</a:t>
            </a:r>
          </a:p>
          <a:p>
            <a:r>
              <a:rPr lang="en-US" sz="882" kern="1200" dirty="0">
                <a:solidFill>
                  <a:schemeClr val="tx1"/>
                </a:solidFill>
                <a:effectLst/>
                <a:latin typeface="Segoe UI Light" pitchFamily="34" charset="0"/>
                <a:ea typeface="+mn-ea"/>
                <a:cs typeface="+mn-cs"/>
              </a:rPr>
              <a:t>Plan your VM backup infrastructure in Azure - https://docs.microsoft.com/en-us/azure/backup/backup-azure-vms-introduction 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571500" marR="0" lvl="0" indent="0" algn="l" defTabSz="91409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7A7F7-BB1E-479D-AFAA-B52F4D0C99F2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7/10/2019 3:06 PM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312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Module overview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139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571500" marR="0" lvl="0" indent="0" algn="l" defTabSz="914099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427A7F7-BB1E-479D-AFAA-B52F4D0C99F2}" type="datetime8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7/10/2019 3:08 PM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 marL="0" marR="0" lvl="0" indent="0" algn="r" defTabSz="91436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4008EB6-D09E-4580-8CD6-DDB14511944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" pitchFamily="34" charset="0"/>
                <a:ea typeface="+mn-ea"/>
                <a:cs typeface="+mn-cs"/>
              </a:rPr>
              <a:pPr marL="0" marR="0" lvl="0" indent="0" algn="r" defTabSz="91436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6413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Le serveur DPM/MABS doit être dans la même zone que les machines (Azure ou sur site)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78940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 you have time go through the Module Review questions in the student materials.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836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Lesson overview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0436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 more information, you can see:</a:t>
            </a:r>
          </a:p>
          <a:p>
            <a:r>
              <a:rPr lang="en-US" dirty="0"/>
              <a:t>Azure storage replication - https://docs.microsoft.com/en-us/azure/storage/common/storage-redundancy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386CE63F-9E7F-4C04-9D0D-FCA25A8E9E86}" type="datetime8">
              <a:rPr lang="en-US" smtClean="0"/>
              <a:t>7/10/2019 1:13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854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1:18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538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✔️Consider ZRS for scenarios that require strong consistency, strong durability, and high availability even if an outage or natural disaster renders a zonal data center unavailable.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1:21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497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✔️ If you enable RA-GRS and your primary endpoint for the Blob service is myaccount.blob.core.windows.net, then your secondary endpoint is myaccount-secondary.blob.core.windows.net. The access keys for your storage account are the same for both the primary and secondary endpoints.</a:t>
            </a:r>
          </a:p>
          <a:p>
            <a:r>
              <a:rPr lang="en-US" dirty="0"/>
              <a:t> </a:t>
            </a:r>
          </a:p>
          <a:p>
            <a:r>
              <a:rPr lang="en-US" dirty="0"/>
              <a:t>RPO : Recovery Point Objective – </a:t>
            </a:r>
            <a:r>
              <a:rPr lang="en-US" dirty="0" err="1"/>
              <a:t>Delai</a:t>
            </a:r>
            <a:r>
              <a:rPr lang="en-US" dirty="0"/>
              <a:t> de replication </a:t>
            </a:r>
            <a:r>
              <a:rPr lang="en-US" dirty="0" err="1"/>
              <a:t>entrainant</a:t>
            </a:r>
            <a:r>
              <a:rPr lang="en-US" dirty="0"/>
              <a:t> un delta dans </a:t>
            </a:r>
            <a:r>
              <a:rPr lang="en-US" dirty="0" err="1"/>
              <a:t>l’intégrité</a:t>
            </a:r>
            <a:r>
              <a:rPr lang="en-US" dirty="0"/>
              <a:t> des </a:t>
            </a:r>
            <a:r>
              <a:rPr lang="en-US" dirty="0" err="1"/>
              <a:t>données</a:t>
            </a:r>
            <a:r>
              <a:rPr lang="en-US" dirty="0"/>
              <a:t>. 15mn sans SLA</a:t>
            </a:r>
          </a:p>
          <a:p>
            <a:r>
              <a:rPr lang="en-US" dirty="0"/>
              <a:t>RTO : Recovery Time Objective – </a:t>
            </a:r>
            <a:r>
              <a:rPr lang="en-US" dirty="0" err="1"/>
              <a:t>Délai</a:t>
            </a:r>
            <a:r>
              <a:rPr lang="en-US" dirty="0"/>
              <a:t> pour declarer le failover et le temps de retour online des </a:t>
            </a:r>
            <a:r>
              <a:rPr lang="en-US" dirty="0" err="1"/>
              <a:t>données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1:28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0535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099" eaLnBrk="0" hangingPunct="0"/>
            <a:r>
              <a:rPr lang="en-US" sz="400" dirty="0">
                <a:gradFill>
                  <a:gsLst>
                    <a:gs pos="0">
                      <a:prstClr val="black"/>
                    </a:gs>
                    <a:gs pos="100000">
                      <a:prstClr val="black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rPr>
              <a:t>© Microsoft Corporation. All rights reserved. MICROSOFT MAKES NO WARRANTIES, EXPRESS, IMPLIED OR STATUTORY, AS TO THE INFORMATION IN THIS PRESENTATION.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idx="12"/>
          </p:nvPr>
        </p:nvSpPr>
        <p:spPr/>
        <p:txBody>
          <a:bodyPr/>
          <a:lstStyle/>
          <a:p>
            <a:fld id="{9427A7F7-BB1E-479D-AFAA-B52F4D0C99F2}" type="datetime8">
              <a:rPr lang="en-US" smtClean="0"/>
              <a:t>7/10/2019 1:33 PM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B4008EB6-D09E-4580-8CD6-DDB14511944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928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Lesson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7DC7E-BC41-4478-BA30-CBCC3A644F0A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036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S logo gray - EMF" descr="Microsoft logo, gray text version">
            <a:extLst>
              <a:ext uri="{FF2B5EF4-FFF2-40B4-BE49-F238E27FC236}">
                <a16:creationId xmlns:a16="http://schemas.microsoft.com/office/drawing/2014/main" id="{D3453B0B-33DE-4ED0-A610-D76D0E610F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979778"/>
            <a:ext cx="4572000" cy="553998"/>
          </a:xfrm>
          <a:noFill/>
        </p:spPr>
        <p:txBody>
          <a:bodyPr lIns="0" tIns="0" rIns="0" bIns="0" anchor="b" anchorCtr="0">
            <a:spAutoFit/>
          </a:bodyPr>
          <a:lstStyle>
            <a:lvl1pPr>
              <a:defRPr sz="3600" spc="-50" baseline="0"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4200" y="3962400"/>
            <a:ext cx="4572000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Speaker name or subtitle text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9F328AE-26F0-42B9-988D-535B1145C9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0758" y="800100"/>
            <a:ext cx="502448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284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228">
          <p15:clr>
            <a:srgbClr val="5ACBF0"/>
          </p15:clr>
        </p15:guide>
        <p15:guide id="2" orient="horz" pos="2496">
          <p15:clr>
            <a:srgbClr val="5ACBF0"/>
          </p15:clr>
        </p15:guide>
        <p15:guide id="3" pos="6132">
          <p15:clr>
            <a:srgbClr val="5ACBF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D31026A-4A74-439D-A8F5-DB82A03E71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287971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779">
          <p15:clr>
            <a:srgbClr val="A4A3A4"/>
          </p15:clr>
        </p15:guide>
        <p15:guide id="7" pos="962">
          <p15:clr>
            <a:srgbClr val="A4A3A4"/>
          </p15:clr>
        </p15:guide>
        <p15:guide id="8" pos="1373">
          <p15:clr>
            <a:srgbClr val="A4A3A4"/>
          </p15:clr>
        </p15:guide>
        <p15:guide id="9" pos="1556">
          <p15:clr>
            <a:srgbClr val="A4A3A4"/>
          </p15:clr>
        </p15:guide>
        <p15:guide id="10" pos="1967">
          <p15:clr>
            <a:srgbClr val="A4A3A4"/>
          </p15:clr>
        </p15:guide>
        <p15:guide id="11" pos="2150">
          <p15:clr>
            <a:srgbClr val="A4A3A4"/>
          </p15:clr>
        </p15:guide>
        <p15:guide id="12" pos="2561">
          <p15:clr>
            <a:srgbClr val="A4A3A4"/>
          </p15:clr>
        </p15:guide>
        <p15:guide id="13" pos="2744">
          <p15:clr>
            <a:srgbClr val="A4A3A4"/>
          </p15:clr>
        </p15:guide>
        <p15:guide id="14" pos="3155">
          <p15:clr>
            <a:srgbClr val="A4A3A4"/>
          </p15:clr>
        </p15:guide>
        <p15:guide id="15" pos="3338">
          <p15:clr>
            <a:srgbClr val="A4A3A4"/>
          </p15:clr>
        </p15:guide>
        <p15:guide id="16" pos="3749">
          <p15:clr>
            <a:srgbClr val="A4A3A4"/>
          </p15:clr>
        </p15:guide>
        <p15:guide id="17" pos="3932">
          <p15:clr>
            <a:srgbClr val="A4A3A4"/>
          </p15:clr>
        </p15:guide>
        <p15:guide id="18" pos="4343">
          <p15:clr>
            <a:srgbClr val="A4A3A4"/>
          </p15:clr>
        </p15:guide>
        <p15:guide id="19" pos="4526">
          <p15:clr>
            <a:srgbClr val="A4A3A4"/>
          </p15:clr>
        </p15:guide>
        <p15:guide id="20" pos="4937">
          <p15:clr>
            <a:srgbClr val="A4A3A4"/>
          </p15:clr>
        </p15:guide>
        <p15:guide id="21" pos="5120">
          <p15:clr>
            <a:srgbClr val="A4A3A4"/>
          </p15:clr>
        </p15:guide>
        <p15:guide id="22" pos="5529">
          <p15:clr>
            <a:srgbClr val="A4A3A4"/>
          </p15:clr>
        </p15:guide>
        <p15:guide id="23" pos="5714">
          <p15:clr>
            <a:srgbClr val="A4A3A4"/>
          </p15:clr>
        </p15:guide>
        <p15:guide id="24" pos="6123">
          <p15:clr>
            <a:srgbClr val="A4A3A4"/>
          </p15:clr>
        </p15:guide>
        <p15:guide id="25" pos="6308">
          <p15:clr>
            <a:srgbClr val="A4A3A4"/>
          </p15:clr>
        </p15:guide>
        <p15:guide id="26" pos="6717">
          <p15:clr>
            <a:srgbClr val="A4A3A4"/>
          </p15:clr>
        </p15:guide>
        <p15:guide id="27" pos="6900">
          <p15:clr>
            <a:srgbClr val="A4A3A4"/>
          </p15:clr>
        </p15:guide>
        <p15:guide id="28" orient="horz" pos="905">
          <p15:clr>
            <a:srgbClr val="5ACBF0"/>
          </p15:clr>
        </p15:guide>
        <p15:guide id="29" orient="horz" pos="1271">
          <p15:clr>
            <a:srgbClr val="5ACBF0"/>
          </p15:clr>
        </p15:guide>
        <p15:guide id="30" orient="horz" pos="288">
          <p15:clr>
            <a:srgbClr val="5ACBF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mall title - half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2">
            <a:extLst>
              <a:ext uri="{FF2B5EF4-FFF2-40B4-BE49-F238E27FC236}">
                <a16:creationId xmlns:a16="http://schemas.microsoft.com/office/drawing/2014/main" id="{4B2500C4-B436-4E3A-8A91-A02448A77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457200"/>
            <a:ext cx="5508419" cy="372410"/>
          </a:xfrm>
        </p:spPr>
        <p:txBody>
          <a:bodyPr tIns="64008"/>
          <a:lstStyle>
            <a:lvl1pPr>
              <a:defRPr sz="2000" spc="0"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299793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6" pos="779">
          <p15:clr>
            <a:srgbClr val="A4A3A4"/>
          </p15:clr>
        </p15:guide>
        <p15:guide id="7" pos="962">
          <p15:clr>
            <a:srgbClr val="A4A3A4"/>
          </p15:clr>
        </p15:guide>
        <p15:guide id="8" pos="1373">
          <p15:clr>
            <a:srgbClr val="A4A3A4"/>
          </p15:clr>
        </p15:guide>
        <p15:guide id="9" pos="1556">
          <p15:clr>
            <a:srgbClr val="A4A3A4"/>
          </p15:clr>
        </p15:guide>
        <p15:guide id="10" pos="1967">
          <p15:clr>
            <a:srgbClr val="A4A3A4"/>
          </p15:clr>
        </p15:guide>
        <p15:guide id="11" pos="2150">
          <p15:clr>
            <a:srgbClr val="A4A3A4"/>
          </p15:clr>
        </p15:guide>
        <p15:guide id="12" pos="2561">
          <p15:clr>
            <a:srgbClr val="A4A3A4"/>
          </p15:clr>
        </p15:guide>
        <p15:guide id="13" pos="2744">
          <p15:clr>
            <a:srgbClr val="A4A3A4"/>
          </p15:clr>
        </p15:guide>
        <p15:guide id="14" pos="3155">
          <p15:clr>
            <a:srgbClr val="A4A3A4"/>
          </p15:clr>
        </p15:guide>
        <p15:guide id="15" pos="3338">
          <p15:clr>
            <a:srgbClr val="A4A3A4"/>
          </p15:clr>
        </p15:guide>
        <p15:guide id="16" pos="3749">
          <p15:clr>
            <a:srgbClr val="A4A3A4"/>
          </p15:clr>
        </p15:guide>
        <p15:guide id="17" pos="3932">
          <p15:clr>
            <a:srgbClr val="A4A3A4"/>
          </p15:clr>
        </p15:guide>
        <p15:guide id="18" pos="4343">
          <p15:clr>
            <a:srgbClr val="A4A3A4"/>
          </p15:clr>
        </p15:guide>
        <p15:guide id="19" pos="4526">
          <p15:clr>
            <a:srgbClr val="A4A3A4"/>
          </p15:clr>
        </p15:guide>
        <p15:guide id="20" pos="4937">
          <p15:clr>
            <a:srgbClr val="A4A3A4"/>
          </p15:clr>
        </p15:guide>
        <p15:guide id="21" pos="5120">
          <p15:clr>
            <a:srgbClr val="A4A3A4"/>
          </p15:clr>
        </p15:guide>
        <p15:guide id="22" pos="5529">
          <p15:clr>
            <a:srgbClr val="A4A3A4"/>
          </p15:clr>
        </p15:guide>
        <p15:guide id="23" pos="5714">
          <p15:clr>
            <a:srgbClr val="A4A3A4"/>
          </p15:clr>
        </p15:guide>
        <p15:guide id="24" pos="6123">
          <p15:clr>
            <a:srgbClr val="A4A3A4"/>
          </p15:clr>
        </p15:guide>
        <p15:guide id="25" pos="6308">
          <p15:clr>
            <a:srgbClr val="A4A3A4"/>
          </p15:clr>
        </p15:guide>
        <p15:guide id="26" pos="6717">
          <p15:clr>
            <a:srgbClr val="A4A3A4"/>
          </p15:clr>
        </p15:guide>
        <p15:guide id="27" pos="6900">
          <p15:clr>
            <a:srgbClr val="A4A3A4"/>
          </p15:clr>
        </p15:guide>
        <p15:guide id="28" orient="horz" pos="905">
          <p15:clr>
            <a:srgbClr val="5ACBF0"/>
          </p15:clr>
        </p15:guide>
        <p15:guide id="29" orient="horz" pos="1271">
          <p15:clr>
            <a:srgbClr val="5ACBF0"/>
          </p15:clr>
        </p15:guide>
        <p15:guide id="30" orient="horz" pos="288">
          <p15:clr>
            <a:srgbClr val="5ACBF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3223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5216" y="3977319"/>
            <a:ext cx="9144000" cy="307777"/>
          </a:xfrm>
          <a:noFill/>
        </p:spPr>
        <p:txBody>
          <a:bodyPr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631573B-58F8-43B4-8E3E-6F895442CB9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44025" y="3898483"/>
            <a:ext cx="2265363" cy="23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759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mo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3223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Demo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5216" y="3977319"/>
            <a:ext cx="9144000" cy="307777"/>
          </a:xfrm>
          <a:noFill/>
        </p:spPr>
        <p:txBody>
          <a:bodyPr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000" spc="0" baseline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+mn-lt"/>
              </a:defRPr>
            </a:lvl1pPr>
          </a:lstStyle>
          <a:p>
            <a:pPr lvl="0"/>
            <a:r>
              <a:rPr lang="en-US" dirty="0"/>
              <a:t>Speaker name</a:t>
            </a:r>
          </a:p>
        </p:txBody>
      </p:sp>
    </p:spTree>
    <p:extLst>
      <p:ext uri="{BB962C8B-B14F-4D97-AF65-F5344CB8AC3E}">
        <p14:creationId xmlns:p14="http://schemas.microsoft.com/office/powerpoint/2010/main" val="30290309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Video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381C0FB-0396-463F-9527-BACCE96868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44025" y="3898483"/>
            <a:ext cx="2265363" cy="23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7674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1">
          <p15:clr>
            <a:srgbClr val="5ACBF0"/>
          </p15:clr>
        </p15:guide>
        <p15:guide id="3" orient="horz" pos="1914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Video</a:t>
            </a:r>
          </a:p>
        </p:txBody>
      </p:sp>
    </p:spTree>
    <p:extLst>
      <p:ext uri="{BB962C8B-B14F-4D97-AF65-F5344CB8AC3E}">
        <p14:creationId xmlns:p14="http://schemas.microsoft.com/office/powerpoint/2010/main" val="36873693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1">
          <p15:clr>
            <a:srgbClr val="5ACBF0"/>
          </p15:clr>
        </p15:guide>
        <p15:guide id="3" orient="horz" pos="1914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9F059F-BD0F-4211-86F6-E960C3EC18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344025" y="3898483"/>
            <a:ext cx="2265363" cy="2370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969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27">
          <p15:clr>
            <a:srgbClr val="5ACBF0"/>
          </p15:clr>
        </p15:guide>
        <p15:guide id="3" orient="horz" pos="1911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85216" y="3035808"/>
            <a:ext cx="9144000" cy="498598"/>
          </a:xfrm>
          <a:noFill/>
        </p:spPr>
        <p:txBody>
          <a:bodyPr lIns="0" tIns="0" rIns="0" bIns="0" anchor="b" anchorCtr="0">
            <a:spAutoFit/>
          </a:bodyPr>
          <a:lstStyle>
            <a:lvl1pPr algn="l" defTabSz="93274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0" kern="1200" cap="none" spc="-50" baseline="0" dirty="0">
                <a:ln w="3175">
                  <a:noFill/>
                </a:ln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effectLst/>
                <a:latin typeface="+mj-lt"/>
                <a:ea typeface="+mn-ea"/>
                <a:cs typeface="Segoe UI" pitchFamily="34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5302378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6135">
          <p15:clr>
            <a:srgbClr val="5ACBF0"/>
          </p15:clr>
        </p15:guide>
        <p15:guide id="3" orient="horz" pos="1910">
          <p15:clr>
            <a:srgbClr val="5ACBF0"/>
          </p15:clr>
        </p15:guide>
        <p15:guide id="4" orient="horz" pos="2505">
          <p15:clr>
            <a:srgbClr val="5ACBF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6346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272">
          <p15:clr>
            <a:srgbClr val="5ACBF0"/>
          </p15:clr>
        </p15:guide>
        <p15:guide id="2" orient="horz" pos="904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90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904">
          <p15:clr>
            <a:srgbClr val="5ACBF0"/>
          </p15:clr>
        </p15:guide>
        <p15:guide id="2" orient="horz" pos="1272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quare pho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2270E26-89BA-4369-9EF4-1B9EBAA3D00B}"/>
              </a:ext>
            </a:extLst>
          </p:cNvPr>
          <p:cNvSpPr/>
          <p:nvPr userDrawn="1"/>
        </p:nvSpPr>
        <p:spPr bwMode="auto">
          <a:xfrm>
            <a:off x="5334000" y="0"/>
            <a:ext cx="6858000" cy="6858000"/>
          </a:xfrm>
          <a:prstGeom prst="rect">
            <a:avLst/>
          </a:prstGeom>
          <a:solidFill>
            <a:srgbClr val="D2D2D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D0408F-4A76-4E13-B20C-89E0FD40DC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8263" y="2425541"/>
            <a:ext cx="4167887" cy="1107996"/>
          </a:xfrm>
        </p:spPr>
        <p:txBody>
          <a:bodyPr anchor="b" anchorCtr="0">
            <a:spAutoFit/>
          </a:bodyPr>
          <a:lstStyle>
            <a:lvl1pPr>
              <a:defRPr/>
            </a:lvl1pPr>
          </a:lstStyle>
          <a:p>
            <a:r>
              <a:rPr lang="en-US" dirty="0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2042" y="3962400"/>
            <a:ext cx="4164583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Speaker name or subtitle</a:t>
            </a:r>
          </a:p>
        </p:txBody>
      </p:sp>
      <p:pic>
        <p:nvPicPr>
          <p:cNvPr id="9" name="MS logo gray - EMF" descr="Microsoft logo, gray text version">
            <a:extLst>
              <a:ext uri="{FF2B5EF4-FFF2-40B4-BE49-F238E27FC236}">
                <a16:creationId xmlns:a16="http://schemas.microsoft.com/office/drawing/2014/main" id="{D03FE64B-525F-4B73-8C45-B4BC3BAD6A2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5964678-FE6C-4226-A11B-8D452DA780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0758" y="800100"/>
            <a:ext cx="502448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285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orient="horz" pos="2496">
          <p15:clr>
            <a:srgbClr val="5ACBF0"/>
          </p15:clr>
        </p15:guide>
        <p15:guide id="3" pos="3355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2229">
          <p15:clr>
            <a:srgbClr val="5ACBF0"/>
          </p15:clr>
        </p15:guide>
        <p15:guide id="7" pos="2996">
          <p15:clr>
            <a:srgbClr val="5ACBF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eloper Cod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D0DF2A6-26A8-4810-95DF-F65F123C66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Software code slide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9F61CF-FF79-485A-A6C8-A1952EFD58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8263" y="1436688"/>
            <a:ext cx="11018520" cy="1908215"/>
          </a:xfrm>
        </p:spPr>
        <p:txBody>
          <a:bodyPr/>
          <a:lstStyle>
            <a:lvl1pPr marL="0" indent="0">
              <a:buNone/>
              <a:defRPr sz="2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1pPr>
            <a:lvl2pPr marL="346553" indent="0">
              <a:buNone/>
              <a:defRPr sz="24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2pPr>
            <a:lvl3pPr marL="584607" indent="0">
              <a:buNone/>
              <a:defRPr sz="20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3pPr>
            <a:lvl4pPr marL="814563" indent="0">
              <a:buNone/>
              <a:defRPr sz="1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4pPr>
            <a:lvl5pPr marL="1050997" indent="0">
              <a:buNone/>
              <a:defRPr sz="1800">
                <a:gradFill>
                  <a:gsLst>
                    <a:gs pos="61049">
                      <a:schemeClr val="tx1"/>
                    </a:gs>
                    <a:gs pos="43000">
                      <a:schemeClr val="tx1"/>
                    </a:gs>
                  </a:gsLst>
                  <a:lin ang="5400000" scaled="0"/>
                </a:gradFill>
                <a:latin typeface="Consolas" panose="020B0609020204030204" pitchFamily="49" charset="0"/>
                <a:cs typeface="Consolas" panose="020B0609020204030204" pitchFamily="49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452256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272">
          <p15:clr>
            <a:srgbClr val="5ACBF0"/>
          </p15:clr>
        </p15:guide>
        <p15:guide id="2" orient="horz" pos="905">
          <p15:clr>
            <a:srgbClr val="5ACBF0"/>
          </p15:clr>
        </p15:guide>
        <p15:guide id="3" orient="horz" pos="288">
          <p15:clr>
            <a:srgbClr val="5ACBF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logo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 userDrawn="1"/>
        </p:nvSpPr>
        <p:spPr bwMode="blackWhite">
          <a:xfrm>
            <a:off x="584200" y="6161316"/>
            <a:ext cx="4482124" cy="10772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/>
          <a:p>
            <a:pPr defTabSz="932290" eaLnBrk="0" hangingPunct="0"/>
            <a:r>
              <a:rPr lang="en-US" sz="700" dirty="0">
                <a:gradFill>
                  <a:gsLst>
                    <a:gs pos="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cs typeface="Segoe UI" pitchFamily="34" charset="0"/>
              </a:rPr>
              <a:t>© Copyright Microsoft Corporation. All rights reserved. </a:t>
            </a:r>
          </a:p>
        </p:txBody>
      </p:sp>
      <p:pic>
        <p:nvPicPr>
          <p:cNvPr id="4" name="MS logo gray - EMF" descr="Microsoft logo, gray text version">
            <a:extLst>
              <a:ext uri="{FF2B5EF4-FFF2-40B4-BE49-F238E27FC236}">
                <a16:creationId xmlns:a16="http://schemas.microsoft.com/office/drawing/2014/main" id="{59104CAE-91B8-4A7E-9F8E-214C5F8809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6118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Notes slide Layou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 b="0">
                <a:gradFill>
                  <a:gsLst>
                    <a:gs pos="1250">
                      <a:schemeClr val="tx1"/>
                    </a:gs>
                    <a:gs pos="100000">
                      <a:schemeClr val="tx1"/>
                    </a:gs>
                  </a:gsLst>
                  <a:lin ang="5400000" scaled="0"/>
                </a:gra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6606D-2DF9-48CD-BBE9-B751BF55CD2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 bwMode="white">
          <a:xfrm>
            <a:off x="584200" y="1436688"/>
            <a:ext cx="11018838" cy="2215991"/>
          </a:xfrm>
        </p:spPr>
        <p:txBody>
          <a:bodyPr>
            <a:spAutoFit/>
          </a:bodyPr>
          <a:lstStyle>
            <a:lvl1pPr>
              <a:defRPr sz="3600">
                <a:latin typeface="+mn-lt"/>
              </a:defRPr>
            </a:lvl1pPr>
            <a:lvl2pPr>
              <a:defRPr sz="2800">
                <a:latin typeface="+mn-lt"/>
              </a:defRPr>
            </a:lvl2pPr>
            <a:lvl3pPr>
              <a:defRPr sz="2400">
                <a:latin typeface="+mn-lt"/>
              </a:defRPr>
            </a:lvl3pPr>
            <a:lvl4pPr>
              <a:defRPr sz="2000">
                <a:latin typeface="+mn-lt"/>
              </a:defRPr>
            </a:lvl4pPr>
            <a:lvl5pPr>
              <a:defRPr sz="1800">
                <a:latin typeface="+mn-lt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Next slide"/>
          <p:cNvSpPr>
            <a:spLocks noGrp="1"/>
          </p:cNvSpPr>
          <p:nvPr>
            <p:ph type="body" sz="quarter" idx="11" hasCustomPrompt="1"/>
          </p:nvPr>
        </p:nvSpPr>
        <p:spPr>
          <a:xfrm>
            <a:off x="1" y="6269038"/>
            <a:ext cx="12192001" cy="588963"/>
          </a:xfrm>
          <a:prstGeom prst="rect">
            <a:avLst/>
          </a:prstGeom>
          <a:solidFill>
            <a:srgbClr val="FFFF99"/>
          </a:solidFill>
        </p:spPr>
        <p:txBody>
          <a:bodyPr wrap="square" lIns="155457" tIns="77729" rIns="155457" bIns="45720" anchor="b" anchorCtr="0">
            <a:noAutofit/>
          </a:bodyPr>
          <a:lstStyle>
            <a:lvl1pPr algn="r">
              <a:buFont typeface="Arial" pitchFamily="34" charset="0"/>
              <a:buNone/>
              <a:defRPr sz="3700" spc="-51" baseline="0">
                <a:gradFill>
                  <a:gsLst>
                    <a:gs pos="0">
                      <a:srgbClr val="000000"/>
                    </a:gs>
                    <a:gs pos="100000">
                      <a:srgbClr val="000000"/>
                    </a:gs>
                  </a:gsLst>
                  <a:lin ang="5400000" scaled="0"/>
                </a:gradFill>
                <a:effectLst/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pPr lvl="0"/>
            <a:r>
              <a:rPr lang="en-US" dirty="0"/>
              <a:t>Next:</a:t>
            </a:r>
          </a:p>
        </p:txBody>
      </p:sp>
    </p:spTree>
    <p:extLst>
      <p:ext uri="{BB962C8B-B14F-4D97-AF65-F5344CB8AC3E}">
        <p14:creationId xmlns:p14="http://schemas.microsoft.com/office/powerpoint/2010/main" val="20966924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  <p:extLst>
    <p:ext uri="{DCECCB84-F9BA-43D5-87BE-67443E8EF086}">
      <p15:sldGuideLst xmlns:p15="http://schemas.microsoft.com/office/powerpoint/2012/main">
        <p15:guide id="1" orient="horz" pos="904">
          <p15:clr>
            <a:srgbClr val="5ACBF0"/>
          </p15:clr>
        </p15:guide>
        <p15:guide id="2" orient="horz" pos="288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quare ph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MS logo gray - EMF" descr="Microsoft logo, gray text version">
            <a:extLst>
              <a:ext uri="{FF2B5EF4-FFF2-40B4-BE49-F238E27FC236}">
                <a16:creationId xmlns:a16="http://schemas.microsoft.com/office/drawing/2014/main" id="{DDC08157-A48C-4ACA-A5BB-EE2A866E103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5D0408F-4A76-4E13-B20C-89E0FD40DC3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88263" y="2425541"/>
            <a:ext cx="4167887" cy="1107996"/>
          </a:xfrm>
        </p:spPr>
        <p:txBody>
          <a:bodyPr anchor="b" anchorCtr="0">
            <a:spAutoFit/>
          </a:bodyPr>
          <a:lstStyle>
            <a:lvl1pPr>
              <a:defRPr/>
            </a:lvl1pPr>
          </a:lstStyle>
          <a:p>
            <a:r>
              <a:rPr lang="en-US" dirty="0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2042" y="3962400"/>
            <a:ext cx="4164583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Speaker name or subtitle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D026004-6E63-4034-A1B0-34BE8CEF3D76}"/>
              </a:ext>
            </a:extLst>
          </p:cNvPr>
          <p:cNvSpPr/>
          <p:nvPr userDrawn="1"/>
        </p:nvSpPr>
        <p:spPr bwMode="auto">
          <a:xfrm>
            <a:off x="5334000" y="0"/>
            <a:ext cx="6858000" cy="6858000"/>
          </a:xfrm>
          <a:prstGeom prst="rect">
            <a:avLst/>
          </a:prstGeom>
          <a:solidFill>
            <a:srgbClr val="00BCF2"/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 defTabSz="932472" fontAlgn="base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240D"/>
              </a:solidFill>
              <a:ea typeface="Segoe UI" pitchFamily="34" charset="0"/>
              <a:cs typeface="Segoe UI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FC1A9B4-AD16-4E53-919C-38204BAF9E3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0758" y="800100"/>
            <a:ext cx="5024485" cy="525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0139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2" orient="horz" pos="2496">
          <p15:clr>
            <a:srgbClr val="5ACBF0"/>
          </p15:clr>
        </p15:guide>
        <p15:guide id="3" pos="3360">
          <p15:clr>
            <a:srgbClr val="FBAE40"/>
          </p15:clr>
        </p15:guide>
        <p15:guide id="5" orient="horz" pos="2160">
          <p15:clr>
            <a:srgbClr val="FBAE40"/>
          </p15:clr>
        </p15:guide>
        <p15:guide id="6" orient="horz" pos="2229">
          <p15:clr>
            <a:srgbClr val="5ACBF0"/>
          </p15:clr>
        </p15:guide>
        <p15:guide id="7" pos="2996">
          <p15:clr>
            <a:srgbClr val="5ACBF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MS logo gray - EMF" descr="Microsoft logo, gray text version">
            <a:extLst>
              <a:ext uri="{FF2B5EF4-FFF2-40B4-BE49-F238E27FC236}">
                <a16:creationId xmlns:a16="http://schemas.microsoft.com/office/drawing/2014/main" id="{D3453B0B-33DE-4ED0-A610-D76D0E610F6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584200" y="585788"/>
            <a:ext cx="1366440" cy="292608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584200" y="2979778"/>
            <a:ext cx="9144000" cy="553998"/>
          </a:xfrm>
          <a:noFill/>
        </p:spPr>
        <p:txBody>
          <a:bodyPr lIns="0" tIns="0" rIns="0" bIns="0" anchor="b" anchorCtr="0">
            <a:spAutoFit/>
          </a:bodyPr>
          <a:lstStyle>
            <a:lvl1pPr>
              <a:defRPr sz="3600" spc="-50" baseline="0">
                <a:gradFill>
                  <a:gsLst>
                    <a:gs pos="62564">
                      <a:schemeClr val="tx1"/>
                    </a:gs>
                    <a:gs pos="55000">
                      <a:schemeClr val="tx1"/>
                    </a:gs>
                  </a:gsLst>
                  <a:lin ang="5400000" scaled="0"/>
                </a:gradFill>
                <a:latin typeface="+mj-lt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Event name or presentation title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584200" y="3962400"/>
            <a:ext cx="9144000" cy="307777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buNone/>
              <a:defRPr sz="2000" spc="0" baseline="0">
                <a:gradFill>
                  <a:gsLst>
                    <a:gs pos="91000">
                      <a:schemeClr val="tx1"/>
                    </a:gs>
                    <a:gs pos="0">
                      <a:schemeClr val="tx1"/>
                    </a:gs>
                  </a:gsLst>
                  <a:lin ang="5400000" scaled="0"/>
                </a:gradFill>
                <a:latin typeface="+mn-lt"/>
                <a:cs typeface="Segoe UI" panose="020B0502040204020203" pitchFamily="34" charset="0"/>
              </a:defRPr>
            </a:lvl1pPr>
          </a:lstStyle>
          <a:p>
            <a:pPr lvl="0"/>
            <a:r>
              <a:rPr lang="en-US" dirty="0"/>
              <a:t>Speaker name or subtitle text</a:t>
            </a:r>
          </a:p>
        </p:txBody>
      </p:sp>
    </p:spTree>
    <p:extLst>
      <p:ext uri="{BB962C8B-B14F-4D97-AF65-F5344CB8AC3E}">
        <p14:creationId xmlns:p14="http://schemas.microsoft.com/office/powerpoint/2010/main" val="29548813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228">
          <p15:clr>
            <a:srgbClr val="5ACBF0"/>
          </p15:clr>
        </p15:guide>
        <p15:guide id="2" orient="horz" pos="2496">
          <p15:clr>
            <a:srgbClr val="5ACBF0"/>
          </p15:clr>
        </p15:guide>
        <p15:guide id="3" pos="6132">
          <p15:clr>
            <a:srgbClr val="5ACBF0"/>
          </p15:clr>
        </p15:guide>
        <p15:guide id="4" orient="horz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4B655BA-10A4-4A57-89DB-CFFBE1CA1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6390" y="1434370"/>
            <a:ext cx="11018520" cy="2308324"/>
          </a:xfrm>
        </p:spPr>
        <p:txBody>
          <a:bodyPr wrap="square">
            <a:spAutoFit/>
          </a:bodyPr>
          <a:lstStyle>
            <a:lvl1pPr marL="0" indent="0">
              <a:buNone/>
              <a:defRPr/>
            </a:lvl1pPr>
            <a:lvl2pPr marL="228600" indent="0">
              <a:buNone/>
              <a:defRPr/>
            </a:lvl2pPr>
            <a:lvl3pPr marL="457200" indent="0">
              <a:buNone/>
              <a:defRPr/>
            </a:lvl3pPr>
            <a:lvl4pPr marL="685800" indent="0">
              <a:buNone/>
              <a:defRPr/>
            </a:lvl4pPr>
            <a:lvl5pPr marL="914400" indent="0"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56831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905">
          <p15:clr>
            <a:srgbClr val="5ACBF0"/>
          </p15:clr>
        </p15:guide>
        <p15:guide id="4" orient="horz" pos="1272">
          <p15:clr>
            <a:srgbClr val="5ACBF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CFEFD-88E5-4869-B5C3-1611B0B50E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23083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1082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2" orient="horz" pos="1272">
          <p15:clr>
            <a:srgbClr val="5ACBF0"/>
          </p15:clr>
        </p15:guide>
        <p15:guide id="3" orient="horz" pos="288">
          <p15:clr>
            <a:srgbClr val="5ACBF0"/>
          </p15:clr>
        </p15:guide>
        <p15:guide id="5" orient="horz" pos="904">
          <p15:clr>
            <a:srgbClr val="5ACBF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Non-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876633-3E8D-4CF4-A5D4-D4E9D88A6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4200" y="1435100"/>
            <a:ext cx="5212080" cy="1649682"/>
          </a:xfrm>
        </p:spPr>
        <p:txBody>
          <a:bodyPr wrap="square">
            <a:spAutoFit/>
          </a:bodyPr>
          <a:lstStyle>
            <a:lvl1pPr marL="0" indent="0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None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255588" indent="0">
              <a:buFont typeface="Wingdings" panose="05000000000000000000" pitchFamily="2" charset="2"/>
              <a:buNone/>
              <a:defRPr sz="2000" b="0"/>
            </a:lvl2pPr>
            <a:lvl3pPr marL="450850" indent="0">
              <a:buFont typeface="Wingdings" panose="05000000000000000000" pitchFamily="2" charset="2"/>
              <a:buNone/>
              <a:tabLst/>
              <a:defRPr sz="1600" b="0"/>
            </a:lvl3pPr>
            <a:lvl4pPr marL="652462" indent="0">
              <a:buFont typeface="Wingdings" panose="05000000000000000000" pitchFamily="2" charset="2"/>
              <a:buNone/>
              <a:defRPr sz="1400" b="0"/>
            </a:lvl4pPr>
            <a:lvl5pPr marL="854075" indent="0">
              <a:buFont typeface="Wingdings" panose="05000000000000000000" pitchFamily="2" charset="2"/>
              <a:buNone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E9CDCB4-03E1-4763-B83E-A1334BCDB0C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97171" y="1435100"/>
            <a:ext cx="5212080" cy="1649682"/>
          </a:xfrm>
        </p:spPr>
        <p:txBody>
          <a:bodyPr wrap="square">
            <a:spAutoFit/>
          </a:bodyPr>
          <a:lstStyle>
            <a:lvl1pPr marL="0" indent="0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None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255588" indent="0">
              <a:buFont typeface="Wingdings" panose="05000000000000000000" pitchFamily="2" charset="2"/>
              <a:buNone/>
              <a:defRPr sz="2000" b="0"/>
            </a:lvl2pPr>
            <a:lvl3pPr marL="450850" indent="0">
              <a:buFont typeface="Wingdings" panose="05000000000000000000" pitchFamily="2" charset="2"/>
              <a:buNone/>
              <a:tabLst/>
              <a:defRPr sz="1600" b="0"/>
            </a:lvl3pPr>
            <a:lvl4pPr marL="652462" indent="0">
              <a:buFont typeface="Wingdings" panose="05000000000000000000" pitchFamily="2" charset="2"/>
              <a:buNone/>
              <a:defRPr sz="1400" b="0"/>
            </a:lvl4pPr>
            <a:lvl5pPr marL="854075" indent="0">
              <a:buFont typeface="Wingdings" panose="05000000000000000000" pitchFamily="2" charset="2"/>
              <a:buNone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897977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1272">
          <p15:clr>
            <a:srgbClr val="5ACBF0"/>
          </p15:clr>
        </p15:guide>
        <p15:guide id="3" orient="horz" pos="904">
          <p15:clr>
            <a:srgbClr val="5ACBF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Bulle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E2550-DA43-453C-A328-33C740E65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584200" y="1437481"/>
            <a:ext cx="5212080" cy="1649682"/>
          </a:xfrm>
        </p:spPr>
        <p:txBody>
          <a:bodyPr wrap="square">
            <a:spAutoFit/>
          </a:bodyPr>
          <a:lstStyle>
            <a:lvl1pPr marL="231775" indent="-231775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Char char=""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427038" indent="-171450">
              <a:buFont typeface="Wingdings" panose="05000000000000000000" pitchFamily="2" charset="2"/>
              <a:buChar char=""/>
              <a:defRPr sz="2000" b="0"/>
            </a:lvl2pPr>
            <a:lvl3pPr marL="639763" indent="-188913">
              <a:buFont typeface="Wingdings" panose="05000000000000000000" pitchFamily="2" charset="2"/>
              <a:buChar char=""/>
              <a:tabLst/>
              <a:defRPr sz="1600" b="0"/>
            </a:lvl3pPr>
            <a:lvl4pPr marL="828675" indent="-176213">
              <a:buFont typeface="Wingdings" panose="05000000000000000000" pitchFamily="2" charset="2"/>
              <a:buChar char=""/>
              <a:defRPr sz="1400" b="0"/>
            </a:lvl4pPr>
            <a:lvl5pPr marL="1023938" indent="-169863">
              <a:buFont typeface="Wingdings" panose="05000000000000000000" pitchFamily="2" charset="2"/>
              <a:buChar char=""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85278796-7B84-4D67-88CD-BF78BB06D21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89914" y="1437481"/>
            <a:ext cx="5212080" cy="1649682"/>
          </a:xfrm>
        </p:spPr>
        <p:txBody>
          <a:bodyPr wrap="square">
            <a:spAutoFit/>
          </a:bodyPr>
          <a:lstStyle>
            <a:lvl1pPr marL="231775" indent="-231775">
              <a:spcBef>
                <a:spcPts val="1224"/>
              </a:spcBef>
              <a:buClr>
                <a:schemeClr val="tx1"/>
              </a:buClr>
              <a:buFont typeface="Wingdings" panose="05000000000000000000" pitchFamily="2" charset="2"/>
              <a:buChar char=""/>
              <a:defRPr sz="2800" b="0">
                <a:latin typeface="Segoe UI Semilight" panose="020B0402040204020203" pitchFamily="34" charset="0"/>
                <a:cs typeface="Segoe UI Semilight" panose="020B0402040204020203" pitchFamily="34" charset="0"/>
              </a:defRPr>
            </a:lvl1pPr>
            <a:lvl2pPr marL="427038" indent="-171450">
              <a:buFont typeface="Wingdings" panose="05000000000000000000" pitchFamily="2" charset="2"/>
              <a:buChar char=""/>
              <a:defRPr sz="2000" b="0"/>
            </a:lvl2pPr>
            <a:lvl3pPr marL="639763" indent="-188913">
              <a:buFont typeface="Wingdings" panose="05000000000000000000" pitchFamily="2" charset="2"/>
              <a:buChar char=""/>
              <a:tabLst/>
              <a:defRPr sz="1600" b="0"/>
            </a:lvl3pPr>
            <a:lvl4pPr marL="828675" indent="-176213">
              <a:buFont typeface="Wingdings" panose="05000000000000000000" pitchFamily="2" charset="2"/>
              <a:buChar char=""/>
              <a:defRPr sz="1400" b="0"/>
            </a:lvl4pPr>
            <a:lvl5pPr marL="1023938" indent="-169863">
              <a:buFont typeface="Wingdings" panose="05000000000000000000" pitchFamily="2" charset="2"/>
              <a:buChar char=""/>
              <a:tabLst/>
              <a:defRPr sz="1400" b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04618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88">
          <p15:clr>
            <a:srgbClr val="5ACBF0"/>
          </p15:clr>
        </p15:guide>
        <p15:guide id="2" orient="horz" pos="1276">
          <p15:clr>
            <a:srgbClr val="5ACBF0"/>
          </p15:clr>
        </p15:guide>
        <p15:guide id="3" orient="horz" pos="904">
          <p15:clr>
            <a:srgbClr val="5ACBF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2754DF-CB0E-46F9-AA3C-00BC673EBD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4936008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3" orient="horz" pos="900">
          <p15:clr>
            <a:srgbClr val="5ACBF0"/>
          </p15:clr>
        </p15:guide>
        <p15:guide id="4" orient="horz" pos="1276">
          <p15:clr>
            <a:srgbClr val="5ACBF0"/>
          </p15:clr>
        </p15:guide>
        <p15:guide id="5" orient="horz" pos="288">
          <p15:clr>
            <a:srgbClr val="5ACBF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588263" y="457200"/>
            <a:ext cx="11018520" cy="553998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idx="1"/>
          </p:nvPr>
        </p:nvSpPr>
        <p:spPr>
          <a:xfrm>
            <a:off x="584200" y="1435503"/>
            <a:ext cx="11018520" cy="161274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47" name="GRID" hidden="1">
            <a:extLst>
              <a:ext uri="{FF2B5EF4-FFF2-40B4-BE49-F238E27FC236}">
                <a16:creationId xmlns:a16="http://schemas.microsoft.com/office/drawing/2014/main" id="{32B5FFBF-552A-4973-B5B3-9EE3A765185F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CD412E5-2492-4063-96AB-C451FC39F2B6}"/>
                </a:ext>
              </a:extLst>
            </p:cNvPr>
            <p:cNvCxnSpPr/>
            <p:nvPr/>
          </p:nvCxnSpPr>
          <p:spPr>
            <a:xfrm>
              <a:off x="0" y="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25E7FAE-6A98-413B-871E-10F8DF6FF1E3}"/>
                </a:ext>
              </a:extLst>
            </p:cNvPr>
            <p:cNvCxnSpPr/>
            <p:nvPr/>
          </p:nvCxnSpPr>
          <p:spPr>
            <a:xfrm>
              <a:off x="0" y="29260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F42BDE7-00A0-446E-9CEE-23DDF6A13E6E}"/>
                </a:ext>
              </a:extLst>
            </p:cNvPr>
            <p:cNvCxnSpPr/>
            <p:nvPr/>
          </p:nvCxnSpPr>
          <p:spPr>
            <a:xfrm>
              <a:off x="0" y="585216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AD48FF31-9C6A-4C0C-AB96-ED556488A1BA}"/>
                </a:ext>
              </a:extLst>
            </p:cNvPr>
            <p:cNvCxnSpPr/>
            <p:nvPr/>
          </p:nvCxnSpPr>
          <p:spPr>
            <a:xfrm>
              <a:off x="0" y="6272784"/>
              <a:ext cx="12188952" cy="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8D811B2-F122-4FF3-A4F6-E7291A5152BB}"/>
                </a:ext>
              </a:extLst>
            </p:cNvPr>
            <p:cNvCxnSpPr/>
            <p:nvPr/>
          </p:nvCxnSpPr>
          <p:spPr>
            <a:xfrm>
              <a:off x="0" y="656539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A2029335-BA6E-4B6F-B752-D02603169DE6}"/>
                </a:ext>
              </a:extLst>
            </p:cNvPr>
            <p:cNvCxnSpPr/>
            <p:nvPr/>
          </p:nvCxnSpPr>
          <p:spPr>
            <a:xfrm>
              <a:off x="0" y="685800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708D55A0-D16C-4191-B9F9-C95B51610B5E}"/>
                </a:ext>
              </a:extLst>
            </p:cNvPr>
            <p:cNvCxnSpPr/>
            <p:nvPr/>
          </p:nvCxnSpPr>
          <p:spPr>
            <a:xfrm>
              <a:off x="0" y="87782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DA3FCB58-9F61-404B-A493-7860A942FCC2}"/>
                </a:ext>
              </a:extLst>
            </p:cNvPr>
            <p:cNvCxnSpPr/>
            <p:nvPr/>
          </p:nvCxnSpPr>
          <p:spPr>
            <a:xfrm>
              <a:off x="0" y="117043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EFD38DF-4402-499A-B7B2-D5BBF3AD467C}"/>
                </a:ext>
              </a:extLst>
            </p:cNvPr>
            <p:cNvCxnSpPr/>
            <p:nvPr/>
          </p:nvCxnSpPr>
          <p:spPr>
            <a:xfrm>
              <a:off x="0" y="146304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6DFD209-A624-4FEA-8F60-067FBF0CC1E8}"/>
                </a:ext>
              </a:extLst>
            </p:cNvPr>
            <p:cNvCxnSpPr/>
            <p:nvPr/>
          </p:nvCxnSpPr>
          <p:spPr>
            <a:xfrm>
              <a:off x="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F1B8ED61-88C3-48AA-91A7-BFD779B3B3BA}"/>
                </a:ext>
              </a:extLst>
            </p:cNvPr>
            <p:cNvCxnSpPr/>
            <p:nvPr/>
          </p:nvCxnSpPr>
          <p:spPr>
            <a:xfrm>
              <a:off x="585216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822AC47D-49D2-4B9E-B580-53A7922E5654}"/>
                </a:ext>
              </a:extLst>
            </p:cNvPr>
            <p:cNvCxnSpPr/>
            <p:nvPr/>
          </p:nvCxnSpPr>
          <p:spPr>
            <a:xfrm>
              <a:off x="29260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0D7A2DB-4310-49CD-83F6-55B33BE76665}"/>
                </a:ext>
              </a:extLst>
            </p:cNvPr>
            <p:cNvCxnSpPr/>
            <p:nvPr/>
          </p:nvCxnSpPr>
          <p:spPr>
            <a:xfrm>
              <a:off x="877824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0C40071-7BC6-4682-9CD1-0631E07C9F11}"/>
                </a:ext>
              </a:extLst>
            </p:cNvPr>
            <p:cNvCxnSpPr/>
            <p:nvPr/>
          </p:nvCxnSpPr>
          <p:spPr>
            <a:xfrm>
              <a:off x="117043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EE0ACFAA-26E9-44D2-BEF0-E02CAE93F397}"/>
                </a:ext>
              </a:extLst>
            </p:cNvPr>
            <p:cNvCxnSpPr/>
            <p:nvPr/>
          </p:nvCxnSpPr>
          <p:spPr>
            <a:xfrm>
              <a:off x="11021568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85D1186-93AE-4B67-8544-763E0B213AAC}"/>
                </a:ext>
              </a:extLst>
            </p:cNvPr>
            <p:cNvCxnSpPr/>
            <p:nvPr/>
          </p:nvCxnSpPr>
          <p:spPr>
            <a:xfrm>
              <a:off x="11606784" y="0"/>
              <a:ext cx="0" cy="6858000"/>
            </a:xfrm>
            <a:prstGeom prst="line">
              <a:avLst/>
            </a:prstGeom>
            <a:ln w="3175">
              <a:solidFill>
                <a:srgbClr val="DF45D4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CB1D45AE-FC53-4BB4-A9CD-C563C03A1195}"/>
                </a:ext>
              </a:extLst>
            </p:cNvPr>
            <p:cNvCxnSpPr/>
            <p:nvPr/>
          </p:nvCxnSpPr>
          <p:spPr>
            <a:xfrm>
              <a:off x="11314176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8325177A-06D9-4C2A-B7EF-984A90245BF7}"/>
                </a:ext>
              </a:extLst>
            </p:cNvPr>
            <p:cNvCxnSpPr/>
            <p:nvPr/>
          </p:nvCxnSpPr>
          <p:spPr>
            <a:xfrm>
              <a:off x="11899392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D2B67796-DF72-4C3B-A79D-7534FD3084C9}"/>
                </a:ext>
              </a:extLst>
            </p:cNvPr>
            <p:cNvCxnSpPr/>
            <p:nvPr/>
          </p:nvCxnSpPr>
          <p:spPr>
            <a:xfrm>
              <a:off x="12192000" y="0"/>
              <a:ext cx="0" cy="685800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C8B2C409-2FF7-4120-9E48-02A446B82DD6}"/>
                </a:ext>
              </a:extLst>
            </p:cNvPr>
            <p:cNvCxnSpPr/>
            <p:nvPr/>
          </p:nvCxnSpPr>
          <p:spPr>
            <a:xfrm>
              <a:off x="0" y="175564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F3E0130A-B11A-42AB-8439-3CB0569F1C08}"/>
                </a:ext>
              </a:extLst>
            </p:cNvPr>
            <p:cNvCxnSpPr/>
            <p:nvPr/>
          </p:nvCxnSpPr>
          <p:spPr>
            <a:xfrm>
              <a:off x="0" y="204825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840B631-CB23-44B8-823B-56619D54F0E4}"/>
                </a:ext>
              </a:extLst>
            </p:cNvPr>
            <p:cNvCxnSpPr/>
            <p:nvPr/>
          </p:nvCxnSpPr>
          <p:spPr>
            <a:xfrm>
              <a:off x="0" y="234086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C7DD460B-BBE5-43D6-95DF-C1C1CC6239C6}"/>
                </a:ext>
              </a:extLst>
            </p:cNvPr>
            <p:cNvCxnSpPr/>
            <p:nvPr/>
          </p:nvCxnSpPr>
          <p:spPr>
            <a:xfrm>
              <a:off x="0" y="263347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7F5BEEB4-62B8-420A-9489-8319B9432C34}"/>
                </a:ext>
              </a:extLst>
            </p:cNvPr>
            <p:cNvCxnSpPr/>
            <p:nvPr/>
          </p:nvCxnSpPr>
          <p:spPr>
            <a:xfrm>
              <a:off x="0" y="292608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79242164-82A4-4DA9-B78C-33430C241872}"/>
                </a:ext>
              </a:extLst>
            </p:cNvPr>
            <p:cNvCxnSpPr/>
            <p:nvPr/>
          </p:nvCxnSpPr>
          <p:spPr>
            <a:xfrm>
              <a:off x="0" y="321868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1D8767DD-4892-4904-AE72-87087DD9CCC2}"/>
                </a:ext>
              </a:extLst>
            </p:cNvPr>
            <p:cNvCxnSpPr/>
            <p:nvPr/>
          </p:nvCxnSpPr>
          <p:spPr>
            <a:xfrm>
              <a:off x="0" y="351129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245FC793-2AD0-4021-B3FB-391EDDE6CB63}"/>
                </a:ext>
              </a:extLst>
            </p:cNvPr>
            <p:cNvCxnSpPr/>
            <p:nvPr userDrawn="1"/>
          </p:nvCxnSpPr>
          <p:spPr>
            <a:xfrm>
              <a:off x="0" y="380390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8091C6C8-296D-4AA9-8F03-7DEA5FA7D71A}"/>
                </a:ext>
              </a:extLst>
            </p:cNvPr>
            <p:cNvCxnSpPr/>
            <p:nvPr userDrawn="1"/>
          </p:nvCxnSpPr>
          <p:spPr>
            <a:xfrm>
              <a:off x="0" y="409651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71CBDA8A-698A-4B1C-BC41-CD72C2900FE8}"/>
                </a:ext>
              </a:extLst>
            </p:cNvPr>
            <p:cNvCxnSpPr/>
            <p:nvPr userDrawn="1"/>
          </p:nvCxnSpPr>
          <p:spPr>
            <a:xfrm>
              <a:off x="0" y="438912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F0780C82-EF19-43A2-BF1B-31FDFBA092CA}"/>
                </a:ext>
              </a:extLst>
            </p:cNvPr>
            <p:cNvCxnSpPr/>
            <p:nvPr userDrawn="1"/>
          </p:nvCxnSpPr>
          <p:spPr>
            <a:xfrm>
              <a:off x="0" y="4681728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>
              <a:extLst>
                <a:ext uri="{FF2B5EF4-FFF2-40B4-BE49-F238E27FC236}">
                  <a16:creationId xmlns:a16="http://schemas.microsoft.com/office/drawing/2014/main" id="{13492339-9370-44E2-8C4D-414393DEB764}"/>
                </a:ext>
              </a:extLst>
            </p:cNvPr>
            <p:cNvCxnSpPr/>
            <p:nvPr userDrawn="1"/>
          </p:nvCxnSpPr>
          <p:spPr>
            <a:xfrm>
              <a:off x="0" y="4974336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EBF7CE2A-C0A7-4C6F-88B8-E40107AE34E8}"/>
                </a:ext>
              </a:extLst>
            </p:cNvPr>
            <p:cNvCxnSpPr/>
            <p:nvPr userDrawn="1"/>
          </p:nvCxnSpPr>
          <p:spPr>
            <a:xfrm>
              <a:off x="0" y="5266944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CCD7A1D0-B060-4037-BFAE-80FAF89CC35F}"/>
                </a:ext>
              </a:extLst>
            </p:cNvPr>
            <p:cNvCxnSpPr/>
            <p:nvPr userDrawn="1"/>
          </p:nvCxnSpPr>
          <p:spPr>
            <a:xfrm>
              <a:off x="0" y="5559552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>
              <a:extLst>
                <a:ext uri="{FF2B5EF4-FFF2-40B4-BE49-F238E27FC236}">
                  <a16:creationId xmlns:a16="http://schemas.microsoft.com/office/drawing/2014/main" id="{2A121C21-7F60-43D7-B9B4-682B9D22E24D}"/>
                </a:ext>
              </a:extLst>
            </p:cNvPr>
            <p:cNvCxnSpPr/>
            <p:nvPr userDrawn="1"/>
          </p:nvCxnSpPr>
          <p:spPr>
            <a:xfrm>
              <a:off x="0" y="5852160"/>
              <a:ext cx="12188952" cy="0"/>
            </a:xfrm>
            <a:prstGeom prst="line">
              <a:avLst/>
            </a:prstGeom>
            <a:ln w="3175">
              <a:solidFill>
                <a:schemeClr val="tx1">
                  <a:alpha val="20000"/>
                </a:schemeClr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.64 square" hidden="1">
            <a:extLst>
              <a:ext uri="{FF2B5EF4-FFF2-40B4-BE49-F238E27FC236}">
                <a16:creationId xmlns:a16="http://schemas.microsoft.com/office/drawing/2014/main" id="{90E0CE0A-15D7-405F-8DFA-B7F5AF47B03C}"/>
              </a:ext>
            </a:extLst>
          </p:cNvPr>
          <p:cNvSpPr/>
          <p:nvPr userDrawn="1"/>
        </p:nvSpPr>
        <p:spPr bwMode="auto">
          <a:xfrm>
            <a:off x="0" y="0"/>
            <a:ext cx="585216" cy="585216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  <p:sp>
        <p:nvSpPr>
          <p:cNvPr id="35" name=".32 square" hidden="1">
            <a:extLst>
              <a:ext uri="{FF2B5EF4-FFF2-40B4-BE49-F238E27FC236}">
                <a16:creationId xmlns:a16="http://schemas.microsoft.com/office/drawing/2014/main" id="{09835393-211C-428D-B22F-51EE7A413599}"/>
              </a:ext>
            </a:extLst>
          </p:cNvPr>
          <p:cNvSpPr/>
          <p:nvPr userDrawn="1"/>
        </p:nvSpPr>
        <p:spPr bwMode="auto">
          <a:xfrm>
            <a:off x="0" y="0"/>
            <a:ext cx="292608" cy="292608"/>
          </a:xfrm>
          <a:prstGeom prst="rect">
            <a:avLst/>
          </a:prstGeom>
          <a:solidFill>
            <a:schemeClr val="tx1">
              <a:alpha val="17000"/>
            </a:schemeClr>
          </a:solidFill>
          <a:ln>
            <a:noFill/>
            <a:headEnd type="none" w="med" len="med"/>
            <a:tailEnd type="none" w="med" len="me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 defTabSz="932472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sz="2400" dirty="0">
              <a:gradFill>
                <a:gsLst>
                  <a:gs pos="0">
                    <a:srgbClr val="FFFFFF"/>
                  </a:gs>
                  <a:gs pos="100000">
                    <a:srgbClr val="FFFFFF"/>
                  </a:gs>
                </a:gsLst>
                <a:lin ang="5400000" scaled="0"/>
              </a:gradFill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581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</p:sldLayoutIdLst>
  <p:transition>
    <p:fade/>
  </p:transition>
  <p:hf sldNum="0" hdr="0" ftr="0" dt="0"/>
  <p:txStyles>
    <p:titleStyle>
      <a:lvl1pPr algn="l" defTabSz="932742" rtl="0" eaLnBrk="1" latinLnBrk="0" hangingPunct="1">
        <a:lnSpc>
          <a:spcPct val="100000"/>
        </a:lnSpc>
        <a:spcBef>
          <a:spcPct val="0"/>
        </a:spcBef>
        <a:buNone/>
        <a:defRPr lang="en-US" sz="3600" b="0" kern="1200" cap="none" spc="-50" baseline="0" dirty="0" smtClean="0">
          <a:ln w="3175">
            <a:noFill/>
          </a:ln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effectLst/>
          <a:latin typeface="+mj-lt"/>
          <a:ea typeface="+mn-ea"/>
          <a:cs typeface="Segoe UI" pitchFamily="34" charset="0"/>
        </a:defRPr>
      </a:lvl1pPr>
    </p:titleStyle>
    <p:bodyStyle>
      <a:lvl1pPr marL="2286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8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457200" marR="0" indent="-228600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20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2pPr>
      <a:lvl3pPr marL="657225" marR="0" indent="-20002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6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3pPr>
      <a:lvl4pPr marL="842963" marR="0" indent="-1809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4pPr>
      <a:lvl5pPr marL="1023938" marR="0" indent="-168275" algn="l" defTabSz="932742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90000"/>
        <a:buFont typeface="Wingdings" panose="05000000000000000000" pitchFamily="2" charset="2"/>
        <a:buChar char=""/>
        <a:tabLst/>
        <a:defRPr sz="1400" kern="1200" spc="0" baseline="0">
          <a:gradFill>
            <a:gsLst>
              <a:gs pos="1250">
                <a:schemeClr val="tx1"/>
              </a:gs>
              <a:gs pos="100000">
                <a:schemeClr val="tx1"/>
              </a:gs>
            </a:gsLst>
            <a:lin ang="5400000" scaled="0"/>
          </a:gradFill>
          <a:latin typeface="+mn-lt"/>
          <a:ea typeface="+mn-ea"/>
          <a:cs typeface="+mn-cs"/>
        </a:defRPr>
      </a:lvl5pPr>
      <a:lvl6pPr marL="2565040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31412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97783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64155" indent="-233186" algn="l" defTabSz="93274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66371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32742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99113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65484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3185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98226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64597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730969" algn="l" defTabSz="93274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6" pos="368">
          <p15:clr>
            <a:srgbClr val="C35EA4"/>
          </p15:clr>
        </p15:guide>
        <p15:guide id="17" pos="7313">
          <p15:clr>
            <a:srgbClr val="C35EA4"/>
          </p15:clr>
        </p15:guide>
        <p15:guide id="25" orient="horz" pos="369">
          <p15:clr>
            <a:srgbClr val="C35EA4"/>
          </p15:clr>
        </p15:guide>
        <p15:guide id="26" orient="horz" pos="3949">
          <p15:clr>
            <a:srgbClr val="C35EA4"/>
          </p15:clr>
        </p15:guide>
        <p15:guide id="27" orient="horz" pos="184">
          <p15:clr>
            <a:srgbClr val="A4A3A4"/>
          </p15:clr>
        </p15:guide>
        <p15:guide id="28" pos="185">
          <p15:clr>
            <a:srgbClr val="A4A3A4"/>
          </p15:clr>
        </p15:guide>
        <p15:guide id="29" orient="horz" pos="4135">
          <p15:clr>
            <a:srgbClr val="A4A3A4"/>
          </p15:clr>
        </p15:guide>
        <p15:guide id="30" pos="749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12063" y="1889046"/>
            <a:ext cx="4167887" cy="2215991"/>
          </a:xfrm>
        </p:spPr>
        <p:txBody>
          <a:bodyPr/>
          <a:lstStyle/>
          <a:p>
            <a:r>
              <a:rPr lang="en-US" dirty="0"/>
              <a:t>AZ-103T00A</a:t>
            </a:r>
            <a:br>
              <a:rPr lang="en-US" dirty="0"/>
            </a:br>
            <a:r>
              <a:rPr lang="en-US" dirty="0"/>
              <a:t>Module 07: </a:t>
            </a:r>
            <a:br>
              <a:rPr lang="en-US" dirty="0"/>
            </a:br>
            <a:r>
              <a:rPr lang="en-US" dirty="0"/>
              <a:t>Protection des </a:t>
            </a:r>
            <a:r>
              <a:rPr lang="en-US" dirty="0" err="1"/>
              <a:t>données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852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8665D-5A50-4F07-9D33-48CCD3F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035808"/>
            <a:ext cx="10764656" cy="498598"/>
          </a:xfrm>
        </p:spPr>
        <p:txBody>
          <a:bodyPr/>
          <a:lstStyle/>
          <a:p>
            <a:r>
              <a:rPr lang="en-US" dirty="0" err="1"/>
              <a:t>Leçon</a:t>
            </a:r>
            <a:r>
              <a:rPr lang="en-US" dirty="0"/>
              <a:t> 02: </a:t>
            </a:r>
            <a:r>
              <a:rPr lang="fr-FR" dirty="0"/>
              <a:t>Sauvegardes de fichiers et de dossiers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915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34C8A-3E3B-4CEE-8154-8D225F079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Aperçu de la </a:t>
            </a:r>
            <a:r>
              <a:rPr lang="en-US" dirty="0" err="1"/>
              <a:t>région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C926E-2930-40A8-A755-88FDF76C5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1982081"/>
          </a:xfrm>
        </p:spPr>
        <p:txBody>
          <a:bodyPr/>
          <a:lstStyle/>
          <a:p>
            <a:r>
              <a:rPr lang="fr-FR" dirty="0"/>
              <a:t>Sauvegarde Azure</a:t>
            </a:r>
          </a:p>
          <a:p>
            <a:r>
              <a:rPr lang="fr-FR" dirty="0"/>
              <a:t>Options de sauvegarde du coffre de services de récupération</a:t>
            </a:r>
          </a:p>
          <a:p>
            <a:r>
              <a:rPr lang="fr-FR" dirty="0"/>
              <a:t>Mise en œuvre de sauvegardes de fichiers et de dossiers sur site</a:t>
            </a:r>
          </a:p>
          <a:p>
            <a:r>
              <a:rPr lang="fr-FR" dirty="0"/>
              <a:t>Microsoft Azure </a:t>
            </a:r>
            <a:r>
              <a:rPr lang="fr-FR" dirty="0" err="1"/>
              <a:t>Recovery</a:t>
            </a:r>
            <a:r>
              <a:rPr lang="fr-FR" dirty="0"/>
              <a:t> Services (MARS) Agent</a:t>
            </a:r>
          </a:p>
        </p:txBody>
      </p:sp>
    </p:spTree>
    <p:extLst>
      <p:ext uri="{BB962C8B-B14F-4D97-AF65-F5344CB8AC3E}">
        <p14:creationId xmlns:p14="http://schemas.microsoft.com/office/powerpoint/2010/main" val="346112135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Azure Backup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84200" y="1435100"/>
            <a:ext cx="11018520" cy="3964162"/>
          </a:xfrm>
        </p:spPr>
        <p:txBody>
          <a:bodyPr/>
          <a:lstStyle/>
          <a:p>
            <a:r>
              <a:rPr lang="fr-FR" dirty="0"/>
              <a:t>Service Azure utilisé pour sauvegarder et restaurer les données dans le cloud Microsoft</a:t>
            </a:r>
          </a:p>
          <a:p>
            <a:r>
              <a:rPr lang="fr-FR" dirty="0"/>
              <a:t>Gestion automatique du stockage</a:t>
            </a:r>
          </a:p>
          <a:p>
            <a:r>
              <a:rPr lang="fr-FR" dirty="0"/>
              <a:t>Options de stockage multiples (LRS/GRS)</a:t>
            </a:r>
          </a:p>
          <a:p>
            <a:r>
              <a:rPr lang="fr-FR" dirty="0"/>
              <a:t>Transfert illimité de données</a:t>
            </a:r>
          </a:p>
          <a:p>
            <a:r>
              <a:rPr lang="fr-FR" dirty="0"/>
              <a:t>Chiffrement des données</a:t>
            </a:r>
          </a:p>
          <a:p>
            <a:r>
              <a:rPr lang="fr-FR" dirty="0"/>
              <a:t>Sauvegarde cohérente d'application</a:t>
            </a:r>
          </a:p>
          <a:p>
            <a:r>
              <a:rPr lang="fr-FR" dirty="0"/>
              <a:t>Sauvegarde à long terme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507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Services Vault Backup Options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F87C2DA-78C2-444F-B47A-FD0AD9D6DC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7481"/>
            <a:ext cx="5212080" cy="430887"/>
          </a:xfrm>
        </p:spPr>
        <p:txBody>
          <a:bodyPr/>
          <a:lstStyle/>
          <a:p>
            <a:r>
              <a:rPr lang="en-US" dirty="0"/>
              <a:t>Azure Workloads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2801A57-25AE-4121-B2F6-32E362E4B52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28042" y="1382617"/>
            <a:ext cx="5212080" cy="430887"/>
          </a:xfrm>
        </p:spPr>
        <p:txBody>
          <a:bodyPr/>
          <a:lstStyle/>
          <a:p>
            <a:r>
              <a:rPr lang="en-US" dirty="0"/>
              <a:t>On-Premises workloads</a:t>
            </a:r>
          </a:p>
        </p:txBody>
      </p:sp>
      <p:pic>
        <p:nvPicPr>
          <p:cNvPr id="8" name="Picture 7" descr="Screenshot of the recovery services vault configuration page. The workload is running on Azure. Azure FileShare is selected as the backup. ">
            <a:extLst>
              <a:ext uri="{FF2B5EF4-FFF2-40B4-BE49-F238E27FC236}">
                <a16:creationId xmlns:a16="http://schemas.microsoft.com/office/drawing/2014/main" id="{F4BC8EBE-F7D0-49B8-8A07-D6EE53690D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247" y="2057019"/>
            <a:ext cx="2990850" cy="321945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Screenshot of the Recovery Services vault. The workload is running on-premises. File and Folders is selected as the backup. ">
            <a:extLst>
              <a:ext uri="{FF2B5EF4-FFF2-40B4-BE49-F238E27FC236}">
                <a16:creationId xmlns:a16="http://schemas.microsoft.com/office/drawing/2014/main" id="{A775974F-919E-4AB8-911C-3A39A66629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6204" y="1993201"/>
            <a:ext cx="3000375" cy="435292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52589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CAA92-0A65-4CA5-94E3-663221A99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TD1 – Backup Azure File Shares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4DE644-9B6D-4A3D-83A3-82416ECAAE1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7481"/>
            <a:ext cx="5212080" cy="430887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48862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D2DD4-486A-4777-967F-6E5A31A76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Implementing On-Premises File and Folder Backup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42E70F-BBC8-4DFD-9FF2-EFF54EFA67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65328" y="2141569"/>
            <a:ext cx="5633720" cy="3046988"/>
          </a:xfrm>
        </p:spPr>
        <p:txBody>
          <a:bodyPr/>
          <a:lstStyle/>
          <a:p>
            <a:pPr marL="347663" indent="-347663">
              <a:buFont typeface="+mj-lt"/>
              <a:buAutoNum type="arabicPeriod"/>
            </a:pPr>
            <a:r>
              <a:rPr lang="fr-FR" dirty="0"/>
              <a:t>Créer le coffre-fort des services de récupération</a:t>
            </a:r>
          </a:p>
          <a:p>
            <a:pPr marL="347663" indent="-347663">
              <a:buFont typeface="+mj-lt"/>
              <a:buAutoNum type="arabicPeriod"/>
            </a:pPr>
            <a:r>
              <a:rPr lang="fr-FR" dirty="0"/>
              <a:t>Télécharger l'agent et le fichier d'identification</a:t>
            </a:r>
          </a:p>
          <a:p>
            <a:pPr marL="347663" indent="-347663">
              <a:buFont typeface="+mj-lt"/>
              <a:buAutoNum type="arabicPeriod"/>
            </a:pPr>
            <a:r>
              <a:rPr lang="fr-FR" dirty="0"/>
              <a:t>Installer et enregistrer l'agent</a:t>
            </a:r>
          </a:p>
          <a:p>
            <a:pPr marL="347663" indent="-347663">
              <a:buFont typeface="+mj-lt"/>
              <a:buAutoNum type="arabicPeriod"/>
            </a:pPr>
            <a:r>
              <a:rPr lang="fr-FR" dirty="0"/>
              <a:t>Configurer la sauvegarde</a:t>
            </a:r>
            <a:endParaRPr lang="en-US" dirty="0"/>
          </a:p>
        </p:txBody>
      </p:sp>
      <p:pic>
        <p:nvPicPr>
          <p:cNvPr id="4" name="Picture 3" descr="Flowchart of the steps on the slide. ">
            <a:extLst>
              <a:ext uri="{FF2B5EF4-FFF2-40B4-BE49-F238E27FC236}">
                <a16:creationId xmlns:a16="http://schemas.microsoft.com/office/drawing/2014/main" id="{DB88A3BD-A137-455F-BD6F-4458BDD43E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50368" y="1424597"/>
            <a:ext cx="4495651" cy="4657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6783031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MARS Agent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F13489-518B-413D-9332-1D75D12A1F0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6350" y="4373461"/>
            <a:ext cx="11018520" cy="2437590"/>
          </a:xfrm>
        </p:spPr>
        <p:txBody>
          <a:bodyPr/>
          <a:lstStyle/>
          <a:p>
            <a:r>
              <a:rPr lang="fr-FR" sz="2400" dirty="0"/>
              <a:t>Sauvegarde ou récupération de fichiers et de dossiers sur OS Windows physique ou virtuel (les machines virtuelles peuvent être sur place ou dans Azure)</a:t>
            </a:r>
          </a:p>
          <a:p>
            <a:r>
              <a:rPr lang="fr-FR" sz="2400" dirty="0"/>
              <a:t>Aucun serveur de sauvegarde séparé n'est requis</a:t>
            </a:r>
          </a:p>
          <a:p>
            <a:r>
              <a:rPr lang="fr-FR" sz="2400" dirty="0"/>
              <a:t>Pas de connaissance de l'application; fichier, dossier et restauration de volume seulement</a:t>
            </a:r>
          </a:p>
          <a:p>
            <a:r>
              <a:rPr lang="fr-FR" sz="2400" dirty="0"/>
              <a:t>Pas de prise en charge pour Linux</a:t>
            </a:r>
            <a:endParaRPr lang="en-US" sz="2400" dirty="0"/>
          </a:p>
        </p:txBody>
      </p:sp>
      <p:pic>
        <p:nvPicPr>
          <p:cNvPr id="5" name="Picture 4" descr="Screenshot of the MARS agent dashboard. Several completed backup jobs are shown. ">
            <a:extLst>
              <a:ext uri="{FF2B5EF4-FFF2-40B4-BE49-F238E27FC236}">
                <a16:creationId xmlns:a16="http://schemas.microsoft.com/office/drawing/2014/main" id="{14EEFCAF-EAD3-451A-A004-FAB6504AA8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35952" y="1266469"/>
            <a:ext cx="7429500" cy="28849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97615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C318C-D460-4281-8715-EEEC41CC4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TD2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EF1C5-1FD1-41B5-815E-30227CD352A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4050340"/>
          </a:xfrm>
        </p:spPr>
        <p:txBody>
          <a:bodyPr/>
          <a:lstStyle/>
          <a:p>
            <a:r>
              <a:rPr lang="en-US" dirty="0"/>
              <a:t>Create a Recovery Services vault</a:t>
            </a:r>
          </a:p>
          <a:p>
            <a:r>
              <a:rPr lang="en-US" dirty="0"/>
              <a:t>Configure the vault</a:t>
            </a:r>
          </a:p>
          <a:p>
            <a:r>
              <a:rPr lang="en-US" dirty="0"/>
              <a:t>Install and register the agent</a:t>
            </a:r>
          </a:p>
          <a:p>
            <a:r>
              <a:rPr lang="en-US" dirty="0"/>
              <a:t>Create the backup policy</a:t>
            </a:r>
          </a:p>
          <a:p>
            <a:r>
              <a:rPr lang="en-US" dirty="0"/>
              <a:t>Backup files and folders</a:t>
            </a:r>
          </a:p>
          <a:p>
            <a:r>
              <a:rPr lang="en-US" dirty="0"/>
              <a:t>Explore the recover settings</a:t>
            </a:r>
          </a:p>
          <a:p>
            <a:r>
              <a:rPr lang="en-US" dirty="0"/>
              <a:t>Explore the backup properties</a:t>
            </a:r>
          </a:p>
          <a:p>
            <a:r>
              <a:rPr lang="en-US" dirty="0"/>
              <a:t>Delete your backup schedule</a:t>
            </a:r>
          </a:p>
        </p:txBody>
      </p:sp>
    </p:spTree>
    <p:extLst>
      <p:ext uri="{BB962C8B-B14F-4D97-AF65-F5344CB8AC3E}">
        <p14:creationId xmlns:p14="http://schemas.microsoft.com/office/powerpoint/2010/main" val="2390303195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8665D-5A50-4F07-9D33-48CCD3F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035808"/>
            <a:ext cx="10764656" cy="498598"/>
          </a:xfrm>
        </p:spPr>
        <p:txBody>
          <a:bodyPr/>
          <a:lstStyle/>
          <a:p>
            <a:r>
              <a:rPr lang="en-US" dirty="0" err="1"/>
              <a:t>Leçon</a:t>
            </a:r>
            <a:r>
              <a:rPr lang="en-US" dirty="0"/>
              <a:t> 03: </a:t>
            </a:r>
            <a:r>
              <a:rPr lang="en-US" dirty="0" err="1"/>
              <a:t>Sauvegarde</a:t>
            </a:r>
            <a:r>
              <a:rPr lang="en-US" dirty="0"/>
              <a:t> de VM</a:t>
            </a:r>
          </a:p>
        </p:txBody>
      </p:sp>
    </p:spTree>
    <p:extLst>
      <p:ext uri="{BB962C8B-B14F-4D97-AF65-F5344CB8AC3E}">
        <p14:creationId xmlns:p14="http://schemas.microsoft.com/office/powerpoint/2010/main" val="2286637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E22BA-A9AE-4921-BAF7-F996DC955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Aperçu de la </a:t>
            </a:r>
            <a:r>
              <a:rPr lang="en-US" dirty="0" err="1"/>
              <a:t>leçon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CCA18C-8D1C-4F0C-A05B-370FC969BB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4567404"/>
          </a:xfrm>
        </p:spPr>
        <p:txBody>
          <a:bodyPr/>
          <a:lstStyle/>
          <a:p>
            <a:r>
              <a:rPr lang="en-US" dirty="0"/>
              <a:t>Scenarios Azure Site Recovery (ASR)</a:t>
            </a:r>
          </a:p>
          <a:p>
            <a:r>
              <a:rPr lang="en-US" dirty="0"/>
              <a:t>Protection des </a:t>
            </a:r>
            <a:r>
              <a:rPr lang="en-US" dirty="0" err="1"/>
              <a:t>données</a:t>
            </a:r>
            <a:r>
              <a:rPr lang="en-US" dirty="0"/>
              <a:t> de VM</a:t>
            </a:r>
          </a:p>
          <a:p>
            <a:r>
              <a:rPr lang="en-US" dirty="0" err="1"/>
              <a:t>Besoins</a:t>
            </a:r>
            <a:r>
              <a:rPr lang="en-US" dirty="0"/>
              <a:t> de protection de Workload</a:t>
            </a:r>
          </a:p>
          <a:p>
            <a:r>
              <a:rPr lang="en-US" dirty="0"/>
              <a:t>Azure to Azure Architecture</a:t>
            </a:r>
          </a:p>
          <a:p>
            <a:r>
              <a:rPr lang="en-US" dirty="0"/>
              <a:t>Options de Recovery Services Vault VM Backup</a:t>
            </a:r>
          </a:p>
          <a:p>
            <a:r>
              <a:rPr lang="en-US" dirty="0" err="1"/>
              <a:t>Sauvegarder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VM</a:t>
            </a:r>
          </a:p>
          <a:p>
            <a:r>
              <a:rPr lang="en-US" dirty="0" err="1"/>
              <a:t>Restaurer</a:t>
            </a:r>
            <a:r>
              <a:rPr lang="en-US" dirty="0"/>
              <a:t> </a:t>
            </a:r>
            <a:r>
              <a:rPr lang="en-US" dirty="0" err="1"/>
              <a:t>une</a:t>
            </a:r>
            <a:r>
              <a:rPr lang="en-US" dirty="0"/>
              <a:t> VM</a:t>
            </a:r>
          </a:p>
          <a:p>
            <a:r>
              <a:rPr lang="en-US" dirty="0"/>
              <a:t>Azure Backup Server</a:t>
            </a:r>
          </a:p>
          <a:p>
            <a:r>
              <a:rPr lang="en-US" dirty="0" err="1"/>
              <a:t>Comparaison</a:t>
            </a:r>
            <a:r>
              <a:rPr lang="en-US" dirty="0"/>
              <a:t> des backups</a:t>
            </a:r>
          </a:p>
        </p:txBody>
      </p:sp>
    </p:spTree>
    <p:extLst>
      <p:ext uri="{BB962C8B-B14F-4D97-AF65-F5344CB8AC3E}">
        <p14:creationId xmlns:p14="http://schemas.microsoft.com/office/powerpoint/2010/main" val="312766433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34C8A-3E3B-4CEE-8154-8D225F079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Aperçu du module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C926E-2930-40A8-A755-88FDF76C5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1465016"/>
          </a:xfrm>
        </p:spPr>
        <p:txBody>
          <a:bodyPr/>
          <a:lstStyle/>
          <a:p>
            <a:r>
              <a:rPr lang="fr-FR" dirty="0"/>
              <a:t>Réplication des données</a:t>
            </a:r>
          </a:p>
          <a:p>
            <a:r>
              <a:rPr lang="fr-FR" dirty="0"/>
              <a:t>Sauvegardes de fichiers et de dossiers</a:t>
            </a:r>
          </a:p>
          <a:p>
            <a:r>
              <a:rPr lang="fr-FR" dirty="0"/>
              <a:t>Sauvegardes de machines virtuelles</a:t>
            </a:r>
          </a:p>
        </p:txBody>
      </p:sp>
    </p:spTree>
    <p:extLst>
      <p:ext uri="{BB962C8B-B14F-4D97-AF65-F5344CB8AC3E}">
        <p14:creationId xmlns:p14="http://schemas.microsoft.com/office/powerpoint/2010/main" val="1860788486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88263" y="457200"/>
            <a:ext cx="11018520" cy="553998"/>
          </a:xfrm>
        </p:spPr>
        <p:txBody>
          <a:bodyPr/>
          <a:lstStyle/>
          <a:p>
            <a:r>
              <a:rPr lang="en-US" b="1" dirty="0"/>
              <a:t>Azure Site Recovery (ASR) Scenarios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79119" y="1642449"/>
            <a:ext cx="5254753" cy="3102388"/>
          </a:xfrm>
        </p:spPr>
        <p:txBody>
          <a:bodyPr/>
          <a:lstStyle/>
          <a:p>
            <a:r>
              <a:rPr lang="fr-FR" sz="2400" dirty="0"/>
              <a:t>Répliquer les machines Azure d'une région Azure à une autre</a:t>
            </a:r>
          </a:p>
          <a:p>
            <a:r>
              <a:rPr lang="fr-FR" sz="2400" dirty="0"/>
              <a:t>Répliquer des VM VMware, Hyper-V, des serveurs physiques (Windows et Linux), Azure Stack </a:t>
            </a:r>
          </a:p>
          <a:p>
            <a:r>
              <a:rPr lang="fr-FR" sz="2400" dirty="0"/>
              <a:t>Répliquer des VM gérées par System Center VMM et les serveurs physiques vers un site secondaire</a:t>
            </a:r>
            <a:endParaRPr lang="en-US" sz="2400" dirty="0"/>
          </a:p>
        </p:txBody>
      </p:sp>
      <p:pic>
        <p:nvPicPr>
          <p:cNvPr id="3" name="Picture 2" descr="Backups from Hyper-V, VMWare, Windows, and Linux systems. ">
            <a:extLst>
              <a:ext uri="{FF2B5EF4-FFF2-40B4-BE49-F238E27FC236}">
                <a16:creationId xmlns:a16="http://schemas.microsoft.com/office/drawing/2014/main" id="{A8FB9542-7C9C-49F9-AC9E-03385C1269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9655" y="2148840"/>
            <a:ext cx="5361996" cy="2438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530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Machine Data Protection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7EDF1-3804-439E-8BEA-B8D79A7EC90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3511360"/>
            <a:ext cx="11018520" cy="2757678"/>
          </a:xfrm>
        </p:spPr>
        <p:txBody>
          <a:bodyPr/>
          <a:lstStyle/>
          <a:p>
            <a:r>
              <a:rPr lang="fr-FR" dirty="0"/>
              <a:t>Les instantanés gérés offrent une option simple et rapide pour sauvegarder les VM qui utilisent des disques gérés</a:t>
            </a:r>
          </a:p>
          <a:p>
            <a:r>
              <a:rPr lang="fr-FR" dirty="0"/>
              <a:t>La sauvegarde Azure prend en charge les sauvegardes compatibles avec les applications pour les VM Windows et Linux</a:t>
            </a:r>
          </a:p>
          <a:p>
            <a:r>
              <a:rPr lang="fr-FR" dirty="0"/>
              <a:t>Azure Site </a:t>
            </a:r>
            <a:r>
              <a:rPr lang="fr-FR" dirty="0" err="1"/>
              <a:t>Recovery</a:t>
            </a:r>
            <a:r>
              <a:rPr lang="fr-FR" dirty="0"/>
              <a:t> protège vos VM contre un scénario de catastrophe majeure lorsqu'une région entière connaît une panne</a:t>
            </a:r>
            <a:endParaRPr lang="en-US" dirty="0"/>
          </a:p>
        </p:txBody>
      </p:sp>
      <p:pic>
        <p:nvPicPr>
          <p:cNvPr id="5" name="Picture 4" descr="Three textboxes: Snapshots, Azure Backup, and Azure Site Recovery. ">
            <a:extLst>
              <a:ext uri="{FF2B5EF4-FFF2-40B4-BE49-F238E27FC236}">
                <a16:creationId xmlns:a16="http://schemas.microsoft.com/office/drawing/2014/main" id="{06FD2F77-53B7-4308-80B9-3FC42499B77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974" y="1586418"/>
            <a:ext cx="6722609" cy="11170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97767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Besoins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protection du workload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763D307-63B2-452B-AB2C-4DF73FA59D2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0017" y="1264582"/>
            <a:ext cx="5529236" cy="5084469"/>
          </a:xfrm>
        </p:spPr>
        <p:txBody>
          <a:bodyPr/>
          <a:lstStyle/>
          <a:p>
            <a:r>
              <a:rPr lang="fr-FR" dirty="0"/>
              <a:t>De nombreuses options de sauvegarde sont disponibles</a:t>
            </a:r>
          </a:p>
          <a:p>
            <a:r>
              <a:rPr lang="fr-FR" dirty="0"/>
              <a:t>Comment la charge de travail est-elle protégée aujourd’hui ?</a:t>
            </a:r>
          </a:p>
          <a:p>
            <a:r>
              <a:rPr lang="fr-FR" dirty="0"/>
              <a:t>À quelle fréquence la charge de travail est-elle sauvegardée ?</a:t>
            </a:r>
          </a:p>
          <a:p>
            <a:r>
              <a:rPr lang="fr-FR" dirty="0"/>
              <a:t>Quels types de sauvegardes sont effectuées ?</a:t>
            </a:r>
          </a:p>
          <a:p>
            <a:r>
              <a:rPr lang="fr-FR" dirty="0"/>
              <a:t>La protection contre la récupération après sinistre est-elle en place?</a:t>
            </a:r>
            <a:endParaRPr lang="en-US" sz="24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5" name="Picture 4" descr="Screenshot of Azure Marketplace. Shows different Backup services options available.">
            <a:extLst>
              <a:ext uri="{FF2B5EF4-FFF2-40B4-BE49-F238E27FC236}">
                <a16:creationId xmlns:a16="http://schemas.microsoft.com/office/drawing/2014/main" id="{621D5AC3-D5E4-4469-A2D4-F28151739AE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063" y="1235132"/>
            <a:ext cx="5606041" cy="4738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896393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970CF-4D51-422A-BBC3-397E87D50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Azure to Azure Architecture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9DA3DB-B6E0-439A-A8E9-0C052DD4565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3344" y="4379865"/>
            <a:ext cx="11598656" cy="2412968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fr-FR" dirty="0"/>
              <a:t>VM est enregistré auprès d'Azure Site </a:t>
            </a:r>
            <a:r>
              <a:rPr lang="fr-FR" dirty="0" err="1"/>
              <a:t>Recovery</a:t>
            </a:r>
            <a:endParaRPr lang="fr-FR" dirty="0"/>
          </a:p>
          <a:p>
            <a:pPr marL="514350" indent="-514350">
              <a:buAutoNum type="arabicPeriod"/>
            </a:pPr>
            <a:r>
              <a:rPr lang="fr-FR" dirty="0"/>
              <a:t>Les données sont répliquées en continu en cache</a:t>
            </a:r>
          </a:p>
          <a:p>
            <a:pPr marL="514350" indent="-514350">
              <a:buAutoNum type="arabicPeriod"/>
            </a:pPr>
            <a:r>
              <a:rPr lang="fr-FR" dirty="0"/>
              <a:t>Cache Data est répliqué au compte de stockage cible</a:t>
            </a:r>
          </a:p>
          <a:p>
            <a:pPr marL="514350" indent="-514350">
              <a:buAutoNum type="arabicPeriod"/>
            </a:pPr>
            <a:r>
              <a:rPr lang="fr-FR" dirty="0"/>
              <a:t>Pendant la panne, la machine virtuelle est ajoutée à l'environnement cible</a:t>
            </a:r>
            <a:endParaRPr lang="en-US" dirty="0"/>
          </a:p>
        </p:txBody>
      </p:sp>
      <p:pic>
        <p:nvPicPr>
          <p:cNvPr id="26" name="Picture 25" descr="Diagram of a VM writing to cache then failing over to another region.">
            <a:extLst>
              <a:ext uri="{FF2B5EF4-FFF2-40B4-BE49-F238E27FC236}">
                <a16:creationId xmlns:a16="http://schemas.microsoft.com/office/drawing/2014/main" id="{2B2F1A3E-079D-4FE8-8193-8E0122F423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9174" y="1250812"/>
            <a:ext cx="7577486" cy="2779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01116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F37B9-7968-419C-A543-99FA6AD10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Recovery Services Vault VM Backup Options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0252DF-5237-455B-88E8-63A3BDA16C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48754" y="1476944"/>
            <a:ext cx="5212080" cy="430887"/>
          </a:xfrm>
        </p:spPr>
        <p:txBody>
          <a:bodyPr/>
          <a:lstStyle/>
          <a:p>
            <a:r>
              <a:rPr lang="en-US" dirty="0"/>
              <a:t>Azure Workloads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F20C2E-8A5A-4AA6-B03F-C6CBB60C526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389914" y="1437481"/>
            <a:ext cx="5212080" cy="430887"/>
          </a:xfrm>
        </p:spPr>
        <p:txBody>
          <a:bodyPr/>
          <a:lstStyle/>
          <a:p>
            <a:r>
              <a:rPr lang="en-US" dirty="0"/>
              <a:t>On-Premises Workloads</a:t>
            </a:r>
          </a:p>
        </p:txBody>
      </p:sp>
      <p:pic>
        <p:nvPicPr>
          <p:cNvPr id="6" name="Picture 5" descr="Screenshot of Azure backup options including virtual machines. ">
            <a:extLst>
              <a:ext uri="{FF2B5EF4-FFF2-40B4-BE49-F238E27FC236}">
                <a16:creationId xmlns:a16="http://schemas.microsoft.com/office/drawing/2014/main" id="{21D08F0A-2650-4306-B3D6-B5B3E0D136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2375" y="2230784"/>
            <a:ext cx="2905125" cy="313372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Picture 6" descr="Screenshot on-premises VM backup options including Hyper-V, VMware, System State, and Bare Metal Recovery.">
            <a:extLst>
              <a:ext uri="{FF2B5EF4-FFF2-40B4-BE49-F238E27FC236}">
                <a16:creationId xmlns:a16="http://schemas.microsoft.com/office/drawing/2014/main" id="{400A0BEC-C477-443C-BA19-E0E813E1C0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93027" y="2026539"/>
            <a:ext cx="2609850" cy="428625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66E5467-A5EF-4BA2-B42E-6C87DFD94CCD}"/>
              </a:ext>
            </a:extLst>
          </p:cNvPr>
          <p:cNvSpPr/>
          <p:nvPr/>
        </p:nvSpPr>
        <p:spPr>
          <a:xfrm>
            <a:off x="449179" y="5734598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Segoe UI VSS (Regular)"/>
              </a:rPr>
              <a:t>✔️</a:t>
            </a:r>
            <a:r>
              <a:rPr lang="en-US" sz="2400" dirty="0">
                <a:latin typeface="Segoe UI VSS (Regular)"/>
              </a:rPr>
              <a:t> </a:t>
            </a:r>
            <a:r>
              <a:rPr lang="fr-FR" sz="2400" dirty="0">
                <a:latin typeface="Segoe UI VSS (Regular)"/>
              </a:rPr>
              <a:t>Plusieurs serveurs peuvent être protégés à l'aide du même coffre-fort des services de récupération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61338400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Mise </a:t>
            </a:r>
            <a:r>
              <a:rPr lang="en-US" dirty="0" err="1"/>
              <a:t>en</a:t>
            </a:r>
            <a:r>
              <a:rPr lang="en-US" dirty="0"/>
              <a:t> place du backup de VM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6D8572-7B18-497A-93CA-53DFD97B920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3458607"/>
            <a:ext cx="11018520" cy="3102388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fr-FR" sz="2400" dirty="0"/>
              <a:t>Utilisez un coffre-fort des services de récupération dans la région où vous souhaitez stocker les données pour sauvegarder vos fichiers et dossiers. Déterminez également comment vous voulez que votre stockage soit répliqué.</a:t>
            </a:r>
          </a:p>
          <a:p>
            <a:pPr marL="457200" lvl="0" indent="-457200">
              <a:buFont typeface="+mj-lt"/>
              <a:buAutoNum type="arabicPeriod"/>
            </a:pPr>
            <a:r>
              <a:rPr lang="fr-FR" sz="2400" dirty="0"/>
              <a:t>Prenez des instantanés (points de récupération) de vos données à intervalles définis. Ces instantanés sont stockés dans des coffres-forts de services de récupération. </a:t>
            </a:r>
          </a:p>
          <a:p>
            <a:pPr marL="457200" lvl="0" indent="-457200">
              <a:buFont typeface="+mj-lt"/>
              <a:buAutoNum type="arabicPeriod"/>
            </a:pPr>
            <a:r>
              <a:rPr lang="fr-FR" sz="2400" dirty="0"/>
              <a:t>Pour que l'extension De sauvegarde fonctionne, l'agent Azure VM doit être installé sur la machine virtuelle Azure</a:t>
            </a:r>
            <a:endParaRPr lang="en-US" sz="2400" dirty="0"/>
          </a:p>
        </p:txBody>
      </p:sp>
      <p:pic>
        <p:nvPicPr>
          <p:cNvPr id="4" name="Picture 3" descr="Flowchart of the steps described in the text: create a recovery services vault, use the portal to define the backup, and backup the virtual machine. ">
            <a:extLst>
              <a:ext uri="{FF2B5EF4-FFF2-40B4-BE49-F238E27FC236}">
                <a16:creationId xmlns:a16="http://schemas.microsoft.com/office/drawing/2014/main" id="{BACA762A-26C0-48DE-A6A0-A6E1666E14A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6030" y="1040130"/>
            <a:ext cx="6983730" cy="22904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3715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88263" y="457200"/>
            <a:ext cx="11018520" cy="553998"/>
          </a:xfrm>
        </p:spPr>
        <p:txBody>
          <a:bodyPr/>
          <a:lstStyle/>
          <a:p>
            <a:r>
              <a:rPr lang="en-US" dirty="0"/>
              <a:t>Restauration de VM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CD8460-C17E-4815-BD43-C8C60E6C1A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6079490" cy="3533275"/>
          </a:xfrm>
        </p:spPr>
        <p:txBody>
          <a:bodyPr/>
          <a:lstStyle/>
          <a:p>
            <a:r>
              <a:rPr lang="fr-FR" dirty="0"/>
              <a:t>Une fois que vous déclenchez l'opération de restauration, le service de sauvegarde crée un job pour le suivi de l'opération de restauration</a:t>
            </a:r>
          </a:p>
          <a:p>
            <a:r>
              <a:rPr lang="fr-FR" dirty="0"/>
              <a:t>Le service de sauvegarde crée et affiche temporairement les notifications, de sorte que vous surveillez la procédure de sauvegarde</a:t>
            </a:r>
            <a:endParaRPr lang="en-US" dirty="0"/>
          </a:p>
        </p:txBody>
      </p:sp>
      <p:pic>
        <p:nvPicPr>
          <p:cNvPr id="7" name="Picture 6" descr="Screenshot of the recovery services vault. Highlighted is a backup item for an Azure virtual machine.">
            <a:extLst>
              <a:ext uri="{FF2B5EF4-FFF2-40B4-BE49-F238E27FC236}">
                <a16:creationId xmlns:a16="http://schemas.microsoft.com/office/drawing/2014/main" id="{080A1690-F8C5-4B25-A7B4-4CE3F3D4D8E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1203" y="1435100"/>
            <a:ext cx="4818185" cy="38415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94549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CFCB5-EC37-4F38-B1A0-1D321EA38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Azure Backup Server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306CA9-D730-4004-9787-6D76F92BE74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74152" y="3173863"/>
            <a:ext cx="11018520" cy="3705630"/>
          </a:xfrm>
        </p:spPr>
        <p:txBody>
          <a:bodyPr/>
          <a:lstStyle/>
          <a:p>
            <a:r>
              <a:rPr lang="fr-FR" dirty="0"/>
              <a:t>Sauvegardes conscientes de l'application, sauvegardes de fichiers/dossiers/volume et sauvegardes d'état de machine (</a:t>
            </a:r>
            <a:r>
              <a:rPr lang="fr-FR" dirty="0" err="1"/>
              <a:t>bare-metal</a:t>
            </a:r>
            <a:r>
              <a:rPr lang="fr-FR" dirty="0"/>
              <a:t>, état du système)</a:t>
            </a:r>
          </a:p>
          <a:p>
            <a:r>
              <a:rPr lang="fr-FR" dirty="0"/>
              <a:t>Chaque machine exécute l'agent de protection DPM/MABS, et l'agent MARS fonctionne sur le serveur MABS/DPM </a:t>
            </a:r>
          </a:p>
          <a:p>
            <a:r>
              <a:rPr lang="fr-FR" dirty="0"/>
              <a:t>Flexibilité et options de planification granulaires</a:t>
            </a:r>
          </a:p>
          <a:p>
            <a:r>
              <a:rPr lang="fr-FR" dirty="0"/>
              <a:t>Gérer les sauvegardes de plusieurs machines dans un groupe de protection</a:t>
            </a:r>
            <a:endParaRPr lang="en-US" dirty="0"/>
          </a:p>
        </p:txBody>
      </p:sp>
      <p:grpSp>
        <p:nvGrpSpPr>
          <p:cNvPr id="18" name="Group 17" descr="Specialized Workloads, Virtual Machines,&#10;Files/Folders/Volumes are shown going to disk. The disk using System Center DPM or Azure Backup Server to store data in Azure. &#10;">
            <a:extLst>
              <a:ext uri="{FF2B5EF4-FFF2-40B4-BE49-F238E27FC236}">
                <a16:creationId xmlns:a16="http://schemas.microsoft.com/office/drawing/2014/main" id="{D1E9CA2E-5C92-4711-988D-1063674DDDD8}"/>
              </a:ext>
            </a:extLst>
          </p:cNvPr>
          <p:cNvGrpSpPr/>
          <p:nvPr/>
        </p:nvGrpSpPr>
        <p:grpSpPr>
          <a:xfrm>
            <a:off x="1227540" y="1555522"/>
            <a:ext cx="9373473" cy="1137436"/>
            <a:chOff x="1227540" y="1555522"/>
            <a:chExt cx="9373473" cy="1053428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96497A3E-BA74-42F7-A4C2-C702CA310DF3}"/>
                </a:ext>
              </a:extLst>
            </p:cNvPr>
            <p:cNvSpPr/>
            <p:nvPr/>
          </p:nvSpPr>
          <p:spPr>
            <a:xfrm>
              <a:off x="1227540" y="1573563"/>
              <a:ext cx="3053144" cy="10261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32472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200" dirty="0">
                  <a:latin typeface="+mj-lt"/>
                  <a:ea typeface="Verdana" panose="020B0604030504040204" pitchFamily="34" charset="0"/>
                  <a:cs typeface="Segoe UI" pitchFamily="34" charset="0"/>
                </a:rPr>
                <a:t>Specialized Workloads</a:t>
              </a:r>
            </a:p>
            <a:p>
              <a:pPr algn="ctr" defTabSz="932472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200" dirty="0">
                  <a:latin typeface="+mj-lt"/>
                  <a:ea typeface="Verdana" panose="020B0604030504040204" pitchFamily="34" charset="0"/>
                  <a:cs typeface="Segoe UI" pitchFamily="34" charset="0"/>
                </a:rPr>
                <a:t>Virtual Machines</a:t>
              </a:r>
            </a:p>
            <a:p>
              <a:pPr algn="ctr" defTabSz="932472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200" dirty="0">
                  <a:latin typeface="+mj-lt"/>
                  <a:ea typeface="Verdana" panose="020B0604030504040204" pitchFamily="34" charset="0"/>
                  <a:cs typeface="Segoe UI" pitchFamily="34" charset="0"/>
                </a:rPr>
                <a:t>Files/Folders/Volumes</a:t>
              </a:r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6A2D95FE-7F62-4774-840B-9547B1844C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83015" y="1555522"/>
              <a:ext cx="868313" cy="105342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ADF7F8-EBA2-47AD-AC1E-FB94038D2E8E}"/>
                </a:ext>
              </a:extLst>
            </p:cNvPr>
            <p:cNvSpPr/>
            <p:nvPr/>
          </p:nvSpPr>
          <p:spPr>
            <a:xfrm>
              <a:off x="5707333" y="1712594"/>
              <a:ext cx="3212739" cy="7838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 defTabSz="932472" fontAlgn="base">
                <a:spcAft>
                  <a:spcPts val="600"/>
                </a:spcAft>
              </a:pPr>
              <a:r>
                <a:rPr lang="en-US" sz="2200" dirty="0">
                  <a:latin typeface="+mj-lt"/>
                  <a:ea typeface="Verdana" panose="020B0604030504040204" pitchFamily="34" charset="0"/>
                  <a:cs typeface="Segoe UI" pitchFamily="34" charset="0"/>
                </a:rPr>
                <a:t>System Center DPM</a:t>
              </a:r>
            </a:p>
            <a:p>
              <a:pPr algn="ctr" defTabSz="932472" fontAlgn="base">
                <a:spcAft>
                  <a:spcPts val="600"/>
                </a:spcAft>
              </a:pPr>
              <a:r>
                <a:rPr lang="en-US" sz="2200" dirty="0">
                  <a:latin typeface="+mj-lt"/>
                  <a:ea typeface="Verdana" panose="020B0604030504040204" pitchFamily="34" charset="0"/>
                  <a:cs typeface="Segoe UI" pitchFamily="34" charset="0"/>
                </a:rPr>
                <a:t>Or Azure Backup Server</a:t>
              </a:r>
            </a:p>
          </p:txBody>
        </p:sp>
        <p:sp>
          <p:nvSpPr>
            <p:cNvPr id="8" name="Cloud 7">
              <a:extLst>
                <a:ext uri="{FF2B5EF4-FFF2-40B4-BE49-F238E27FC236}">
                  <a16:creationId xmlns:a16="http://schemas.microsoft.com/office/drawing/2014/main" id="{0D752EB9-9F45-4591-A859-6414C65AC780}"/>
                </a:ext>
              </a:extLst>
            </p:cNvPr>
            <p:cNvSpPr/>
            <p:nvPr/>
          </p:nvSpPr>
          <p:spPr>
            <a:xfrm>
              <a:off x="8901280" y="1585177"/>
              <a:ext cx="1699733" cy="988437"/>
            </a:xfrm>
            <a:prstGeom prst="cloud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200" dirty="0">
                  <a:solidFill>
                    <a:schemeClr val="bg1"/>
                  </a:solidFill>
                  <a:latin typeface="+mj-lt"/>
                </a:rPr>
                <a:t>Azure</a:t>
              </a:r>
            </a:p>
          </p:txBody>
        </p:sp>
        <p:cxnSp>
          <p:nvCxnSpPr>
            <p:cNvPr id="9" name="Connector: Elbow 8">
              <a:extLst>
                <a:ext uri="{FF2B5EF4-FFF2-40B4-BE49-F238E27FC236}">
                  <a16:creationId xmlns:a16="http://schemas.microsoft.com/office/drawing/2014/main" id="{2D6A7DFB-58B5-4588-A346-F829F9ECC053}"/>
                </a:ext>
              </a:extLst>
            </p:cNvPr>
            <p:cNvCxnSpPr>
              <a:cxnSpLocks/>
              <a:stCxn id="5" idx="3"/>
              <a:endCxn id="6" idx="1"/>
            </p:cNvCxnSpPr>
            <p:nvPr/>
          </p:nvCxnSpPr>
          <p:spPr>
            <a:xfrm flipV="1">
              <a:off x="4280684" y="2082236"/>
              <a:ext cx="502331" cy="4408"/>
            </a:xfrm>
            <a:prstGeom prst="bentConnector3">
              <a:avLst>
                <a:gd name="adj1" fmla="val 50000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Connector: Elbow 9">
              <a:extLst>
                <a:ext uri="{FF2B5EF4-FFF2-40B4-BE49-F238E27FC236}">
                  <a16:creationId xmlns:a16="http://schemas.microsoft.com/office/drawing/2014/main" id="{70C5E355-D3A2-440D-82E6-1449CB5FC6A8}"/>
                </a:ext>
              </a:extLst>
            </p:cNvPr>
            <p:cNvCxnSpPr>
              <a:cxnSpLocks/>
              <a:stCxn id="6" idx="3"/>
              <a:endCxn id="8" idx="2"/>
            </p:cNvCxnSpPr>
            <p:nvPr/>
          </p:nvCxnSpPr>
          <p:spPr>
            <a:xfrm flipV="1">
              <a:off x="5651328" y="2079396"/>
              <a:ext cx="3255224" cy="2840"/>
            </a:xfrm>
            <a:prstGeom prst="bentConnector3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3533417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3DD8D-F14F-4ECF-97AD-E3DB7A446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Component Comparison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B9CE051-9CE0-461A-AE76-C1C367230F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4282965"/>
              </p:ext>
            </p:extLst>
          </p:nvPr>
        </p:nvGraphicFramePr>
        <p:xfrm>
          <a:off x="673241" y="1125417"/>
          <a:ext cx="11093380" cy="5007248"/>
        </p:xfrm>
        <a:graphic>
          <a:graphicData uri="http://schemas.openxmlformats.org/drawingml/2006/table">
            <a:tbl>
              <a:tblPr firstRow="1">
                <a:tableStyleId>{E8B1032C-EA38-4F05-BA0D-38AFFFC7BED3}</a:tableStyleId>
              </a:tblPr>
              <a:tblGrid>
                <a:gridCol w="1929282">
                  <a:extLst>
                    <a:ext uri="{9D8B030D-6E8A-4147-A177-3AD203B41FA5}">
                      <a16:colId xmlns:a16="http://schemas.microsoft.com/office/drawing/2014/main" val="432228811"/>
                    </a:ext>
                  </a:extLst>
                </a:gridCol>
                <a:gridCol w="2508070">
                  <a:extLst>
                    <a:ext uri="{9D8B030D-6E8A-4147-A177-3AD203B41FA5}">
                      <a16:colId xmlns:a16="http://schemas.microsoft.com/office/drawing/2014/main" val="75774198"/>
                    </a:ext>
                  </a:extLst>
                </a:gridCol>
                <a:gridCol w="2218676">
                  <a:extLst>
                    <a:ext uri="{9D8B030D-6E8A-4147-A177-3AD203B41FA5}">
                      <a16:colId xmlns:a16="http://schemas.microsoft.com/office/drawing/2014/main" val="2296394419"/>
                    </a:ext>
                  </a:extLst>
                </a:gridCol>
                <a:gridCol w="1995601">
                  <a:extLst>
                    <a:ext uri="{9D8B030D-6E8A-4147-A177-3AD203B41FA5}">
                      <a16:colId xmlns:a16="http://schemas.microsoft.com/office/drawing/2014/main" val="3872385710"/>
                    </a:ext>
                  </a:extLst>
                </a:gridCol>
                <a:gridCol w="2441751">
                  <a:extLst>
                    <a:ext uri="{9D8B030D-6E8A-4147-A177-3AD203B41FA5}">
                      <a16:colId xmlns:a16="http://schemas.microsoft.com/office/drawing/2014/main" val="8381727"/>
                    </a:ext>
                  </a:extLst>
                </a:gridCol>
              </a:tblGrid>
              <a:tr h="54932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Component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Avantages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Limites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</a:rPr>
                        <a:t>Protège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Backup Storage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862615"/>
                  </a:ext>
                </a:extLst>
              </a:tr>
              <a:tr h="141347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Azure Backup (MARS) agent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Fichiers et dossiers de sauvegarde sur système d'exploitation Windows physique ou virtuel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Aucun serveur de sauvegarde séparé n'est requis.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71450" algn="l" defTabSz="932742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Sauvegarde 3x par jour</a:t>
                      </a:r>
                    </a:p>
                    <a:p>
                      <a:pPr marL="231775" indent="-171450" algn="l" defTabSz="932742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 de vision de l'application</a:t>
                      </a:r>
                    </a:p>
                    <a:p>
                      <a:pPr marL="231775" indent="-171450" algn="l" defTabSz="932742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Fichier, dossier et restauration au niveau du volume seulement</a:t>
                      </a:r>
                    </a:p>
                    <a:p>
                      <a:pPr marL="231775" indent="-171450" algn="l" defTabSz="932742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fr-F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Pas de prise en charge pour Linux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Fichiers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Dossiers</a:t>
                      </a: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>
                          <a:effectLst/>
                        </a:rPr>
                        <a:t>Recovery services vault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730330"/>
                  </a:ext>
                </a:extLst>
              </a:tr>
              <a:tr h="2709689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</a:rPr>
                        <a:t>Azure Backup Server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25848" marR="25848" marT="20678" marB="20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Instantanés conscients de l'application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Flexibilité complète pour la planification des sauvegardes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Granularité de récupération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Support Linux sur Hyper-V et VMware Sauvegarder et restaurer les machines VMWare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Ne nécessite pas de licence System Center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Impossible de sauvegarder les </a:t>
                      </a:r>
                      <a:r>
                        <a:rPr lang="fr-FR" sz="1400" dirty="0" err="1">
                          <a:effectLst/>
                        </a:rPr>
                        <a:t>workloads</a:t>
                      </a:r>
                      <a:r>
                        <a:rPr lang="fr-FR" sz="1400" dirty="0">
                          <a:effectLst/>
                        </a:rPr>
                        <a:t> Oracle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Nécessite toujours un abonnement</a:t>
                      </a:r>
                    </a:p>
                    <a:p>
                      <a:pPr marL="231775" indent="-171450">
                        <a:buFont typeface="Arial" panose="020B0604020202020204" pitchFamily="34" charset="0"/>
                        <a:buChar char="•"/>
                      </a:pPr>
                      <a:r>
                        <a:rPr lang="fr-FR" sz="1400" dirty="0">
                          <a:effectLst/>
                        </a:rPr>
                        <a:t>Aucune prise en charge pour la sauvegarde par bande</a:t>
                      </a:r>
                      <a:endParaRPr lang="en-US" sz="1400" dirty="0">
                        <a:effectLst/>
                        <a:latin typeface="+mj-lt"/>
                      </a:endParaRP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Fichiers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Dossiers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Volumes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VMs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Applications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Workload</a:t>
                      </a: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Recovery services vault</a:t>
                      </a:r>
                    </a:p>
                    <a:p>
                      <a:pPr marL="231775" indent="-120650">
                        <a:buFont typeface="Arial" panose="020B0604020202020204" pitchFamily="34" charset="0"/>
                        <a:buChar char="•"/>
                      </a:pPr>
                      <a:r>
                        <a:rPr 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Locally attached disk</a:t>
                      </a:r>
                    </a:p>
                  </a:txBody>
                  <a:tcPr marL="25848" marR="25848" marT="20678" marB="2067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74398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3044946"/>
      </p:ext>
    </p:extLst>
  </p:cSld>
  <p:clrMapOvr>
    <a:masterClrMapping/>
  </p:clrMapOvr>
  <p:transition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8665D-5A50-4F07-9D33-48CCD3F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035808"/>
            <a:ext cx="10764656" cy="498598"/>
          </a:xfrm>
        </p:spPr>
        <p:txBody>
          <a:bodyPr/>
          <a:lstStyle/>
          <a:p>
            <a:r>
              <a:rPr lang="en-US" dirty="0"/>
              <a:t>Lesson 04</a:t>
            </a:r>
            <a:r>
              <a:rPr lang="en-US"/>
              <a:t>: </a:t>
            </a:r>
            <a:r>
              <a:rPr lang="en-US" dirty="0"/>
              <a:t>Lab and </a:t>
            </a:r>
            <a:r>
              <a:rPr lang="en-US"/>
              <a:t>Review Questions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727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8665D-5A50-4F07-9D33-48CCD3F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035808"/>
            <a:ext cx="10764656" cy="498598"/>
          </a:xfrm>
        </p:spPr>
        <p:txBody>
          <a:bodyPr/>
          <a:lstStyle/>
          <a:p>
            <a:r>
              <a:rPr lang="en-US" dirty="0" err="1"/>
              <a:t>Leçon</a:t>
            </a:r>
            <a:r>
              <a:rPr lang="en-US" dirty="0"/>
              <a:t> 01: </a:t>
            </a:r>
            <a:r>
              <a:rPr lang="en-US" dirty="0" err="1"/>
              <a:t>Réplication</a:t>
            </a:r>
            <a:r>
              <a:rPr lang="en-US" dirty="0"/>
              <a:t> des </a:t>
            </a:r>
            <a:r>
              <a:rPr lang="en-US" dirty="0" err="1"/>
              <a:t>données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76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1B55C8-6368-4BBB-A9E6-0DE88363D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8263" y="457200"/>
            <a:ext cx="11018520" cy="553998"/>
          </a:xfrm>
        </p:spPr>
        <p:txBody>
          <a:bodyPr/>
          <a:lstStyle/>
          <a:p>
            <a:r>
              <a:rPr lang="en-US" dirty="0"/>
              <a:t>Lab – </a:t>
            </a:r>
            <a:r>
              <a:rPr lang="en-US" b="1" dirty="0"/>
              <a:t>Azure Site Recovery Between Regions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A030A-0331-4BAD-B57E-71AE2526CC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0505831" cy="482593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Adatum Corporation wants to implement Azure Site Recovery to facilitate migration and protection of Azure VMs between regions.</a:t>
            </a:r>
          </a:p>
          <a:p>
            <a:pPr lvl="1"/>
            <a:r>
              <a:rPr lang="en-US" sz="2800" b="1" dirty="0"/>
              <a:t>Exercise 1: </a:t>
            </a:r>
            <a:r>
              <a:rPr lang="en-US" sz="2800" dirty="0"/>
              <a:t>Implement prerequisites for migration of Azure VMs by using Azure Site Recovery</a:t>
            </a:r>
          </a:p>
          <a:p>
            <a:pPr lvl="1"/>
            <a:r>
              <a:rPr lang="en-US" sz="2800" b="1" dirty="0"/>
              <a:t>Exercise 2: </a:t>
            </a:r>
            <a:r>
              <a:rPr lang="en-US" sz="2800" dirty="0"/>
              <a:t>Migrate an Azure VM between Azure regions by using Azure Site Recovery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Lab time: 60 minutes</a:t>
            </a:r>
          </a:p>
        </p:txBody>
      </p:sp>
    </p:spTree>
    <p:extLst>
      <p:ext uri="{BB962C8B-B14F-4D97-AF65-F5344CB8AC3E}">
        <p14:creationId xmlns:p14="http://schemas.microsoft.com/office/powerpoint/2010/main" val="3832365085"/>
      </p:ext>
    </p:extLst>
  </p:cSld>
  <p:clrMapOvr>
    <a:masterClrMapping/>
  </p:clrMapOvr>
  <p:transition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CD8665D-5A50-4F07-9D33-48CCD3FD7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216" y="3035808"/>
            <a:ext cx="10764656" cy="498598"/>
          </a:xfrm>
        </p:spPr>
        <p:txBody>
          <a:bodyPr/>
          <a:lstStyle/>
          <a:p>
            <a:r>
              <a:rPr lang="en-US" dirty="0"/>
              <a:t>Module Review Questions</a:t>
            </a:r>
          </a:p>
        </p:txBody>
      </p:sp>
    </p:spTree>
    <p:extLst>
      <p:ext uri="{BB962C8B-B14F-4D97-AF65-F5344CB8AC3E}">
        <p14:creationId xmlns:p14="http://schemas.microsoft.com/office/powerpoint/2010/main" val="5264923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234C8A-3E3B-4CEE-8154-8D225F079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Aperçu de la </a:t>
            </a:r>
            <a:r>
              <a:rPr lang="en-US" dirty="0" err="1"/>
              <a:t>leçon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CC926E-2930-40A8-A755-88FDF76C52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84200" y="1435497"/>
            <a:ext cx="11018520" cy="2499146"/>
          </a:xfrm>
        </p:spPr>
        <p:txBody>
          <a:bodyPr/>
          <a:lstStyle/>
          <a:p>
            <a:r>
              <a:rPr lang="fr-FR" dirty="0"/>
              <a:t>Options de réplication</a:t>
            </a:r>
          </a:p>
          <a:p>
            <a:r>
              <a:rPr lang="fr-FR" dirty="0"/>
              <a:t>Stockage localement redondant</a:t>
            </a:r>
          </a:p>
          <a:p>
            <a:r>
              <a:rPr lang="fr-FR" dirty="0"/>
              <a:t>Stockage redondant de zone</a:t>
            </a:r>
          </a:p>
          <a:p>
            <a:r>
              <a:rPr lang="fr-FR" dirty="0"/>
              <a:t>Stockage géo-redondant</a:t>
            </a:r>
          </a:p>
          <a:p>
            <a:r>
              <a:rPr lang="fr-FR" dirty="0"/>
              <a:t>Comparaison des stratégies de réplication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801581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5630F1-5051-4E93-9C87-3C53BC5E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Replication Options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2C891D-307E-4D2E-9096-D2722E6230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54292" y="4276255"/>
            <a:ext cx="11018520" cy="1994392"/>
          </a:xfrm>
        </p:spPr>
        <p:txBody>
          <a:bodyPr/>
          <a:lstStyle/>
          <a:p>
            <a:r>
              <a:rPr lang="fr-FR" sz="2400" dirty="0"/>
              <a:t>La réplication assure l’intégrité et la haute disponibilité</a:t>
            </a:r>
          </a:p>
          <a:p>
            <a:r>
              <a:rPr lang="fr-FR" sz="2400" dirty="0"/>
              <a:t>Répliquez vos données au sein d'un même datacenter, dans datacenter des zones d'une même région, et même dans toutes les régions</a:t>
            </a:r>
          </a:p>
          <a:p>
            <a:r>
              <a:rPr lang="fr-FR" sz="2400" dirty="0"/>
              <a:t>Si vous sélectionnez les performances Premium, seule la réplication LRS sera disponible</a:t>
            </a:r>
            <a:endParaRPr lang="en-US" sz="2400" dirty="0"/>
          </a:p>
        </p:txBody>
      </p:sp>
      <p:pic>
        <p:nvPicPr>
          <p:cNvPr id="7" name="Picture 6" descr="Screenshot of the storage replications drop-down showing LRS, GRS, and RA-GRS. ">
            <a:extLst>
              <a:ext uri="{FF2B5EF4-FFF2-40B4-BE49-F238E27FC236}">
                <a16:creationId xmlns:a16="http://schemas.microsoft.com/office/drawing/2014/main" id="{6F873A58-3250-4242-A6AC-A3EDB858C61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7065" y="1384300"/>
            <a:ext cx="8611633" cy="26390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40953455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Locally-redundant Storage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90868" y="3654514"/>
            <a:ext cx="11018520" cy="2499146"/>
          </a:xfrm>
        </p:spPr>
        <p:txBody>
          <a:bodyPr/>
          <a:lstStyle/>
          <a:p>
            <a:r>
              <a:rPr lang="fr-FR" dirty="0"/>
              <a:t>Maintient trois copies de vos données dans une seule installation</a:t>
            </a:r>
          </a:p>
          <a:p>
            <a:r>
              <a:rPr lang="fr-FR" dirty="0"/>
              <a:t>Toutes les copies des données existent dans le même datacenter</a:t>
            </a:r>
          </a:p>
          <a:p>
            <a:r>
              <a:rPr lang="fr-FR" dirty="0"/>
              <a:t>Utiliser si les données peuvent être facilement récupérées </a:t>
            </a:r>
          </a:p>
          <a:p>
            <a:r>
              <a:rPr lang="fr-FR" dirty="0"/>
              <a:t>Utiliser s'il y a des exigences de gouvernance régionale</a:t>
            </a:r>
          </a:p>
          <a:p>
            <a:r>
              <a:rPr lang="fr-FR" dirty="0"/>
              <a:t>Option à faible coût</a:t>
            </a:r>
            <a:endParaRPr lang="en-US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A4068C2-EC37-48B9-A76C-E82EC789C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1650039"/>
              </p:ext>
            </p:extLst>
          </p:nvPr>
        </p:nvGraphicFramePr>
        <p:xfrm>
          <a:off x="584200" y="1435100"/>
          <a:ext cx="11025187" cy="18099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9666">
                  <a:extLst>
                    <a:ext uri="{9D8B030D-6E8A-4147-A177-3AD203B41FA5}">
                      <a16:colId xmlns:a16="http://schemas.microsoft.com/office/drawing/2014/main" val="3872822939"/>
                    </a:ext>
                  </a:extLst>
                </a:gridCol>
                <a:gridCol w="2806940">
                  <a:extLst>
                    <a:ext uri="{9D8B030D-6E8A-4147-A177-3AD203B41FA5}">
                      <a16:colId xmlns:a16="http://schemas.microsoft.com/office/drawing/2014/main" val="3098706265"/>
                    </a:ext>
                  </a:extLst>
                </a:gridCol>
                <a:gridCol w="6038581">
                  <a:extLst>
                    <a:ext uri="{9D8B030D-6E8A-4147-A177-3AD203B41FA5}">
                      <a16:colId xmlns:a16="http://schemas.microsoft.com/office/drawing/2014/main" val="3383557239"/>
                    </a:ext>
                  </a:extLst>
                </a:gridCol>
              </a:tblGrid>
              <a:tr h="43995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Replication 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Copies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Strategy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41904226"/>
                  </a:ext>
                </a:extLst>
              </a:tr>
              <a:tr h="136995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Locally redundant storage (LRS)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Maintient trois copies de vos données.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Les données sont répliquées trois fois dans une seule installation dans une seule région.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948057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7245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Zone-redundant Storage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84200" y="3431566"/>
            <a:ext cx="11018520" cy="2511457"/>
          </a:xfrm>
        </p:spPr>
        <p:txBody>
          <a:bodyPr/>
          <a:lstStyle/>
          <a:p>
            <a:r>
              <a:rPr lang="fr-FR" sz="2400" dirty="0"/>
              <a:t>Réplique vos données sur trois clusters de stockage dans une seule région</a:t>
            </a:r>
          </a:p>
          <a:p>
            <a:r>
              <a:rPr lang="fr-FR" sz="2400" dirty="0"/>
              <a:t>Chaque cluster de stockage est physiquement séparé des autres et réside dans sa propre zone de disponibilité</a:t>
            </a:r>
          </a:p>
          <a:p>
            <a:r>
              <a:rPr lang="fr-FR" sz="2400" dirty="0"/>
              <a:t>Chaque zone de disponibilité, et le cluster ZRS à l'intérieur, est autonome, avec des utilitaires distincts et des capacités de réseau séparées</a:t>
            </a:r>
          </a:p>
          <a:p>
            <a:r>
              <a:rPr lang="fr-FR" sz="2400" dirty="0"/>
              <a:t>Non disponible dans toutes les régions</a:t>
            </a:r>
            <a:endParaRPr lang="en-US" sz="2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D3195859-BEFA-41F7-81F3-35B1065D26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867461"/>
              </p:ext>
            </p:extLst>
          </p:nvPr>
        </p:nvGraphicFramePr>
        <p:xfrm>
          <a:off x="584200" y="1435101"/>
          <a:ext cx="10076365" cy="1953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2085">
                  <a:extLst>
                    <a:ext uri="{9D8B030D-6E8A-4147-A177-3AD203B41FA5}">
                      <a16:colId xmlns:a16="http://schemas.microsoft.com/office/drawing/2014/main" val="2441931060"/>
                    </a:ext>
                  </a:extLst>
                </a:gridCol>
                <a:gridCol w="1992085">
                  <a:extLst>
                    <a:ext uri="{9D8B030D-6E8A-4147-A177-3AD203B41FA5}">
                      <a16:colId xmlns:a16="http://schemas.microsoft.com/office/drawing/2014/main" val="2540338844"/>
                    </a:ext>
                  </a:extLst>
                </a:gridCol>
                <a:gridCol w="6092195">
                  <a:extLst>
                    <a:ext uri="{9D8B030D-6E8A-4147-A177-3AD203B41FA5}">
                      <a16:colId xmlns:a16="http://schemas.microsoft.com/office/drawing/2014/main" val="1168729393"/>
                    </a:ext>
                  </a:extLst>
                </a:gridCol>
              </a:tblGrid>
              <a:tr h="41696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Replication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Copies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Strategy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414925"/>
                  </a:ext>
                </a:extLst>
              </a:tr>
              <a:tr h="8576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Zone-redundant storage (ZRS)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Maintient trois copies de vos données.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4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Les données sont répliquées trois fois dans deux ou trois installations, soit dans une seule région, soit dans deux régions.</a:t>
                      </a:r>
                      <a:endParaRPr lang="en-US" sz="24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70802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4648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Geo-redundant Storage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84200" y="4717844"/>
            <a:ext cx="11322455" cy="1994392"/>
          </a:xfrm>
        </p:spPr>
        <p:txBody>
          <a:bodyPr/>
          <a:lstStyle/>
          <a:p>
            <a:pPr lvl="0"/>
            <a:r>
              <a:rPr lang="fr-FR" sz="2400" dirty="0"/>
              <a:t>GRS réplique vos données vers un autre datacenter dans une région secondaire, mais ces données ne peuvent être lues qu'en cas d'échec. </a:t>
            </a:r>
          </a:p>
          <a:p>
            <a:pPr lvl="0"/>
            <a:r>
              <a:rPr lang="fr-FR" sz="2400" dirty="0"/>
              <a:t>RA-GRS est basé sur GRS et réplique les données vers un autre datacenter dans une autre région. Fournit l'accès en lecture de la région secondaire, même sans échec</a:t>
            </a:r>
          </a:p>
          <a:p>
            <a:pPr lvl="0"/>
            <a:r>
              <a:rPr lang="fr-FR" sz="2400" dirty="0"/>
              <a:t>Prendre en compte RTO et RPO</a:t>
            </a:r>
            <a:endParaRPr lang="en-US" sz="2400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A8364FE-25A9-425A-ADA3-26702A8BC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031287"/>
              </p:ext>
            </p:extLst>
          </p:nvPr>
        </p:nvGraphicFramePr>
        <p:xfrm>
          <a:off x="584198" y="1431694"/>
          <a:ext cx="11025189" cy="29567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8830">
                  <a:extLst>
                    <a:ext uri="{9D8B030D-6E8A-4147-A177-3AD203B41FA5}">
                      <a16:colId xmlns:a16="http://schemas.microsoft.com/office/drawing/2014/main" val="2650081204"/>
                    </a:ext>
                  </a:extLst>
                </a:gridCol>
                <a:gridCol w="1820502">
                  <a:extLst>
                    <a:ext uri="{9D8B030D-6E8A-4147-A177-3AD203B41FA5}">
                      <a16:colId xmlns:a16="http://schemas.microsoft.com/office/drawing/2014/main" val="1777980413"/>
                    </a:ext>
                  </a:extLst>
                </a:gridCol>
                <a:gridCol w="6665857">
                  <a:extLst>
                    <a:ext uri="{9D8B030D-6E8A-4147-A177-3AD203B41FA5}">
                      <a16:colId xmlns:a16="http://schemas.microsoft.com/office/drawing/2014/main" val="2473153594"/>
                    </a:ext>
                  </a:extLst>
                </a:gridCol>
              </a:tblGrid>
              <a:tr h="28683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Replication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8D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Copies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Strategy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1592752"/>
                  </a:ext>
                </a:extLst>
              </a:tr>
              <a:tr h="12157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Geo-redundant storage (GRS)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Maintient six copies de vos données.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Les données sont répliquées trois fois dans la région primaire et sont également répliquées trois fois dans une région secondaire à des centaines de kilomètres de la région primaire.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9338131"/>
                  </a:ext>
                </a:extLst>
              </a:tr>
              <a:tr h="12157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Read access geo-redundant storage (RA-GRS) 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Maintient six copies de vos données.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200" b="0" dirty="0">
                          <a:effectLst/>
                          <a:latin typeface="Segoe UI Semilight" panose="020B0402040204020203" pitchFamily="34" charset="0"/>
                          <a:cs typeface="Segoe UI Semilight" panose="020B0402040204020203" pitchFamily="34" charset="0"/>
                        </a:rPr>
                        <a:t>Les données sont reproduites à un emplacement géographique secondaire et fournissent un accès en lecture à vos données dans l'emplacement secondaire.</a:t>
                      </a:r>
                      <a:endParaRPr lang="en-US" sz="2200" b="0" dirty="0">
                        <a:effectLst/>
                        <a:latin typeface="Segoe UI Semilight" panose="020B0402040204020203" pitchFamily="34" charset="0"/>
                        <a:ea typeface="Calibri" panose="020F0502020204030204" pitchFamily="34" charset="0"/>
                        <a:cs typeface="Segoe UI Semilight" panose="020B0402040204020203" pitchFamily="34" charset="0"/>
                      </a:endParaRPr>
                    </a:p>
                  </a:txBody>
                  <a:tcPr marL="57357" marR="5735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216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333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Comparaison</a:t>
            </a:r>
            <a:r>
              <a:rPr lang="en-US" dirty="0"/>
              <a:t> des strategies de </a:t>
            </a:r>
            <a:r>
              <a:rPr lang="en-US" dirty="0" err="1"/>
              <a:t>réplication</a:t>
            </a: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939CF22-2D5A-480C-8D17-1383AAD2F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5834659"/>
              </p:ext>
            </p:extLst>
          </p:nvPr>
        </p:nvGraphicFramePr>
        <p:xfrm>
          <a:off x="604196" y="1250765"/>
          <a:ext cx="11005192" cy="50182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702490">
                  <a:extLst>
                    <a:ext uri="{9D8B030D-6E8A-4147-A177-3AD203B41FA5}">
                      <a16:colId xmlns:a16="http://schemas.microsoft.com/office/drawing/2014/main" val="2144672916"/>
                    </a:ext>
                  </a:extLst>
                </a:gridCol>
                <a:gridCol w="1801863">
                  <a:extLst>
                    <a:ext uri="{9D8B030D-6E8A-4147-A177-3AD203B41FA5}">
                      <a16:colId xmlns:a16="http://schemas.microsoft.com/office/drawing/2014/main" val="3305447151"/>
                    </a:ext>
                  </a:extLst>
                </a:gridCol>
                <a:gridCol w="1557149">
                  <a:extLst>
                    <a:ext uri="{9D8B030D-6E8A-4147-A177-3AD203B41FA5}">
                      <a16:colId xmlns:a16="http://schemas.microsoft.com/office/drawing/2014/main" val="3169663095"/>
                    </a:ext>
                  </a:extLst>
                </a:gridCol>
                <a:gridCol w="1294228">
                  <a:extLst>
                    <a:ext uri="{9D8B030D-6E8A-4147-A177-3AD203B41FA5}">
                      <a16:colId xmlns:a16="http://schemas.microsoft.com/office/drawing/2014/main" val="1735161963"/>
                    </a:ext>
                  </a:extLst>
                </a:gridCol>
                <a:gridCol w="1649462">
                  <a:extLst>
                    <a:ext uri="{9D8B030D-6E8A-4147-A177-3AD203B41FA5}">
                      <a16:colId xmlns:a16="http://schemas.microsoft.com/office/drawing/2014/main" val="1972989554"/>
                    </a:ext>
                  </a:extLst>
                </a:gridCol>
              </a:tblGrid>
              <a:tr h="4409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Replication Option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LRS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ZRS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GRS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RA-GRS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16756897"/>
                  </a:ext>
                </a:extLst>
              </a:tr>
              <a:tr h="740524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Indisponibilité des nœuds dans un centre de données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483948507"/>
                  </a:ext>
                </a:extLst>
              </a:tr>
              <a:tr h="1051129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Un datacenter entier devient indisponible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73290947"/>
                  </a:ext>
                </a:extLst>
              </a:tr>
              <a:tr h="3599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Une panne à l'échelle de la région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2887293"/>
                  </a:ext>
                </a:extLst>
              </a:tr>
              <a:tr h="130465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Accès en lecture à vos données (dans une région éloignée et géo-répliquée) pour une indisponibilité à l'échelle de la région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No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Yes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46029950"/>
                  </a:ext>
                </a:extLst>
              </a:tr>
              <a:tr h="112106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2000" b="0" dirty="0">
                          <a:effectLst/>
                        </a:rPr>
                        <a:t>Disponible dans les types de comptes de stockage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GPv1, GPv2, Blob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Standard,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GPv2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GPv1, GPv2, Blob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0" dirty="0">
                          <a:effectLst/>
                        </a:rPr>
                        <a:t>GPv1, GPv2, Blob</a:t>
                      </a:r>
                      <a:endParaRPr lang="en-US" sz="2000" b="0" dirty="0">
                        <a:solidFill>
                          <a:srgbClr val="1A1A1A"/>
                        </a:solidFill>
                        <a:effectLst/>
                        <a:latin typeface="Open Sans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7817" marR="9781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522596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66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WHITE TEMPLATE">
  <a:themeElements>
    <a:clrScheme name="ST_Illustration_White_Blue">
      <a:dk1>
        <a:srgbClr val="1A1A1A"/>
      </a:dk1>
      <a:lt1>
        <a:srgbClr val="FFFFFF"/>
      </a:lt1>
      <a:dk2>
        <a:srgbClr val="0D0D0D"/>
      </a:dk2>
      <a:lt2>
        <a:srgbClr val="D2D2D2"/>
      </a:lt2>
      <a:accent1>
        <a:srgbClr val="0078D4"/>
      </a:accent1>
      <a:accent2>
        <a:srgbClr val="002050"/>
      </a:accent2>
      <a:accent3>
        <a:srgbClr val="107C10"/>
      </a:accent3>
      <a:accent4>
        <a:srgbClr val="D73B01"/>
      </a:accent4>
      <a:accent5>
        <a:srgbClr val="737373"/>
      </a:accent5>
      <a:accent6>
        <a:srgbClr val="E6E6E6"/>
      </a:accent6>
      <a:hlink>
        <a:srgbClr val="0078D4"/>
      </a:hlink>
      <a:folHlink>
        <a:srgbClr val="0078D4"/>
      </a:folHlink>
    </a:clrScheme>
    <a:fontScheme name="Segoe UI Semibold - Segoe UI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>
          <a:noFill/>
          <a:headEnd type="none" w="med" len="med"/>
          <a:tailEnd type="none" w="med" len="med"/>
        </a:ln>
        <a:effectLst/>
      </a:spPr>
      <a:bodyPr rot="0" spcFirstLastPara="0" vertOverflow="overflow" horzOverflow="overflow" vert="horz" wrap="square" lIns="182880" tIns="146304" rIns="182880" bIns="146304" numCol="1" spcCol="0" rtlCol="0" fromWordArt="0" anchor="t" anchorCtr="0" forceAA="0" compatLnSpc="1">
        <a:prstTxWarp prst="textNoShape">
          <a:avLst/>
        </a:prstTxWarp>
        <a:noAutofit/>
      </a:bodyPr>
      <a:lstStyle>
        <a:defPPr algn="l" defTabSz="932472" fontAlgn="base">
          <a:spcBef>
            <a:spcPct val="0"/>
          </a:spcBef>
          <a:spcAft>
            <a:spcPct val="0"/>
          </a:spcAft>
          <a:defRPr sz="2000" dirty="0" err="1" smtClean="0">
            <a:gradFill>
              <a:gsLst>
                <a:gs pos="0">
                  <a:srgbClr val="FFFFFF"/>
                </a:gs>
                <a:gs pos="100000">
                  <a:srgbClr val="FFFFFF"/>
                </a:gs>
              </a:gsLst>
              <a:lin ang="5400000" scaled="0"/>
            </a:gradFill>
            <a:ea typeface="Segoe UI" pitchFamily="34" charset="0"/>
            <a:cs typeface="Segoe UI" pitchFamily="34" charset="0"/>
          </a:defRPr>
        </a:defPPr>
      </a:lstStyle>
      <a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headEnd type="none" w="lg" len="med"/>
          <a:tailEnd type="none" w="lg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2000" dirty="0" err="1" smtClean="0">
            <a:gradFill>
              <a:gsLst>
                <a:gs pos="2917">
                  <a:schemeClr val="tx1"/>
                </a:gs>
                <a:gs pos="30000">
                  <a:schemeClr val="tx1"/>
                </a:gs>
              </a:gsLst>
              <a:lin ang="5400000" scaled="0"/>
            </a:gra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6-9_Illustration_2018_Cloud_011.potx" id="{762B47AA-A827-4F63-8EDD-1F6B4767BB62}" vid="{53DB83EF-4F78-4F48-A301-01610C79C1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2130</Words>
  <Application>Microsoft Office PowerPoint</Application>
  <PresentationFormat>Grand écran</PresentationFormat>
  <Paragraphs>293</Paragraphs>
  <Slides>31</Slides>
  <Notes>22</Notes>
  <HiddenSlides>4</HiddenSlides>
  <MMClips>0</MMClips>
  <ScaleCrop>false</ScaleCrop>
  <HeadingPairs>
    <vt:vector size="6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31</vt:i4>
      </vt:variant>
    </vt:vector>
  </HeadingPairs>
  <TitlesOfParts>
    <vt:vector size="42" baseType="lpstr">
      <vt:lpstr>Arial</vt:lpstr>
      <vt:lpstr>Calibri</vt:lpstr>
      <vt:lpstr>Consolas</vt:lpstr>
      <vt:lpstr>Open Sans</vt:lpstr>
      <vt:lpstr>Segoe UI</vt:lpstr>
      <vt:lpstr>Segoe UI Light</vt:lpstr>
      <vt:lpstr>Segoe UI Semibold</vt:lpstr>
      <vt:lpstr>Segoe UI Semilight</vt:lpstr>
      <vt:lpstr>Segoe UI VSS (Regular)</vt:lpstr>
      <vt:lpstr>Wingdings</vt:lpstr>
      <vt:lpstr>WHITE TEMPLATE</vt:lpstr>
      <vt:lpstr>AZ-103T00A Module 07:  Protection des données</vt:lpstr>
      <vt:lpstr>Aperçu du module</vt:lpstr>
      <vt:lpstr>Leçon 01: Réplication des données</vt:lpstr>
      <vt:lpstr>Aperçu de la leçon</vt:lpstr>
      <vt:lpstr>Replication Options</vt:lpstr>
      <vt:lpstr>Locally-redundant Storage</vt:lpstr>
      <vt:lpstr>Zone-redundant Storage</vt:lpstr>
      <vt:lpstr>Geo-redundant Storage</vt:lpstr>
      <vt:lpstr>Comparaison des strategies de réplication</vt:lpstr>
      <vt:lpstr>Leçon 02: Sauvegardes de fichiers et de dossiers</vt:lpstr>
      <vt:lpstr>Aperçu de la région</vt:lpstr>
      <vt:lpstr>Azure Backup</vt:lpstr>
      <vt:lpstr>Recovery Services Vault Backup Options</vt:lpstr>
      <vt:lpstr>TD1 – Backup Azure File Shares</vt:lpstr>
      <vt:lpstr>Implementing On-Premises File and Folder Backup</vt:lpstr>
      <vt:lpstr>MARS Agent</vt:lpstr>
      <vt:lpstr>TD2</vt:lpstr>
      <vt:lpstr>Leçon 03: Sauvegarde de VM</vt:lpstr>
      <vt:lpstr>Aperçu de la leçon</vt:lpstr>
      <vt:lpstr>Azure Site Recovery (ASR) Scenarios</vt:lpstr>
      <vt:lpstr>Virtual Machine Data Protection</vt:lpstr>
      <vt:lpstr>Besoins en protection du workload</vt:lpstr>
      <vt:lpstr>Azure to Azure Architecture</vt:lpstr>
      <vt:lpstr>Recovery Services Vault VM Backup Options</vt:lpstr>
      <vt:lpstr>Mise en place du backup de VM</vt:lpstr>
      <vt:lpstr>Restauration de VM</vt:lpstr>
      <vt:lpstr>Azure Backup Server</vt:lpstr>
      <vt:lpstr>Backup Component Comparison</vt:lpstr>
      <vt:lpstr>Lesson 04: Lab and Review Questions</vt:lpstr>
      <vt:lpstr>Lab – Azure Site Recovery Between Regions</vt:lpstr>
      <vt:lpstr>Module Review 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2019-04-16T13:16:03Z</dcterms:created>
  <dcterms:modified xsi:type="dcterms:W3CDTF">2019-07-10T13:16:58Z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cynthist@microsoft.com</vt:lpwstr>
  </property>
  <property fmtid="{D5CDD505-2E9C-101B-9397-08002B2CF9AE}" pid="5" name="MSIP_Label_f42aa342-8706-4288-bd11-ebb85995028c_SetDate">
    <vt:lpwstr>2019-04-16T13:16:07.2749769Z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ActionId">
    <vt:lpwstr>9083fdd7-6452-43d8-9afc-aa507f2f148a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