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7"/>
  </p:notesMasterIdLst>
  <p:sldIdLst>
    <p:sldId id="1719" r:id="rId2"/>
    <p:sldId id="2495" r:id="rId3"/>
    <p:sldId id="1865" r:id="rId4"/>
    <p:sldId id="2485" r:id="rId5"/>
    <p:sldId id="2356" r:id="rId6"/>
    <p:sldId id="2357" r:id="rId7"/>
    <p:sldId id="2358" r:id="rId8"/>
    <p:sldId id="2359" r:id="rId9"/>
    <p:sldId id="2360" r:id="rId10"/>
    <p:sldId id="2361" r:id="rId11"/>
    <p:sldId id="2496" r:id="rId12"/>
    <p:sldId id="2010" r:id="rId13"/>
    <p:sldId id="2487" r:id="rId14"/>
    <p:sldId id="2456" r:id="rId15"/>
    <p:sldId id="2457" r:id="rId16"/>
    <p:sldId id="2458" r:id="rId17"/>
    <p:sldId id="1920" r:id="rId18"/>
    <p:sldId id="1921" r:id="rId19"/>
    <p:sldId id="2459" r:id="rId20"/>
    <p:sldId id="2461" r:id="rId21"/>
    <p:sldId id="1896" r:id="rId22"/>
    <p:sldId id="2011" r:id="rId23"/>
    <p:sldId id="2488" r:id="rId24"/>
    <p:sldId id="2464" r:id="rId25"/>
    <p:sldId id="2465" r:id="rId26"/>
    <p:sldId id="2467" r:id="rId27"/>
    <p:sldId id="2469" r:id="rId28"/>
    <p:sldId id="2471" r:id="rId29"/>
    <p:sldId id="2473" r:id="rId30"/>
    <p:sldId id="2493" r:id="rId31"/>
    <p:sldId id="2494" r:id="rId32"/>
    <p:sldId id="2453" r:id="rId33"/>
    <p:sldId id="2007" r:id="rId34"/>
    <p:sldId id="2008" r:id="rId35"/>
    <p:sldId id="2236"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15" autoAdjust="0"/>
    <p:restoredTop sz="82657" autoAdjust="0"/>
  </p:normalViewPr>
  <p:slideViewPr>
    <p:cSldViewPr snapToGrid="0">
      <p:cViewPr varScale="1">
        <p:scale>
          <a:sx n="95" d="100"/>
          <a:sy n="95" d="100"/>
        </p:scale>
        <p:origin x="900"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CF66F0-0810-43B6-89CA-8A60532D42CE}" type="datetimeFigureOut">
              <a:rPr lang="en-US" smtClean="0"/>
              <a:t>7/10/2019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07DC7E-BC41-4478-BA30-CBCC3A644F0A}" type="slidenum">
              <a:rPr lang="en-US" smtClean="0"/>
              <a:t>‹N°›</a:t>
            </a:fld>
            <a:endParaRPr lang="en-US" dirty="0"/>
          </a:p>
        </p:txBody>
      </p:sp>
    </p:spTree>
    <p:extLst>
      <p:ext uri="{BB962C8B-B14F-4D97-AF65-F5344CB8AC3E}">
        <p14:creationId xmlns:p14="http://schemas.microsoft.com/office/powerpoint/2010/main" val="2786079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Load Balancer and Traffic Manager lab for this module has setup time. If you are going to do the lab, consider completing Exercise 0: Prepare the lab environment before starting the lecture. </a:t>
            </a:r>
          </a:p>
          <a:p>
            <a:endParaRPr lang="en-US" dirty="0"/>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619146B-24F9-441E-A368-DB3B5A84C1D4}"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7/10/2019 5:41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080395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Keep this diagram in mind since it covers the four components that must be configured for your load balancer: Frontend IP configuration, Backend pools, Health probes, and Load balancing rules. </a:t>
            </a:r>
          </a:p>
          <a:p>
            <a:endParaRPr lang="en-US" dirty="0"/>
          </a:p>
          <a:p>
            <a:r>
              <a:rPr lang="en-US" dirty="0"/>
              <a:t>For more information, you can see:</a:t>
            </a:r>
          </a:p>
          <a:p>
            <a:r>
              <a:rPr lang="en-US" dirty="0"/>
              <a:t>Load Balancer documentation - https://docs.microsoft.com/en-us/azure/load-balancer/</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27A7F7-BB1E-479D-AFAA-B52F4D0C99F2}" type="datetime8">
              <a:rPr lang="en-US" smtClean="0"/>
              <a:t>7/10/2019 5:44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2945937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27A7F7-BB1E-479D-AFAA-B52F4D0C99F2}" type="datetime8">
              <a:rPr lang="en-US" smtClean="0"/>
              <a:t>7/10/2019 5:46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3728164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Can you see how a public load balancer could be placed in front of the internal load balancer to create a multi-tier application.</a:t>
            </a:r>
          </a:p>
          <a:p>
            <a:endParaRPr lang="en-US" dirty="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27A7F7-BB1E-479D-AFAA-B52F4D0C99F2}" type="datetime8">
              <a:rPr lang="en-US" smtClean="0"/>
              <a:t>7/10/2019 5:48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41312890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27A7F7-BB1E-479D-AFAA-B52F4D0C99F2}" type="datetime8">
              <a:rPr lang="en-US" smtClean="0"/>
              <a:t>7/10/2019 5:52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2562995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In the Standard SKU you can have up to 1000 instances in the backend pool. In the Basic SKU you can have up to 100 instances. </a:t>
            </a:r>
          </a:p>
          <a:p>
            <a:endParaRPr lang="en-US" dirty="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27A7F7-BB1E-479D-AFAA-B52F4D0C99F2}" type="datetime8">
              <a:rPr lang="en-US" smtClean="0"/>
              <a:t>7/10/2019 5:55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41430789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Can you see the difference between load balancing rules and NAT rules? Remember, this approach should only be used when you need connectivity from the Internet. Most normal communications would occur from on-premises to Azure connections such as site-to-site VPN and ExpressRoute.</a:t>
            </a:r>
          </a:p>
          <a:p>
            <a:endParaRPr lang="en-US" dirty="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27A7F7-BB1E-479D-AFAA-B52F4D0C99F2}" type="datetime8">
              <a:rPr lang="en-US" smtClean="0"/>
              <a:t>7/10/2019 5:58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19</a:t>
            </a:fld>
            <a:endParaRPr lang="en-US" dirty="0"/>
          </a:p>
        </p:txBody>
      </p:sp>
    </p:spTree>
    <p:extLst>
      <p:ext uri="{BB962C8B-B14F-4D97-AF65-F5344CB8AC3E}">
        <p14:creationId xmlns:p14="http://schemas.microsoft.com/office/powerpoint/2010/main" val="14909941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✔Keeping session persistence information is very important in applications that use a shopping cart. Can you think of any other applications?</a:t>
            </a:r>
          </a:p>
          <a:p>
            <a:endParaRPr lang="en-US" dirty="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27A7F7-BB1E-479D-AFAA-B52F4D0C99F2}" type="datetime8">
              <a:rPr lang="en-US" smtClean="0"/>
              <a:t>7/10/2019 6:04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876608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There is also a guest agent probe. This probe uses the guest agent inside the VM. It is not recommended when HTTP or TCP custom probe configurations are possible. Relate back to the original diagram to ensure all the components are covered. </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27A7F7-BB1E-479D-AFAA-B52F4D0C99F2}" type="datetime8">
              <a:rPr lang="en-US" smtClean="0"/>
              <a:t>7/10/2019 6:06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7665566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Lesson overview</a:t>
            </a:r>
          </a:p>
        </p:txBody>
      </p:sp>
      <p:sp>
        <p:nvSpPr>
          <p:cNvPr id="4" name="Slide Number Placeholder 3"/>
          <p:cNvSpPr>
            <a:spLocks noGrp="1"/>
          </p:cNvSpPr>
          <p:nvPr>
            <p:ph type="sldNum" sz="quarter" idx="5"/>
          </p:nvPr>
        </p:nvSpPr>
        <p:spPr/>
        <p:txBody>
          <a:bodyPr/>
          <a:lstStyle/>
          <a:p>
            <a:fld id="{8507DC7E-BC41-4478-BA30-CBCC3A644F0A}" type="slidenum">
              <a:rPr lang="en-US" smtClean="0"/>
              <a:t>23</a:t>
            </a:fld>
            <a:endParaRPr lang="en-US" dirty="0"/>
          </a:p>
        </p:txBody>
      </p:sp>
    </p:spTree>
    <p:extLst>
      <p:ext uri="{BB962C8B-B14F-4D97-AF65-F5344CB8AC3E}">
        <p14:creationId xmlns:p14="http://schemas.microsoft.com/office/powerpoint/2010/main" val="38995037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more information, you can see:</a:t>
            </a:r>
          </a:p>
          <a:p>
            <a:r>
              <a:rPr lang="en-US" dirty="0"/>
              <a:t>Traffic Manager - https://azure.microsoft.com/en-us/services/traffic-manager/ </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27A7F7-BB1E-479D-AFAA-B52F4D0C99F2}" type="datetime8">
              <a:rPr lang="en-US" smtClean="0"/>
              <a:t>7/10/2019 6:12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90260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Module overview</a:t>
            </a:r>
          </a:p>
        </p:txBody>
      </p:sp>
      <p:sp>
        <p:nvSpPr>
          <p:cNvPr id="4" name="Slide Number Placeholder 3"/>
          <p:cNvSpPr>
            <a:spLocks noGrp="1"/>
          </p:cNvSpPr>
          <p:nvPr>
            <p:ph type="sldNum" sz="quarter" idx="5"/>
          </p:nvPr>
        </p:nvSpPr>
        <p:spPr/>
        <p:txBody>
          <a:bodyPr/>
          <a:lstStyle/>
          <a:p>
            <a:fld id="{8507DC7E-BC41-4478-BA30-CBCC3A644F0A}" type="slidenum">
              <a:rPr lang="en-US" smtClean="0"/>
              <a:t>2</a:t>
            </a:fld>
            <a:endParaRPr lang="en-US" dirty="0"/>
          </a:p>
        </p:txBody>
      </p:sp>
    </p:spTree>
    <p:extLst>
      <p:ext uri="{BB962C8B-B14F-4D97-AF65-F5344CB8AC3E}">
        <p14:creationId xmlns:p14="http://schemas.microsoft.com/office/powerpoint/2010/main" val="12455153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27A7F7-BB1E-479D-AFAA-B52F4D0C99F2}" type="datetime8">
              <a:rPr lang="en-US" smtClean="0"/>
              <a:t>7/10/2019 6:15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25</a:t>
            </a:fld>
            <a:endParaRPr lang="en-US" dirty="0"/>
          </a:p>
        </p:txBody>
      </p:sp>
    </p:spTree>
    <p:extLst>
      <p:ext uri="{BB962C8B-B14F-4D97-AF65-F5344CB8AC3E}">
        <p14:creationId xmlns:p14="http://schemas.microsoft.com/office/powerpoint/2010/main" val="22671158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27A7F7-BB1E-479D-AFAA-B52F4D0C99F2}" type="datetime8">
              <a:rPr lang="en-US" smtClean="0"/>
              <a:t>7/10/2019 6:17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26</a:t>
            </a:fld>
            <a:endParaRPr lang="en-US" dirty="0"/>
          </a:p>
        </p:txBody>
      </p:sp>
    </p:spTree>
    <p:extLst>
      <p:ext uri="{BB962C8B-B14F-4D97-AF65-F5344CB8AC3E}">
        <p14:creationId xmlns:p14="http://schemas.microsoft.com/office/powerpoint/2010/main" val="18698033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Remember Traffic Manager does not receive DNS queries directly from clients. Rather, DNS queries come from the recursive DNS service that the clients are configured to use. Therefore, the IP address used to determine the 'closest' endpoint is not the client's IP address, but it is the IP address of the recursive DNS service. In practice, this IP address is a good proxy for the client.</a:t>
            </a:r>
          </a:p>
          <a:p>
            <a:endParaRPr lang="en-US" dirty="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27A7F7-BB1E-479D-AFAA-B52F4D0C99F2}" type="datetime8">
              <a:rPr lang="en-US" smtClean="0"/>
              <a:t>7/10/2019 6:19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27</a:t>
            </a:fld>
            <a:endParaRPr lang="en-US" dirty="0"/>
          </a:p>
        </p:txBody>
      </p:sp>
    </p:spTree>
    <p:extLst>
      <p:ext uri="{BB962C8B-B14F-4D97-AF65-F5344CB8AC3E}">
        <p14:creationId xmlns:p14="http://schemas.microsoft.com/office/powerpoint/2010/main" val="5675778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Similar to Performance routing Traffic Manager uses the source IP address of the DNS query to determine the region from which a user is querying from. Usually, this is the IP address of the local DNS resolver doing the query on behalf of the user.</a:t>
            </a:r>
          </a:p>
          <a:p>
            <a:endParaRPr lang="en-US" dirty="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27A7F7-BB1E-479D-AFAA-B52F4D0C99F2}" type="datetime8">
              <a:rPr lang="en-US" smtClean="0"/>
              <a:t>7/10/2019 6:22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28</a:t>
            </a:fld>
            <a:endParaRPr lang="en-US" dirty="0"/>
          </a:p>
        </p:txBody>
      </p:sp>
    </p:spTree>
    <p:extLst>
      <p:ext uri="{BB962C8B-B14F-4D97-AF65-F5344CB8AC3E}">
        <p14:creationId xmlns:p14="http://schemas.microsoft.com/office/powerpoint/2010/main" val="13384282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Using the same weight across all endpoints results in an even traffic distribution. Using higher or lower weights on specific endpoints causes those endpoints to be returned frequently in the DNS responses.</a:t>
            </a:r>
          </a:p>
          <a:p>
            <a:endParaRPr lang="en-US" dirty="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27A7F7-BB1E-479D-AFAA-B52F4D0C99F2}" type="datetime8">
              <a:rPr lang="en-US" smtClean="0"/>
              <a:t>7/10/2019 6:24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29</a:t>
            </a:fld>
            <a:endParaRPr lang="en-US" dirty="0"/>
          </a:p>
        </p:txBody>
      </p:sp>
    </p:spTree>
    <p:extLst>
      <p:ext uri="{BB962C8B-B14F-4D97-AF65-F5344CB8AC3E}">
        <p14:creationId xmlns:p14="http://schemas.microsoft.com/office/powerpoint/2010/main" val="16033858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27A7F7-BB1E-479D-AFAA-B52F4D0C99F2}" type="datetime8">
              <a:rPr lang="en-US" smtClean="0"/>
              <a:t>7/10/2019 6:33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32</a:t>
            </a:fld>
            <a:endParaRPr lang="en-US" dirty="0"/>
          </a:p>
        </p:txBody>
      </p:sp>
    </p:spTree>
    <p:extLst>
      <p:ext uri="{BB962C8B-B14F-4D97-AF65-F5344CB8AC3E}">
        <p14:creationId xmlns:p14="http://schemas.microsoft.com/office/powerpoint/2010/main" val="961213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07DC7E-BC41-4478-BA30-CBCC3A644F0A}" type="slidenum">
              <a:rPr lang="en-US" smtClean="0"/>
              <a:t>34</a:t>
            </a:fld>
            <a:endParaRPr lang="en-US" dirty="0"/>
          </a:p>
        </p:txBody>
      </p:sp>
    </p:spTree>
    <p:extLst>
      <p:ext uri="{BB962C8B-B14F-4D97-AF65-F5344CB8AC3E}">
        <p14:creationId xmlns:p14="http://schemas.microsoft.com/office/powerpoint/2010/main" val="31437879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you have time go through the Module Review questions in the student materials.</a:t>
            </a:r>
          </a:p>
          <a:p>
            <a:endParaRPr lang="en-US" dirty="0"/>
          </a:p>
        </p:txBody>
      </p:sp>
      <p:sp>
        <p:nvSpPr>
          <p:cNvPr id="4" name="Slide Number Placeholder 3"/>
          <p:cNvSpPr>
            <a:spLocks noGrp="1"/>
          </p:cNvSpPr>
          <p:nvPr>
            <p:ph type="sldNum" sz="quarter" idx="5"/>
          </p:nvPr>
        </p:nvSpPr>
        <p:spPr/>
        <p:txBody>
          <a:bodyPr/>
          <a:lstStyle/>
          <a:p>
            <a:fld id="{8507DC7E-BC41-4478-BA30-CBCC3A644F0A}" type="slidenum">
              <a:rPr lang="en-US" smtClean="0"/>
              <a:t>35</a:t>
            </a:fld>
            <a:endParaRPr lang="en-US" dirty="0"/>
          </a:p>
        </p:txBody>
      </p:sp>
    </p:spTree>
    <p:extLst>
      <p:ext uri="{BB962C8B-B14F-4D97-AF65-F5344CB8AC3E}">
        <p14:creationId xmlns:p14="http://schemas.microsoft.com/office/powerpoint/2010/main" val="783100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more information, you can see:</a:t>
            </a:r>
          </a:p>
          <a:p>
            <a:r>
              <a:rPr lang="en-US" dirty="0"/>
              <a:t>System routes - https://docs.microsoft.com/en-us/azure/virtual-network/virtual-networks-udr-overview#system-routes  </a:t>
            </a:r>
          </a:p>
          <a:p>
            <a:endParaRPr lang="en-US" dirty="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27A7F7-BB1E-479D-AFAA-B52F4D0C99F2}" type="datetime8">
              <a:rPr lang="en-US" smtClean="0"/>
              <a:t>7/10/2019 5:41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2632575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Each route table can be associated to multiple subnets, but a subnet can only be associated to a single route table. There are no additional charges for creating route tables in Microsoft Azure. Do you think you will need to create custom routes?</a:t>
            </a:r>
          </a:p>
          <a:p>
            <a:endParaRPr lang="en-US" dirty="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27A7F7-BB1E-479D-AFAA-B52F4D0C99F2}" type="datetime8">
              <a:rPr lang="en-US" smtClean="0"/>
              <a:t>7/10/2019 5:41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2234197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three topics will cover this information.</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27A7F7-BB1E-479D-AFAA-B52F4D0C99F2}" type="datetime8">
              <a:rPr lang="en-US" smtClean="0"/>
              <a:t>7/10/2019 5:41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3171694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27A7F7-BB1E-479D-AFAA-B52F4D0C99F2}" type="datetime8">
              <a:rPr lang="en-US" smtClean="0"/>
              <a:t>7/10/2019 5:41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1165219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27A7F7-BB1E-479D-AFAA-B52F4D0C99F2}" type="datetime8">
              <a:rPr lang="en-US" smtClean="0"/>
              <a:t>7/10/2019 5:41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1623719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7" rtl="0" eaLnBrk="1" fontAlgn="auto" latinLnBrk="0" hangingPunct="1">
              <a:lnSpc>
                <a:spcPct val="90000"/>
              </a:lnSpc>
              <a:spcBef>
                <a:spcPts val="0"/>
              </a:spcBef>
              <a:spcAft>
                <a:spcPts val="333"/>
              </a:spcAft>
              <a:buClrTx/>
              <a:buSzTx/>
              <a:buFontTx/>
              <a:buNone/>
              <a:tabLst/>
              <a:defRPr/>
            </a:pPr>
            <a:r>
              <a:rPr lang="en-US" sz="882" kern="1200" dirty="0">
                <a:solidFill>
                  <a:schemeClr val="tx1"/>
                </a:solidFill>
                <a:effectLst/>
                <a:latin typeface="Segoe UI Light" pitchFamily="34" charset="0"/>
                <a:ea typeface="+mn-ea"/>
                <a:cs typeface="+mn-cs"/>
              </a:rPr>
              <a:t>✔️ In this case the virtual appliance should not have a public IP address and IP forwarding should be enabled.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27A7F7-BB1E-479D-AFAA-B52F4D0C99F2}" type="datetime8">
              <a:rPr lang="en-US" smtClean="0"/>
              <a:t>7/10/2019 5:41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1537947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Lesson overview</a:t>
            </a:r>
          </a:p>
        </p:txBody>
      </p:sp>
      <p:sp>
        <p:nvSpPr>
          <p:cNvPr id="4" name="Slide Number Placeholder 3"/>
          <p:cNvSpPr>
            <a:spLocks noGrp="1"/>
          </p:cNvSpPr>
          <p:nvPr>
            <p:ph type="sldNum" sz="quarter" idx="5"/>
          </p:nvPr>
        </p:nvSpPr>
        <p:spPr/>
        <p:txBody>
          <a:bodyPr/>
          <a:lstStyle/>
          <a:p>
            <a:fld id="{8507DC7E-BC41-4478-BA30-CBCC3A644F0A}" type="slidenum">
              <a:rPr lang="en-US" smtClean="0"/>
              <a:t>13</a:t>
            </a:fld>
            <a:endParaRPr lang="en-US" dirty="0"/>
          </a:p>
        </p:txBody>
      </p:sp>
    </p:spTree>
    <p:extLst>
      <p:ext uri="{BB962C8B-B14F-4D97-AF65-F5344CB8AC3E}">
        <p14:creationId xmlns:p14="http://schemas.microsoft.com/office/powerpoint/2010/main" val="15373433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9" name="Title 1"/>
          <p:cNvSpPr>
            <a:spLocks noGrp="1"/>
          </p:cNvSpPr>
          <p:nvPr>
            <p:ph type="title" hasCustomPrompt="1"/>
          </p:nvPr>
        </p:nvSpPr>
        <p:spPr>
          <a:xfrm>
            <a:off x="584200" y="2979778"/>
            <a:ext cx="4572000" cy="553998"/>
          </a:xfrm>
          <a:noFill/>
        </p:spPr>
        <p:txBody>
          <a:bodyPr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dirty="0"/>
              <a:t>Event name or presentation title </a:t>
            </a:r>
          </a:p>
        </p:txBody>
      </p:sp>
      <p:sp>
        <p:nvSpPr>
          <p:cNvPr id="5" name="Text Placeholder 4"/>
          <p:cNvSpPr>
            <a:spLocks noGrp="1"/>
          </p:cNvSpPr>
          <p:nvPr>
            <p:ph type="body" sz="quarter" idx="12" hasCustomPrompt="1"/>
          </p:nvPr>
        </p:nvSpPr>
        <p:spPr>
          <a:xfrm>
            <a:off x="584200" y="3962400"/>
            <a:ext cx="4572000"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dirty="0"/>
              <a:t>Speaker name or subtitle text</a:t>
            </a:r>
          </a:p>
        </p:txBody>
      </p:sp>
      <p:pic>
        <p:nvPicPr>
          <p:cNvPr id="12" name="Picture 11">
            <a:extLst>
              <a:ext uri="{FF2B5EF4-FFF2-40B4-BE49-F238E27FC236}">
                <a16:creationId xmlns:a16="http://schemas.microsoft.com/office/drawing/2014/main" id="{99F328AE-26F0-42B9-988D-535B1145C96D}"/>
              </a:ext>
            </a:extLst>
          </p:cNvPr>
          <p:cNvPicPr>
            <a:picLocks noChangeAspect="1"/>
          </p:cNvPicPr>
          <p:nvPr userDrawn="1"/>
        </p:nvPicPr>
        <p:blipFill>
          <a:blip r:embed="rId3"/>
          <a:stretch>
            <a:fillRect/>
          </a:stretch>
        </p:blipFill>
        <p:spPr>
          <a:xfrm>
            <a:off x="6250758" y="800100"/>
            <a:ext cx="5024485" cy="5257800"/>
          </a:xfrm>
          <a:prstGeom prst="rect">
            <a:avLst/>
          </a:prstGeom>
        </p:spPr>
      </p:pic>
    </p:spTree>
    <p:extLst>
      <p:ext uri="{BB962C8B-B14F-4D97-AF65-F5344CB8AC3E}">
        <p14:creationId xmlns:p14="http://schemas.microsoft.com/office/powerpoint/2010/main" val="32082842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with gri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4287971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23129979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Demo title</a:t>
            </a:r>
          </a:p>
        </p:txBody>
      </p:sp>
      <p:sp>
        <p:nvSpPr>
          <p:cNvPr id="5" name="Text Placeholder 4"/>
          <p:cNvSpPr>
            <a:spLocks noGrp="1"/>
          </p:cNvSpPr>
          <p:nvPr>
            <p:ph type="body" sz="quarter" idx="12" hasCustomPrompt="1"/>
          </p:nvPr>
        </p:nvSpPr>
        <p:spPr>
          <a:xfrm>
            <a:off x="585216" y="3977319"/>
            <a:ext cx="9144000" cy="307777"/>
          </a:xfrm>
          <a:noFill/>
        </p:spPr>
        <p:txBody>
          <a:bodyPr lIns="0" tIns="0" rIns="0" bIns="0">
            <a:spAutoFit/>
          </a:bodyPr>
          <a:lstStyle>
            <a:lvl1pPr marL="0" indent="0">
              <a:spcBef>
                <a:spcPts val="0"/>
              </a:spcBef>
              <a:spcAft>
                <a:spcPts val="0"/>
              </a:spcAft>
              <a:buFont typeface="Arial" panose="020B0604020202020204" pitchFamily="34" charset="0"/>
              <a:buNone/>
              <a:defRPr sz="2000" spc="0" baseline="0">
                <a:gradFill>
                  <a:gsLst>
                    <a:gs pos="0">
                      <a:schemeClr val="tx1"/>
                    </a:gs>
                    <a:gs pos="100000">
                      <a:schemeClr val="tx1"/>
                    </a:gs>
                  </a:gsLst>
                  <a:lin ang="5400000" scaled="0"/>
                </a:gradFill>
                <a:latin typeface="+mn-lt"/>
              </a:defRPr>
            </a:lvl1pPr>
          </a:lstStyle>
          <a:p>
            <a:pPr lvl="0"/>
            <a:r>
              <a:rPr lang="en-US" dirty="0"/>
              <a:t>Speaker name</a:t>
            </a:r>
          </a:p>
        </p:txBody>
      </p:sp>
      <p:pic>
        <p:nvPicPr>
          <p:cNvPr id="9" name="Picture 8">
            <a:extLst>
              <a:ext uri="{FF2B5EF4-FFF2-40B4-BE49-F238E27FC236}">
                <a16:creationId xmlns:a16="http://schemas.microsoft.com/office/drawing/2014/main" id="{E631573B-58F8-43B4-8E3E-6F895442CB9B}"/>
              </a:ext>
            </a:extLst>
          </p:cNvPr>
          <p:cNvPicPr>
            <a:picLocks noChangeAspect="1"/>
          </p:cNvPicPr>
          <p:nvPr userDrawn="1"/>
        </p:nvPicPr>
        <p:blipFill>
          <a:blip r:embed="rId2"/>
          <a:stretch>
            <a:fillRect/>
          </a:stretch>
        </p:blipFill>
        <p:spPr>
          <a:xfrm>
            <a:off x="9344025" y="3898483"/>
            <a:ext cx="2265363" cy="2370555"/>
          </a:xfrm>
          <a:prstGeom prst="rect">
            <a:avLst/>
          </a:prstGeom>
        </p:spPr>
      </p:pic>
    </p:spTree>
    <p:extLst>
      <p:ext uri="{BB962C8B-B14F-4D97-AF65-F5344CB8AC3E}">
        <p14:creationId xmlns:p14="http://schemas.microsoft.com/office/powerpoint/2010/main" val="8533759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emo slide 2">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Demo title</a:t>
            </a:r>
          </a:p>
        </p:txBody>
      </p:sp>
      <p:sp>
        <p:nvSpPr>
          <p:cNvPr id="5" name="Text Placeholder 4"/>
          <p:cNvSpPr>
            <a:spLocks noGrp="1"/>
          </p:cNvSpPr>
          <p:nvPr>
            <p:ph type="body" sz="quarter" idx="12" hasCustomPrompt="1"/>
          </p:nvPr>
        </p:nvSpPr>
        <p:spPr>
          <a:xfrm>
            <a:off x="585216" y="3977319"/>
            <a:ext cx="9144000" cy="307777"/>
          </a:xfrm>
          <a:noFill/>
        </p:spPr>
        <p:txBody>
          <a:bodyPr lIns="0" tIns="0" rIns="0" bIns="0">
            <a:spAutoFit/>
          </a:bodyPr>
          <a:lstStyle>
            <a:lvl1pPr marL="0" indent="0">
              <a:spcBef>
                <a:spcPts val="0"/>
              </a:spcBef>
              <a:spcAft>
                <a:spcPts val="0"/>
              </a:spcAft>
              <a:buFont typeface="Arial" panose="020B0604020202020204" pitchFamily="34" charset="0"/>
              <a:buNone/>
              <a:defRPr sz="2000" spc="0" baseline="0">
                <a:gradFill>
                  <a:gsLst>
                    <a:gs pos="0">
                      <a:schemeClr val="tx1"/>
                    </a:gs>
                    <a:gs pos="100000">
                      <a:schemeClr val="tx1"/>
                    </a:gs>
                  </a:gsLst>
                  <a:lin ang="5400000" scaled="0"/>
                </a:gradFill>
                <a:latin typeface="+mn-lt"/>
              </a:defRPr>
            </a:lvl1pPr>
          </a:lstStyle>
          <a:p>
            <a:pPr lvl="0"/>
            <a:r>
              <a:rPr lang="en-US" dirty="0"/>
              <a:t>Speaker name</a:t>
            </a:r>
          </a:p>
        </p:txBody>
      </p:sp>
    </p:spTree>
    <p:extLst>
      <p:ext uri="{BB962C8B-B14F-4D97-AF65-F5344CB8AC3E}">
        <p14:creationId xmlns:p14="http://schemas.microsoft.com/office/powerpoint/2010/main" val="30290309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Video</a:t>
            </a:r>
          </a:p>
        </p:txBody>
      </p:sp>
      <p:pic>
        <p:nvPicPr>
          <p:cNvPr id="6" name="Picture 5">
            <a:extLst>
              <a:ext uri="{FF2B5EF4-FFF2-40B4-BE49-F238E27FC236}">
                <a16:creationId xmlns:a16="http://schemas.microsoft.com/office/drawing/2014/main" id="{C381C0FB-0396-463F-9527-BACCE968684E}"/>
              </a:ext>
            </a:extLst>
          </p:cNvPr>
          <p:cNvPicPr>
            <a:picLocks noChangeAspect="1"/>
          </p:cNvPicPr>
          <p:nvPr userDrawn="1"/>
        </p:nvPicPr>
        <p:blipFill>
          <a:blip r:embed="rId2"/>
          <a:stretch>
            <a:fillRect/>
          </a:stretch>
        </p:blipFill>
        <p:spPr>
          <a:xfrm>
            <a:off x="9344025" y="3898483"/>
            <a:ext cx="2265363" cy="2370555"/>
          </a:xfrm>
          <a:prstGeom prst="rect">
            <a:avLst/>
          </a:prstGeom>
        </p:spPr>
      </p:pic>
    </p:spTree>
    <p:extLst>
      <p:ext uri="{BB962C8B-B14F-4D97-AF65-F5344CB8AC3E}">
        <p14:creationId xmlns:p14="http://schemas.microsoft.com/office/powerpoint/2010/main" val="30907674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1">
          <p15:clr>
            <a:srgbClr val="5ACBF0"/>
          </p15:clr>
        </p15:guide>
        <p15:guide id="3" orient="horz" pos="1914">
          <p15:clr>
            <a:srgbClr val="5ACBF0"/>
          </p15:clr>
        </p15:guide>
        <p15:guide id="4" orient="horz" pos="2505">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ideo slide 2">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Video</a:t>
            </a:r>
          </a:p>
        </p:txBody>
      </p:sp>
    </p:spTree>
    <p:extLst>
      <p:ext uri="{BB962C8B-B14F-4D97-AF65-F5344CB8AC3E}">
        <p14:creationId xmlns:p14="http://schemas.microsoft.com/office/powerpoint/2010/main" val="36873693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1">
          <p15:clr>
            <a:srgbClr val="5ACBF0"/>
          </p15:clr>
        </p15:guide>
        <p15:guide id="3" orient="horz" pos="1914">
          <p15:clr>
            <a:srgbClr val="5ACBF0"/>
          </p15:clr>
        </p15:guide>
        <p15:guide id="4" orient="horz" pos="2505">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Section title</a:t>
            </a:r>
          </a:p>
        </p:txBody>
      </p:sp>
      <p:pic>
        <p:nvPicPr>
          <p:cNvPr id="6" name="Picture 5">
            <a:extLst>
              <a:ext uri="{FF2B5EF4-FFF2-40B4-BE49-F238E27FC236}">
                <a16:creationId xmlns:a16="http://schemas.microsoft.com/office/drawing/2014/main" id="{869F059F-BD0F-4211-86F6-E960C3EC183D}"/>
              </a:ext>
            </a:extLst>
          </p:cNvPr>
          <p:cNvPicPr>
            <a:picLocks noChangeAspect="1"/>
          </p:cNvPicPr>
          <p:nvPr userDrawn="1"/>
        </p:nvPicPr>
        <p:blipFill>
          <a:blip r:embed="rId2"/>
          <a:stretch>
            <a:fillRect/>
          </a:stretch>
        </p:blipFill>
        <p:spPr>
          <a:xfrm>
            <a:off x="9344025" y="3898483"/>
            <a:ext cx="2265363" cy="2370555"/>
          </a:xfrm>
          <a:prstGeom prst="rect">
            <a:avLst/>
          </a:prstGeom>
        </p:spPr>
      </p:pic>
    </p:spTree>
    <p:extLst>
      <p:ext uri="{BB962C8B-B14F-4D97-AF65-F5344CB8AC3E}">
        <p14:creationId xmlns:p14="http://schemas.microsoft.com/office/powerpoint/2010/main" val="2319699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guide id="4" orient="horz" pos="2505">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1530237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863466"/>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4">
          <p15:clr>
            <a:srgbClr val="5ACBF0"/>
          </p15:clr>
        </p15:guide>
        <p15:guide id="3" orient="horz" pos="288">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9094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1272">
          <p15:clr>
            <a:srgbClr val="5ACBF0"/>
          </p15:clr>
        </p15:guide>
        <p15:guide id="3" orient="horz" pos="288">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quare photo">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2270E26-89BA-4369-9EF4-1B9EBAA3D00B}"/>
              </a:ext>
            </a:extLst>
          </p:cNvPr>
          <p:cNvSpPr/>
          <p:nvPr userDrawn="1"/>
        </p:nvSpPr>
        <p:spPr bwMode="auto">
          <a:xfrm>
            <a:off x="5334000" y="0"/>
            <a:ext cx="6858000" cy="6858000"/>
          </a:xfrm>
          <a:prstGeom prst="rect">
            <a:avLst/>
          </a:prstGeom>
          <a:solidFill>
            <a:srgbClr val="D2D2D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dirty="0"/>
              <a:t>Event name or presentation title </a:t>
            </a:r>
          </a:p>
        </p:txBody>
      </p:sp>
      <p:sp>
        <p:nvSpPr>
          <p:cNvPr id="5" name="Text Placeholder 4"/>
          <p:cNvSpPr>
            <a:spLocks noGrp="1"/>
          </p:cNvSpPr>
          <p:nvPr>
            <p:ph type="body" sz="quarter" idx="12" hasCustomPrompt="1"/>
          </p:nvPr>
        </p:nvSpPr>
        <p:spPr>
          <a:xfrm>
            <a:off x="582042" y="3962400"/>
            <a:ext cx="4164583"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dirty="0"/>
              <a:t>Speaker name or subtitle</a:t>
            </a:r>
          </a:p>
        </p:txBody>
      </p:sp>
      <p:pic>
        <p:nvPicPr>
          <p:cNvPr id="9" name="MS logo gray - EMF" descr="Microsoft logo, gray text version">
            <a:extLst>
              <a:ext uri="{FF2B5EF4-FFF2-40B4-BE49-F238E27FC236}">
                <a16:creationId xmlns:a16="http://schemas.microsoft.com/office/drawing/2014/main" id="{D03FE64B-525F-4B73-8C45-B4BC3BAD6A2D}"/>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pic>
        <p:nvPicPr>
          <p:cNvPr id="10" name="Picture 9">
            <a:extLst>
              <a:ext uri="{FF2B5EF4-FFF2-40B4-BE49-F238E27FC236}">
                <a16:creationId xmlns:a16="http://schemas.microsoft.com/office/drawing/2014/main" id="{95964678-FE6C-4226-A11B-8D452DA7808C}"/>
              </a:ext>
            </a:extLst>
          </p:cNvPr>
          <p:cNvPicPr>
            <a:picLocks noChangeAspect="1"/>
          </p:cNvPicPr>
          <p:nvPr userDrawn="1"/>
        </p:nvPicPr>
        <p:blipFill>
          <a:blip r:embed="rId3"/>
          <a:stretch>
            <a:fillRect/>
          </a:stretch>
        </p:blipFill>
        <p:spPr>
          <a:xfrm>
            <a:off x="6250758" y="800100"/>
            <a:ext cx="5024485" cy="5257800"/>
          </a:xfrm>
          <a:prstGeom prst="rect">
            <a:avLst/>
          </a:prstGeom>
        </p:spPr>
      </p:pic>
    </p:spTree>
    <p:extLst>
      <p:ext uri="{BB962C8B-B14F-4D97-AF65-F5344CB8AC3E}">
        <p14:creationId xmlns:p14="http://schemas.microsoft.com/office/powerpoint/2010/main" val="12422856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dirty="0"/>
              <a:t>Software code slide</a:t>
            </a:r>
          </a:p>
        </p:txBody>
      </p:sp>
      <p:sp>
        <p:nvSpPr>
          <p:cNvPr id="5" name="Text Placeholder 4">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553"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607"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563"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997"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5452256"/>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Copyright Microsoft Corporation. All rights reserved. </a:t>
            </a:r>
          </a:p>
        </p:txBody>
      </p:sp>
      <p:pic>
        <p:nvPicPr>
          <p:cNvPr id="4" name="MS logo gray - EMF" descr="Microsoft logo, gray text version">
            <a:extLst>
              <a:ext uri="{FF2B5EF4-FFF2-40B4-BE49-F238E27FC236}">
                <a16:creationId xmlns:a16="http://schemas.microsoft.com/office/drawing/2014/main" id="{59104CAE-91B8-4A7E-9F8E-214C5F880932}"/>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33611835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Tree>
    <p:extLst>
      <p:ext uri="{BB962C8B-B14F-4D97-AF65-F5344CB8AC3E}">
        <p14:creationId xmlns:p14="http://schemas.microsoft.com/office/powerpoint/2010/main" val="2096692426"/>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quare photo 2">
    <p:spTree>
      <p:nvGrpSpPr>
        <p:cNvPr id="1" name=""/>
        <p:cNvGrpSpPr/>
        <p:nvPr/>
      </p:nvGrpSpPr>
      <p:grpSpPr>
        <a:xfrm>
          <a:off x="0" y="0"/>
          <a:ext cx="0" cy="0"/>
          <a:chOff x="0" y="0"/>
          <a:chExt cx="0" cy="0"/>
        </a:xfrm>
      </p:grpSpPr>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dirty="0"/>
              <a:t>Event name or presentation title </a:t>
            </a:r>
          </a:p>
        </p:txBody>
      </p:sp>
      <p:sp>
        <p:nvSpPr>
          <p:cNvPr id="5" name="Text Placeholder 4"/>
          <p:cNvSpPr>
            <a:spLocks noGrp="1"/>
          </p:cNvSpPr>
          <p:nvPr>
            <p:ph type="body" sz="quarter" idx="12" hasCustomPrompt="1"/>
          </p:nvPr>
        </p:nvSpPr>
        <p:spPr>
          <a:xfrm>
            <a:off x="582042" y="3962400"/>
            <a:ext cx="4164583"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dirty="0"/>
              <a:t>Speaker name or subtitle</a:t>
            </a:r>
          </a:p>
        </p:txBody>
      </p:sp>
      <p:sp>
        <p:nvSpPr>
          <p:cNvPr id="8" name="Rectangle 7">
            <a:extLst>
              <a:ext uri="{FF2B5EF4-FFF2-40B4-BE49-F238E27FC236}">
                <a16:creationId xmlns:a16="http://schemas.microsoft.com/office/drawing/2014/main" id="{9D026004-6E63-4034-A1B0-34BE8CEF3D76}"/>
              </a:ext>
            </a:extLst>
          </p:cNvPr>
          <p:cNvSpPr/>
          <p:nvPr userDrawn="1"/>
        </p:nvSpPr>
        <p:spPr bwMode="auto">
          <a:xfrm>
            <a:off x="5334000" y="0"/>
            <a:ext cx="6858000" cy="6858000"/>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solidFill>
                <a:srgbClr val="00240D"/>
              </a:solidFill>
              <a:ea typeface="Segoe UI" pitchFamily="34" charset="0"/>
              <a:cs typeface="Segoe UI" pitchFamily="34" charset="0"/>
            </a:endParaRPr>
          </a:p>
        </p:txBody>
      </p:sp>
      <p:pic>
        <p:nvPicPr>
          <p:cNvPr id="12" name="Picture 11">
            <a:extLst>
              <a:ext uri="{FF2B5EF4-FFF2-40B4-BE49-F238E27FC236}">
                <a16:creationId xmlns:a16="http://schemas.microsoft.com/office/drawing/2014/main" id="{5FC1A9B4-AD16-4E53-919C-38204BAF9E3C}"/>
              </a:ext>
            </a:extLst>
          </p:cNvPr>
          <p:cNvPicPr>
            <a:picLocks noChangeAspect="1"/>
          </p:cNvPicPr>
          <p:nvPr userDrawn="1"/>
        </p:nvPicPr>
        <p:blipFill>
          <a:blip r:embed="rId3"/>
          <a:stretch>
            <a:fillRect/>
          </a:stretch>
        </p:blipFill>
        <p:spPr>
          <a:xfrm>
            <a:off x="6250758" y="800100"/>
            <a:ext cx="5024485" cy="5257800"/>
          </a:xfrm>
          <a:prstGeom prst="rect">
            <a:avLst/>
          </a:prstGeom>
        </p:spPr>
      </p:pic>
    </p:spTree>
    <p:extLst>
      <p:ext uri="{BB962C8B-B14F-4D97-AF65-F5344CB8AC3E}">
        <p14:creationId xmlns:p14="http://schemas.microsoft.com/office/powerpoint/2010/main" val="980139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2"/>
      </p:bgRef>
    </p:bg>
    <p:spTree>
      <p:nvGrpSpPr>
        <p:cNvPr id="1" name=""/>
        <p:cNvGrpSpPr/>
        <p:nvPr/>
      </p:nvGrpSpPr>
      <p:grpSpPr>
        <a:xfrm>
          <a:off x="0" y="0"/>
          <a:ext cx="0" cy="0"/>
          <a:chOff x="0" y="0"/>
          <a:chExt cx="0" cy="0"/>
        </a:xfrm>
      </p:grpSpPr>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dirty="0"/>
              <a:t>Event name or presentation title </a:t>
            </a:r>
          </a:p>
        </p:txBody>
      </p:sp>
      <p:sp>
        <p:nvSpPr>
          <p:cNvPr id="5" name="Text Placeholder 4"/>
          <p:cNvSpPr>
            <a:spLocks noGrp="1"/>
          </p:cNvSpPr>
          <p:nvPr>
            <p:ph type="body" sz="quarter" idx="12" hasCustomPrompt="1"/>
          </p:nvPr>
        </p:nvSpPr>
        <p:spPr>
          <a:xfrm>
            <a:off x="584200" y="3962400"/>
            <a:ext cx="9144000"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dirty="0"/>
              <a:t>Speaker name or subtitle text</a:t>
            </a:r>
          </a:p>
        </p:txBody>
      </p:sp>
    </p:spTree>
    <p:extLst>
      <p:ext uri="{BB962C8B-B14F-4D97-AF65-F5344CB8AC3E}">
        <p14:creationId xmlns:p14="http://schemas.microsoft.com/office/powerpoint/2010/main" val="29548813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1656831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sz="quarter" idx="10"/>
          </p:nvPr>
        </p:nvSpPr>
        <p:spPr>
          <a:xfrm>
            <a:off x="584200" y="1435497"/>
            <a:ext cx="11018520" cy="23083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18810820"/>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Semilight" panose="020B0402040204020203" pitchFamily="34" charset="0"/>
                <a:cs typeface="Segoe UI Semilight" panose="020B04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Semilight" panose="020B0402040204020203" pitchFamily="34" charset="0"/>
                <a:cs typeface="Segoe UI Semilight" panose="020B04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2897977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4200" y="1437481"/>
            <a:ext cx="5212080" cy="1649682"/>
          </a:xfrm>
        </p:spPr>
        <p:txBody>
          <a:bodyPr wrap="square">
            <a:spAutoFit/>
          </a:bodyPr>
          <a:lstStyle>
            <a:lvl1pPr marL="231775" indent="-231775">
              <a:spcBef>
                <a:spcPts val="1224"/>
              </a:spcBef>
              <a:buClr>
                <a:schemeClr val="tx1"/>
              </a:buClr>
              <a:buFont typeface="Wingdings" panose="05000000000000000000" pitchFamily="2" charset="2"/>
              <a:buChar char=""/>
              <a:defRPr sz="2800" b="0">
                <a:latin typeface="Segoe UI Semilight" panose="020B0402040204020203" pitchFamily="34" charset="0"/>
                <a:cs typeface="Segoe UI Semilight" panose="020B0402040204020203" pitchFamily="34" charset="0"/>
              </a:defRPr>
            </a:lvl1pPr>
            <a:lvl2pPr marL="427038" indent="-171450">
              <a:buFont typeface="Wingdings" panose="05000000000000000000" pitchFamily="2" charset="2"/>
              <a:buChar char=""/>
              <a:defRPr sz="2000" b="0"/>
            </a:lvl2pPr>
            <a:lvl3pPr marL="639763" indent="-188913">
              <a:buFont typeface="Wingdings" panose="05000000000000000000" pitchFamily="2" charset="2"/>
              <a:buChar char=""/>
              <a:tabLst/>
              <a:defRPr sz="1600" b="0"/>
            </a:lvl3pPr>
            <a:lvl4pPr marL="828675" indent="-176213">
              <a:buFont typeface="Wingdings" panose="05000000000000000000" pitchFamily="2" charset="2"/>
              <a:buChar char=""/>
              <a:defRPr sz="1400" b="0"/>
            </a:lvl4pPr>
            <a:lvl5pPr marL="1023938" indent="-169863">
              <a:buFont typeface="Wingdings" panose="05000000000000000000" pitchFamily="2" charset="2"/>
              <a:buChar char=""/>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a:extLst>
              <a:ext uri="{FF2B5EF4-FFF2-40B4-BE49-F238E27FC236}">
                <a16:creationId xmlns:a16="http://schemas.microsoft.com/office/drawing/2014/main" id="{85278796-7B84-4D67-88CD-BF78BB06D214}"/>
              </a:ext>
            </a:extLst>
          </p:cNvPr>
          <p:cNvSpPr>
            <a:spLocks noGrp="1"/>
          </p:cNvSpPr>
          <p:nvPr>
            <p:ph type="body" sz="quarter" idx="11"/>
          </p:nvPr>
        </p:nvSpPr>
        <p:spPr>
          <a:xfrm>
            <a:off x="6389914" y="1437481"/>
            <a:ext cx="5212080" cy="1649682"/>
          </a:xfrm>
        </p:spPr>
        <p:txBody>
          <a:bodyPr wrap="square">
            <a:spAutoFit/>
          </a:bodyPr>
          <a:lstStyle>
            <a:lvl1pPr marL="231775" indent="-231775">
              <a:spcBef>
                <a:spcPts val="1224"/>
              </a:spcBef>
              <a:buClr>
                <a:schemeClr val="tx1"/>
              </a:buClr>
              <a:buFont typeface="Wingdings" panose="05000000000000000000" pitchFamily="2" charset="2"/>
              <a:buChar char=""/>
              <a:defRPr sz="2800" b="0">
                <a:latin typeface="Segoe UI Semilight" panose="020B0402040204020203" pitchFamily="34" charset="0"/>
                <a:cs typeface="Segoe UI Semilight" panose="020B0402040204020203" pitchFamily="34" charset="0"/>
              </a:defRPr>
            </a:lvl1pPr>
            <a:lvl2pPr marL="427038" indent="-171450">
              <a:buFont typeface="Wingdings" panose="05000000000000000000" pitchFamily="2" charset="2"/>
              <a:buChar char=""/>
              <a:defRPr sz="2000" b="0"/>
            </a:lvl2pPr>
            <a:lvl3pPr marL="639763" indent="-188913">
              <a:buFont typeface="Wingdings" panose="05000000000000000000" pitchFamily="2" charset="2"/>
              <a:buChar char=""/>
              <a:tabLst/>
              <a:defRPr sz="1600" b="0"/>
            </a:lvl3pPr>
            <a:lvl4pPr marL="828675" indent="-176213">
              <a:buFont typeface="Wingdings" panose="05000000000000000000" pitchFamily="2" charset="2"/>
              <a:buChar char=""/>
              <a:defRPr sz="1400" b="0"/>
            </a:lvl4pPr>
            <a:lvl5pPr marL="1023938" indent="-169863">
              <a:buFont typeface="Wingdings" panose="05000000000000000000" pitchFamily="2" charset="2"/>
              <a:buChar char=""/>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904618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54DF-CB0E-46F9-AA3C-00BC673EBDF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84936008"/>
      </p:ext>
    </p:extLst>
  </p:cSld>
  <p:clrMapOvr>
    <a:masterClrMapping/>
  </p:clrMapOvr>
  <p:transition>
    <p:fade/>
  </p:transition>
  <p:extLst>
    <p:ext uri="{DCECCB84-F9BA-43D5-87BE-67443E8EF086}">
      <p15:sldGuideLst xmlns:p15="http://schemas.microsoft.com/office/powerpoint/2012/main">
        <p15:guide id="3" orient="horz" pos="900">
          <p15:clr>
            <a:srgbClr val="5ACBF0"/>
          </p15:clr>
        </p15:guide>
        <p15:guide id="4" orient="horz" pos="1276">
          <p15:clr>
            <a:srgbClr val="5ACBF0"/>
          </p15:clr>
        </p15:guide>
        <p15:guide id="5" orient="horz" pos="288">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endParaRPr lang="en-US" dirty="0"/>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4545819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2919" y="2007918"/>
            <a:ext cx="4167887" cy="2215991"/>
          </a:xfrm>
        </p:spPr>
        <p:txBody>
          <a:bodyPr/>
          <a:lstStyle/>
          <a:p>
            <a:r>
              <a:rPr lang="en-US" dirty="0"/>
              <a:t>AZ-103T00A</a:t>
            </a:r>
            <a:br>
              <a:rPr lang="en-US" dirty="0"/>
            </a:br>
            <a:r>
              <a:rPr lang="en-US" dirty="0"/>
              <a:t>Module 08: </a:t>
            </a:r>
            <a:br>
              <a:rPr lang="en-US" dirty="0"/>
            </a:br>
            <a:r>
              <a:rPr lang="en-US" dirty="0"/>
              <a:t>Gestion du </a:t>
            </a:r>
            <a:r>
              <a:rPr lang="fr-FR" dirty="0"/>
              <a:t>trafic</a:t>
            </a:r>
            <a:r>
              <a:rPr lang="en-US" dirty="0"/>
              <a:t> </a:t>
            </a:r>
            <a:r>
              <a:rPr lang="en-US" dirty="0" err="1"/>
              <a:t>réseau</a:t>
            </a:r>
            <a:endParaRPr lang="en-US" dirty="0"/>
          </a:p>
        </p:txBody>
      </p:sp>
    </p:spTree>
    <p:extLst>
      <p:ext uri="{BB962C8B-B14F-4D97-AF65-F5344CB8AC3E}">
        <p14:creationId xmlns:p14="http://schemas.microsoft.com/office/powerpoint/2010/main" val="3635852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err="1"/>
              <a:t>Associer</a:t>
            </a:r>
            <a:r>
              <a:rPr lang="en-US" dirty="0"/>
              <a:t> la route</a:t>
            </a:r>
          </a:p>
        </p:txBody>
      </p:sp>
      <p:sp>
        <p:nvSpPr>
          <p:cNvPr id="3" name="Text Placeholder 2">
            <a:extLst>
              <a:ext uri="{FF2B5EF4-FFF2-40B4-BE49-F238E27FC236}">
                <a16:creationId xmlns:a16="http://schemas.microsoft.com/office/drawing/2014/main" id="{13999A32-F504-479E-9A9E-50160343265D}"/>
              </a:ext>
            </a:extLst>
          </p:cNvPr>
          <p:cNvSpPr>
            <a:spLocks noGrp="1"/>
          </p:cNvSpPr>
          <p:nvPr>
            <p:ph type="body" sz="quarter" idx="10"/>
          </p:nvPr>
        </p:nvSpPr>
        <p:spPr>
          <a:xfrm>
            <a:off x="590868" y="1435100"/>
            <a:ext cx="3605351" cy="3533275"/>
          </a:xfrm>
        </p:spPr>
        <p:txBody>
          <a:bodyPr/>
          <a:lstStyle/>
          <a:p>
            <a:r>
              <a:rPr lang="fr-FR" dirty="0"/>
              <a:t>Chaque sous-réseau peut avoir zéro ou une table d'itinéraire qui lui est associée</a:t>
            </a:r>
          </a:p>
          <a:p>
            <a:r>
              <a:rPr lang="fr-FR" dirty="0"/>
              <a:t>Dans notre exemple, le sous-réseau Public sera associé à la table de routage</a:t>
            </a:r>
            <a:endParaRPr lang="en-US" dirty="0"/>
          </a:p>
        </p:txBody>
      </p:sp>
      <p:pic>
        <p:nvPicPr>
          <p:cNvPr id="4" name="Picture 3" descr="Screenshot of a route table being associated with a virtual network. ">
            <a:extLst>
              <a:ext uri="{FF2B5EF4-FFF2-40B4-BE49-F238E27FC236}">
                <a16:creationId xmlns:a16="http://schemas.microsoft.com/office/drawing/2014/main" id="{2F811640-4801-42AB-B67C-FF1624E2E92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734432" y="1435100"/>
            <a:ext cx="6874956" cy="3698215"/>
          </a:xfrm>
          <a:prstGeom prst="rect">
            <a:avLst/>
          </a:prstGeom>
          <a:noFill/>
          <a:ln>
            <a:solidFill>
              <a:schemeClr val="tx1"/>
            </a:solidFill>
          </a:ln>
        </p:spPr>
      </p:pic>
    </p:spTree>
    <p:extLst>
      <p:ext uri="{BB962C8B-B14F-4D97-AF65-F5344CB8AC3E}">
        <p14:creationId xmlns:p14="http://schemas.microsoft.com/office/powerpoint/2010/main" val="213476370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AD121-6B8C-4559-B2CA-F9501BD6C7E7}"/>
              </a:ext>
            </a:extLst>
          </p:cNvPr>
          <p:cNvSpPr>
            <a:spLocks noGrp="1"/>
          </p:cNvSpPr>
          <p:nvPr>
            <p:ph type="title"/>
          </p:nvPr>
        </p:nvSpPr>
        <p:spPr/>
        <p:txBody>
          <a:bodyPr/>
          <a:lstStyle/>
          <a:p>
            <a:r>
              <a:rPr lang="en-US" dirty="0"/>
              <a:t>TD1</a:t>
            </a:r>
          </a:p>
        </p:txBody>
      </p:sp>
      <p:sp>
        <p:nvSpPr>
          <p:cNvPr id="3" name="Text Placeholder 2">
            <a:extLst>
              <a:ext uri="{FF2B5EF4-FFF2-40B4-BE49-F238E27FC236}">
                <a16:creationId xmlns:a16="http://schemas.microsoft.com/office/drawing/2014/main" id="{AE7CA012-B60A-4816-8895-3E2AA667E045}"/>
              </a:ext>
            </a:extLst>
          </p:cNvPr>
          <p:cNvSpPr>
            <a:spLocks noGrp="1"/>
          </p:cNvSpPr>
          <p:nvPr>
            <p:ph type="body" sz="quarter" idx="10"/>
          </p:nvPr>
        </p:nvSpPr>
        <p:spPr>
          <a:xfrm>
            <a:off x="584200" y="1435497"/>
            <a:ext cx="11018520" cy="430887"/>
          </a:xfrm>
        </p:spPr>
        <p:txBody>
          <a:bodyPr/>
          <a:lstStyle/>
          <a:p>
            <a:endParaRPr lang="en-US" dirty="0"/>
          </a:p>
        </p:txBody>
      </p:sp>
    </p:spTree>
    <p:extLst>
      <p:ext uri="{BB962C8B-B14F-4D97-AF65-F5344CB8AC3E}">
        <p14:creationId xmlns:p14="http://schemas.microsoft.com/office/powerpoint/2010/main" val="316312945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D8665D-5A50-4F07-9D33-48CCD3FD74C7}"/>
              </a:ext>
            </a:extLst>
          </p:cNvPr>
          <p:cNvSpPr>
            <a:spLocks noGrp="1"/>
          </p:cNvSpPr>
          <p:nvPr>
            <p:ph type="title"/>
          </p:nvPr>
        </p:nvSpPr>
        <p:spPr>
          <a:xfrm>
            <a:off x="585216" y="3035808"/>
            <a:ext cx="10764656" cy="498598"/>
          </a:xfrm>
        </p:spPr>
        <p:txBody>
          <a:bodyPr/>
          <a:lstStyle/>
          <a:p>
            <a:r>
              <a:rPr lang="en-US" dirty="0" err="1"/>
              <a:t>Leçon</a:t>
            </a:r>
            <a:r>
              <a:rPr lang="en-US" dirty="0"/>
              <a:t> 02: Azure Load Balancer</a:t>
            </a:r>
          </a:p>
        </p:txBody>
      </p:sp>
    </p:spTree>
    <p:extLst>
      <p:ext uri="{BB962C8B-B14F-4D97-AF65-F5344CB8AC3E}">
        <p14:creationId xmlns:p14="http://schemas.microsoft.com/office/powerpoint/2010/main" val="2228867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8FD67-B9CE-464C-BEFD-D97DA798FC3B}"/>
              </a:ext>
            </a:extLst>
          </p:cNvPr>
          <p:cNvSpPr>
            <a:spLocks noGrp="1"/>
          </p:cNvSpPr>
          <p:nvPr>
            <p:ph type="title"/>
          </p:nvPr>
        </p:nvSpPr>
        <p:spPr/>
        <p:txBody>
          <a:bodyPr/>
          <a:lstStyle/>
          <a:p>
            <a:r>
              <a:rPr lang="en-US" dirty="0"/>
              <a:t>Aperçu de la </a:t>
            </a:r>
            <a:r>
              <a:rPr lang="en-US" dirty="0" err="1"/>
              <a:t>leçon</a:t>
            </a:r>
            <a:endParaRPr lang="en-US" dirty="0"/>
          </a:p>
        </p:txBody>
      </p:sp>
      <p:sp>
        <p:nvSpPr>
          <p:cNvPr id="3" name="Text Placeholder 2">
            <a:extLst>
              <a:ext uri="{FF2B5EF4-FFF2-40B4-BE49-F238E27FC236}">
                <a16:creationId xmlns:a16="http://schemas.microsoft.com/office/drawing/2014/main" id="{AA0C651F-EF8D-4A96-BF69-5590DC92F281}"/>
              </a:ext>
            </a:extLst>
          </p:cNvPr>
          <p:cNvSpPr>
            <a:spLocks noGrp="1"/>
          </p:cNvSpPr>
          <p:nvPr>
            <p:ph type="body" sz="quarter" idx="10"/>
          </p:nvPr>
        </p:nvSpPr>
        <p:spPr>
          <a:xfrm>
            <a:off x="584200" y="1435497"/>
            <a:ext cx="11018520" cy="4050340"/>
          </a:xfrm>
        </p:spPr>
        <p:txBody>
          <a:bodyPr/>
          <a:lstStyle/>
          <a:p>
            <a:r>
              <a:rPr lang="fr-FR" dirty="0"/>
              <a:t>Équilibreur de charge Azure</a:t>
            </a:r>
          </a:p>
          <a:p>
            <a:r>
              <a:rPr lang="fr-FR" dirty="0"/>
              <a:t>Équilibreur de charge public</a:t>
            </a:r>
          </a:p>
          <a:p>
            <a:r>
              <a:rPr lang="fr-FR" dirty="0"/>
              <a:t>Équilibreur de charge interne</a:t>
            </a:r>
          </a:p>
          <a:p>
            <a:r>
              <a:rPr lang="fr-FR" dirty="0" err="1"/>
              <a:t>Load</a:t>
            </a:r>
            <a:r>
              <a:rPr lang="fr-FR" dirty="0"/>
              <a:t> Balanceur </a:t>
            </a:r>
            <a:r>
              <a:rPr lang="fr-FR" dirty="0" err="1"/>
              <a:t>SKUs</a:t>
            </a:r>
            <a:endParaRPr lang="fr-FR" dirty="0"/>
          </a:p>
          <a:p>
            <a:r>
              <a:rPr lang="fr-FR" dirty="0"/>
              <a:t>Pool Backend</a:t>
            </a:r>
          </a:p>
          <a:p>
            <a:r>
              <a:rPr lang="fr-FR" dirty="0"/>
              <a:t>Règles d'équilibrage de charge</a:t>
            </a:r>
          </a:p>
          <a:p>
            <a:r>
              <a:rPr lang="fr-FR" dirty="0"/>
              <a:t>Persistance de session</a:t>
            </a:r>
          </a:p>
          <a:p>
            <a:r>
              <a:rPr lang="fr-FR" dirty="0"/>
              <a:t>Indicateurs de santé</a:t>
            </a:r>
            <a:endParaRPr lang="en-US" dirty="0"/>
          </a:p>
        </p:txBody>
      </p:sp>
    </p:spTree>
    <p:extLst>
      <p:ext uri="{BB962C8B-B14F-4D97-AF65-F5344CB8AC3E}">
        <p14:creationId xmlns:p14="http://schemas.microsoft.com/office/powerpoint/2010/main" val="120256031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Azure Load Balancer</a:t>
            </a:r>
          </a:p>
        </p:txBody>
      </p:sp>
      <p:sp>
        <p:nvSpPr>
          <p:cNvPr id="6" name="Text Placeholder 5"/>
          <p:cNvSpPr>
            <a:spLocks noGrp="1"/>
          </p:cNvSpPr>
          <p:nvPr>
            <p:ph type="body" sz="quarter" idx="10"/>
          </p:nvPr>
        </p:nvSpPr>
        <p:spPr>
          <a:xfrm>
            <a:off x="565912" y="3520794"/>
            <a:ext cx="10176510" cy="2511457"/>
          </a:xfrm>
        </p:spPr>
        <p:txBody>
          <a:bodyPr/>
          <a:lstStyle/>
          <a:p>
            <a:r>
              <a:rPr lang="fr-FR" sz="2400" dirty="0"/>
              <a:t>Distribue le trafic entrant aux ressources de backend en utilisant des règles d'équilibrage des charges et des indicateurs de santé</a:t>
            </a:r>
          </a:p>
          <a:p>
            <a:r>
              <a:rPr lang="fr-FR" sz="2400" dirty="0"/>
              <a:t>Peut être utilisé pour les scénarios entrants/sortants</a:t>
            </a:r>
          </a:p>
          <a:p>
            <a:r>
              <a:rPr lang="fr-FR" sz="2400" dirty="0" err="1"/>
              <a:t>Protége</a:t>
            </a:r>
            <a:r>
              <a:rPr lang="fr-FR" sz="2400" dirty="0"/>
              <a:t> les applications Web sur site avec un accès sécurisé à distance</a:t>
            </a:r>
          </a:p>
          <a:p>
            <a:r>
              <a:rPr lang="fr-FR" sz="2400" dirty="0"/>
              <a:t>Étend l’Active Directory au cloud</a:t>
            </a:r>
          </a:p>
          <a:p>
            <a:r>
              <a:rPr lang="fr-FR" sz="2400" dirty="0"/>
              <a:t>Deux types : public et interne</a:t>
            </a:r>
            <a:endParaRPr lang="en-US" sz="2400" dirty="0"/>
          </a:p>
        </p:txBody>
      </p:sp>
      <p:pic>
        <p:nvPicPr>
          <p:cNvPr id="8" name="Picture 7" descr="Diagram showing how load balancer works. Left to right. The frontend is exchanging information with the Load Balancer. The Load Balancer is using rules and probes to communicate with the backend. ">
            <a:extLst>
              <a:ext uri="{FF2B5EF4-FFF2-40B4-BE49-F238E27FC236}">
                <a16:creationId xmlns:a16="http://schemas.microsoft.com/office/drawing/2014/main" id="{26081A2A-F3F5-4D79-AD0F-200DAA895C5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694291" y="721107"/>
            <a:ext cx="7328452" cy="2651250"/>
          </a:xfrm>
          <a:prstGeom prst="rect">
            <a:avLst/>
          </a:prstGeom>
          <a:noFill/>
        </p:spPr>
      </p:pic>
    </p:spTree>
    <p:extLst>
      <p:ext uri="{BB962C8B-B14F-4D97-AF65-F5344CB8AC3E}">
        <p14:creationId xmlns:p14="http://schemas.microsoft.com/office/powerpoint/2010/main" val="4201089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agram showing how public load balancer works. Incoming requests on port 80 are sent to  the public load balancer. The LB sends requests on port 80 to three VMs in the web tier subnet. ">
            <a:extLst>
              <a:ext uri="{FF2B5EF4-FFF2-40B4-BE49-F238E27FC236}">
                <a16:creationId xmlns:a16="http://schemas.microsoft.com/office/drawing/2014/main" id="{0DA8EF73-74A4-49A1-85B0-9907A58A407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977367" y="934278"/>
            <a:ext cx="6166633" cy="3730487"/>
          </a:xfrm>
          <a:prstGeom prst="rect">
            <a:avLst/>
          </a:prstGeom>
          <a:noFill/>
          <a:ln>
            <a:noFill/>
          </a:ln>
        </p:spPr>
      </p:pic>
      <p:sp>
        <p:nvSpPr>
          <p:cNvPr id="17" name="Title 16"/>
          <p:cNvSpPr>
            <a:spLocks noGrp="1"/>
          </p:cNvSpPr>
          <p:nvPr>
            <p:ph type="title"/>
          </p:nvPr>
        </p:nvSpPr>
        <p:spPr/>
        <p:txBody>
          <a:bodyPr/>
          <a:lstStyle/>
          <a:p>
            <a:r>
              <a:rPr lang="en-US" dirty="0"/>
              <a:t>Public Load Balancer</a:t>
            </a:r>
          </a:p>
        </p:txBody>
      </p:sp>
      <p:sp>
        <p:nvSpPr>
          <p:cNvPr id="6" name="Text Placeholder 5"/>
          <p:cNvSpPr>
            <a:spLocks noGrp="1"/>
          </p:cNvSpPr>
          <p:nvPr>
            <p:ph type="body" sz="quarter" idx="10"/>
          </p:nvPr>
        </p:nvSpPr>
        <p:spPr>
          <a:xfrm>
            <a:off x="584200" y="4890199"/>
            <a:ext cx="10901855" cy="1809726"/>
          </a:xfrm>
        </p:spPr>
        <p:txBody>
          <a:bodyPr/>
          <a:lstStyle/>
          <a:p>
            <a:r>
              <a:rPr lang="fr-FR" dirty="0"/>
              <a:t>Cartographie les adresses IP publiques et le nombre de trafic entrant vers l'adresse IP privée et le numéro de port de la VM, et vice versa. </a:t>
            </a:r>
          </a:p>
          <a:p>
            <a:r>
              <a:rPr lang="fr-FR" dirty="0"/>
              <a:t>Appliquer des règles d'équilibrage de charge pour répartir le trafic entre les machines ou les services.</a:t>
            </a:r>
            <a:endParaRPr lang="en-US" dirty="0"/>
          </a:p>
        </p:txBody>
      </p:sp>
    </p:spTree>
    <p:extLst>
      <p:ext uri="{BB962C8B-B14F-4D97-AF65-F5344CB8AC3E}">
        <p14:creationId xmlns:p14="http://schemas.microsoft.com/office/powerpoint/2010/main" val="3505764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Internal Load Balancer</a:t>
            </a:r>
          </a:p>
        </p:txBody>
      </p:sp>
      <p:sp>
        <p:nvSpPr>
          <p:cNvPr id="6" name="Text Placeholder 5"/>
          <p:cNvSpPr>
            <a:spLocks noGrp="1"/>
          </p:cNvSpPr>
          <p:nvPr>
            <p:ph type="body" sz="quarter" idx="10"/>
          </p:nvPr>
        </p:nvSpPr>
        <p:spPr>
          <a:xfrm>
            <a:off x="584200" y="1435496"/>
            <a:ext cx="6346687" cy="5343001"/>
          </a:xfrm>
        </p:spPr>
        <p:txBody>
          <a:bodyPr/>
          <a:lstStyle/>
          <a:p>
            <a:r>
              <a:rPr lang="fr-FR" dirty="0"/>
              <a:t>Dirige le trafic uniquement vers les ressources à l'intérieur d'un réseau virtuel ou qui utilisent un VPN pour accéder à l'infrastructure Azure.</a:t>
            </a:r>
          </a:p>
          <a:p>
            <a:r>
              <a:rPr lang="fr-FR" dirty="0"/>
              <a:t>Les adresses IP frontend et les réseaux virtuels ne sont jamais directement exposés à un point de terminaison Internet.</a:t>
            </a:r>
          </a:p>
          <a:p>
            <a:r>
              <a:rPr lang="fr-FR" dirty="0"/>
              <a:t>Permet l'équilibrage de la charge au sein d'un réseau virtuel, pour les réseaux virtuels inter-sites, et pour les applications multi-niveaux.</a:t>
            </a:r>
            <a:endParaRPr lang="en-US" dirty="0"/>
          </a:p>
        </p:txBody>
      </p:sp>
      <p:pic>
        <p:nvPicPr>
          <p:cNvPr id="9" name="Picture 8" descr="Diagram showing how an internal load balancer works. Three VMs are shown going through a load balancer to access SQL servers in the database tier subnet. The SQL servers are responding on port 1443. ">
            <a:extLst>
              <a:ext uri="{FF2B5EF4-FFF2-40B4-BE49-F238E27FC236}">
                <a16:creationId xmlns:a16="http://schemas.microsoft.com/office/drawing/2014/main" id="{817C95F0-5DA6-4C44-A4E7-A63F968D322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594126" y="1435100"/>
            <a:ext cx="4188713" cy="3347879"/>
          </a:xfrm>
          <a:prstGeom prst="rect">
            <a:avLst/>
          </a:prstGeom>
          <a:noFill/>
          <a:ln>
            <a:noFill/>
          </a:ln>
        </p:spPr>
      </p:pic>
    </p:spTree>
    <p:extLst>
      <p:ext uri="{BB962C8B-B14F-4D97-AF65-F5344CB8AC3E}">
        <p14:creationId xmlns:p14="http://schemas.microsoft.com/office/powerpoint/2010/main" val="3050714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Load Balancer SKUs</a:t>
            </a:r>
          </a:p>
        </p:txBody>
      </p:sp>
      <p:sp>
        <p:nvSpPr>
          <p:cNvPr id="6" name="Text Placeholder 5"/>
          <p:cNvSpPr>
            <a:spLocks noGrp="1"/>
          </p:cNvSpPr>
          <p:nvPr>
            <p:ph type="body" sz="quarter" idx="10"/>
          </p:nvPr>
        </p:nvSpPr>
        <p:spPr>
          <a:xfrm>
            <a:off x="584200" y="1435100"/>
            <a:ext cx="6982791" cy="4653582"/>
          </a:xfrm>
        </p:spPr>
        <p:txBody>
          <a:bodyPr/>
          <a:lstStyle/>
          <a:p>
            <a:r>
              <a:rPr lang="fr-FR" dirty="0"/>
              <a:t>L'équilibriste de charge prend en charge les SKU de base et standard (plus récents)</a:t>
            </a:r>
          </a:p>
          <a:p>
            <a:r>
              <a:rPr lang="fr-FR" dirty="0"/>
              <a:t>Les SKU ne sont pas modifiables</a:t>
            </a:r>
          </a:p>
          <a:p>
            <a:r>
              <a:rPr lang="fr-FR" dirty="0"/>
              <a:t>La règle de l'équilibriste de charge ne peut pas s'étendre sur deux réseaux virtuels</a:t>
            </a:r>
          </a:p>
          <a:p>
            <a:r>
              <a:rPr lang="fr-FR" dirty="0"/>
              <a:t>Aucun frais pour l'équilibreur de charge de base</a:t>
            </a:r>
          </a:p>
          <a:p>
            <a:r>
              <a:rPr lang="fr-FR" dirty="0"/>
              <a:t>Les frontends </a:t>
            </a:r>
            <a:r>
              <a:rPr lang="fr-FR" dirty="0" err="1"/>
              <a:t>Load</a:t>
            </a:r>
            <a:r>
              <a:rPr lang="fr-FR" dirty="0"/>
              <a:t> Balancer ne sont pas accessibles à travers le </a:t>
            </a:r>
            <a:r>
              <a:rPr lang="fr-FR" dirty="0" err="1"/>
              <a:t>peering</a:t>
            </a:r>
            <a:r>
              <a:rPr lang="fr-FR" dirty="0"/>
              <a:t> global de réseau virtuel</a:t>
            </a:r>
            <a:endParaRPr lang="en-US" dirty="0"/>
          </a:p>
        </p:txBody>
      </p:sp>
      <p:pic>
        <p:nvPicPr>
          <p:cNvPr id="7" name="Picture 6" descr="Screenshot of the Create a load balancer page. The Type is Public. The SKU is Standard. ">
            <a:extLst>
              <a:ext uri="{FF2B5EF4-FFF2-40B4-BE49-F238E27FC236}">
                <a16:creationId xmlns:a16="http://schemas.microsoft.com/office/drawing/2014/main" id="{3597101A-1871-4775-8CF7-6530545F3E7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071940" y="1739900"/>
            <a:ext cx="3006877" cy="2681605"/>
          </a:xfrm>
          <a:prstGeom prst="rect">
            <a:avLst/>
          </a:prstGeom>
          <a:noFill/>
          <a:ln>
            <a:noFill/>
          </a:ln>
        </p:spPr>
      </p:pic>
    </p:spTree>
    <p:extLst>
      <p:ext uri="{BB962C8B-B14F-4D97-AF65-F5344CB8AC3E}">
        <p14:creationId xmlns:p14="http://schemas.microsoft.com/office/powerpoint/2010/main" val="1136465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Backend Pools</a:t>
            </a:r>
          </a:p>
        </p:txBody>
      </p:sp>
      <p:sp>
        <p:nvSpPr>
          <p:cNvPr id="6" name="Text Placeholder 5"/>
          <p:cNvSpPr>
            <a:spLocks noGrp="1"/>
          </p:cNvSpPr>
          <p:nvPr>
            <p:ph type="body" sz="quarter" idx="10"/>
          </p:nvPr>
        </p:nvSpPr>
        <p:spPr>
          <a:xfrm>
            <a:off x="666496" y="3785108"/>
            <a:ext cx="4902200" cy="2154436"/>
          </a:xfrm>
        </p:spPr>
        <p:txBody>
          <a:bodyPr/>
          <a:lstStyle/>
          <a:p>
            <a:pPr marL="0" indent="0">
              <a:buNone/>
            </a:pPr>
            <a:r>
              <a:rPr lang="fr-FR" dirty="0"/>
              <a:t>Pour distribuer le trafic, un pool d'adresses </a:t>
            </a:r>
            <a:r>
              <a:rPr lang="fr-FR" dirty="0" err="1"/>
              <a:t>back-end</a:t>
            </a:r>
            <a:r>
              <a:rPr lang="fr-FR" dirty="0"/>
              <a:t> contient les adresses IP des cartes virtuelles qui sont connectés à l'équilibreur de charge.</a:t>
            </a:r>
            <a:endParaRPr lang="en-US" dirty="0"/>
          </a:p>
        </p:txBody>
      </p:sp>
      <p:graphicFrame>
        <p:nvGraphicFramePr>
          <p:cNvPr id="7" name="Table 6">
            <a:extLst>
              <a:ext uri="{FF2B5EF4-FFF2-40B4-BE49-F238E27FC236}">
                <a16:creationId xmlns:a16="http://schemas.microsoft.com/office/drawing/2014/main" id="{8DCFB727-F488-4332-83F5-C20A0462ED2B}"/>
              </a:ext>
            </a:extLst>
          </p:cNvPr>
          <p:cNvGraphicFramePr>
            <a:graphicFrameLocks noGrp="1"/>
          </p:cNvGraphicFramePr>
          <p:nvPr>
            <p:extLst>
              <p:ext uri="{D42A27DB-BD31-4B8C-83A1-F6EECF244321}">
                <p14:modId xmlns:p14="http://schemas.microsoft.com/office/powerpoint/2010/main" val="826068711"/>
              </p:ext>
            </p:extLst>
          </p:nvPr>
        </p:nvGraphicFramePr>
        <p:xfrm>
          <a:off x="5923069" y="1435100"/>
          <a:ext cx="5686319" cy="3170673"/>
        </p:xfrm>
        <a:graphic>
          <a:graphicData uri="http://schemas.openxmlformats.org/drawingml/2006/table">
            <a:tbl>
              <a:tblPr firstRow="1" firstCol="1" bandRow="1">
                <a:tableStyleId>{5C22544A-7EE6-4342-B048-85BDC9FD1C3A}</a:tableStyleId>
              </a:tblPr>
              <a:tblGrid>
                <a:gridCol w="2019572">
                  <a:extLst>
                    <a:ext uri="{9D8B030D-6E8A-4147-A177-3AD203B41FA5}">
                      <a16:colId xmlns:a16="http://schemas.microsoft.com/office/drawing/2014/main" val="3188652653"/>
                    </a:ext>
                  </a:extLst>
                </a:gridCol>
                <a:gridCol w="3666747">
                  <a:extLst>
                    <a:ext uri="{9D8B030D-6E8A-4147-A177-3AD203B41FA5}">
                      <a16:colId xmlns:a16="http://schemas.microsoft.com/office/drawing/2014/main" val="1801538278"/>
                    </a:ext>
                  </a:extLst>
                </a:gridCol>
              </a:tblGrid>
              <a:tr h="352297">
                <a:tc>
                  <a:txBody>
                    <a:bodyPr/>
                    <a:lstStyle/>
                    <a:p>
                      <a:pPr marL="0" marR="156845" algn="ctr"/>
                      <a:r>
                        <a:rPr lang="en-US" sz="2000" b="0" dirty="0">
                          <a:effectLst/>
                        </a:rPr>
                        <a:t> SKU</a:t>
                      </a:r>
                      <a:endParaRPr lang="en-US" sz="2000" b="0" dirty="0">
                        <a:solidFill>
                          <a:srgbClr val="3C3C3C"/>
                        </a:solidFill>
                        <a:effectLst/>
                        <a:latin typeface="Open Sans"/>
                        <a:ea typeface="Times New Roman" panose="02020603050405020304" pitchFamily="18" charset="0"/>
                      </a:endParaRPr>
                    </a:p>
                  </a:txBody>
                  <a:tcPr marL="113942" marR="1139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156845"/>
                      <a:r>
                        <a:rPr lang="en-US" sz="2000" b="0" kern="1200" dirty="0">
                          <a:solidFill>
                            <a:schemeClr val="lt1"/>
                          </a:solidFill>
                          <a:effectLst/>
                          <a:latin typeface="+mn-lt"/>
                          <a:ea typeface="+mn-ea"/>
                          <a:cs typeface="+mn-cs"/>
                        </a:rPr>
                        <a:t>Backend pool endpoints</a:t>
                      </a:r>
                    </a:p>
                  </a:txBody>
                  <a:tcPr marL="113942" marR="1139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8697460"/>
                  </a:ext>
                </a:extLst>
              </a:tr>
              <a:tr h="1409188">
                <a:tc>
                  <a:txBody>
                    <a:bodyPr/>
                    <a:lstStyle/>
                    <a:p>
                      <a:pPr marL="0" marR="156845"/>
                      <a:r>
                        <a:rPr lang="en-US" sz="2000" b="0" dirty="0">
                          <a:solidFill>
                            <a:schemeClr val="tx1"/>
                          </a:solidFill>
                          <a:effectLst/>
                          <a:latin typeface="Open Sans"/>
                          <a:ea typeface="Times New Roman" panose="02020603050405020304" pitchFamily="18" charset="0"/>
                        </a:rPr>
                        <a:t>Basic SKU</a:t>
                      </a:r>
                    </a:p>
                  </a:txBody>
                  <a:tcPr marL="113942" marR="1139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D6EF"/>
                    </a:solidFill>
                  </a:tcPr>
                </a:tc>
                <a:tc>
                  <a:txBody>
                    <a:bodyPr/>
                    <a:lstStyle/>
                    <a:p>
                      <a:pPr marL="0" marR="156845" lvl="0" indent="0" algn="l" defTabSz="932742" rtl="0" eaLnBrk="1" fontAlgn="auto" latinLnBrk="0" hangingPunct="1">
                        <a:lnSpc>
                          <a:spcPct val="100000"/>
                        </a:lnSpc>
                        <a:spcBef>
                          <a:spcPts val="0"/>
                        </a:spcBef>
                        <a:spcAft>
                          <a:spcPts val="0"/>
                        </a:spcAft>
                        <a:buClrTx/>
                        <a:buSzTx/>
                        <a:buFontTx/>
                        <a:buNone/>
                        <a:tabLst/>
                        <a:defRPr/>
                      </a:pPr>
                      <a:r>
                        <a:rPr lang="en-US" sz="2000" dirty="0">
                          <a:effectLst/>
                        </a:rPr>
                        <a:t>VMs in a single availability set or VM scale set.</a:t>
                      </a:r>
                      <a:endParaRPr lang="en-US" sz="2000" dirty="0">
                        <a:solidFill>
                          <a:srgbClr val="3C3C3C"/>
                        </a:solidFill>
                        <a:effectLst/>
                        <a:latin typeface="Open Sans"/>
                        <a:ea typeface="Times New Roman" panose="02020603050405020304" pitchFamily="18" charset="0"/>
                      </a:endParaRPr>
                    </a:p>
                    <a:p>
                      <a:pPr marL="0" marR="156845"/>
                      <a:endParaRPr lang="en-US" sz="2000" dirty="0">
                        <a:solidFill>
                          <a:srgbClr val="3C3C3C"/>
                        </a:solidFill>
                        <a:effectLst/>
                        <a:latin typeface="Open Sans"/>
                        <a:ea typeface="Times New Roman" panose="02020603050405020304" pitchFamily="18" charset="0"/>
                      </a:endParaRPr>
                    </a:p>
                  </a:txBody>
                  <a:tcPr marL="113942" marR="1139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2944636"/>
                  </a:ext>
                </a:extLst>
              </a:tr>
              <a:tr h="1409188">
                <a:tc>
                  <a:txBody>
                    <a:bodyPr/>
                    <a:lstStyle/>
                    <a:p>
                      <a:pPr marL="0" marR="156845"/>
                      <a:r>
                        <a:rPr lang="en-US" sz="2000" b="0" dirty="0">
                          <a:solidFill>
                            <a:schemeClr val="tx1"/>
                          </a:solidFill>
                          <a:effectLst/>
                          <a:latin typeface="Open Sans"/>
                          <a:ea typeface="Times New Roman" panose="02020603050405020304" pitchFamily="18" charset="0"/>
                        </a:rPr>
                        <a:t>Standard SKU</a:t>
                      </a:r>
                    </a:p>
                  </a:txBody>
                  <a:tcPr marL="113942" marR="1139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D6EF"/>
                    </a:solidFill>
                  </a:tcPr>
                </a:tc>
                <a:tc>
                  <a:txBody>
                    <a:bodyPr/>
                    <a:lstStyle/>
                    <a:p>
                      <a:pPr marL="0" marR="156845"/>
                      <a:r>
                        <a:rPr lang="en-US" sz="2000" dirty="0">
                          <a:effectLst/>
                        </a:rPr>
                        <a:t>Any VM in a single virtual network, including a blend of VMs, availability sets, and VM scale sets.</a:t>
                      </a:r>
                      <a:endParaRPr lang="en-US" sz="2000" dirty="0">
                        <a:solidFill>
                          <a:srgbClr val="3C3C3C"/>
                        </a:solidFill>
                        <a:effectLst/>
                        <a:latin typeface="Open Sans"/>
                        <a:ea typeface="Times New Roman" panose="02020603050405020304" pitchFamily="18" charset="0"/>
                      </a:endParaRPr>
                    </a:p>
                  </a:txBody>
                  <a:tcPr marL="113942" marR="1139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8724596"/>
                  </a:ext>
                </a:extLst>
              </a:tr>
            </a:tbl>
          </a:graphicData>
        </a:graphic>
      </p:graphicFrame>
      <p:pic>
        <p:nvPicPr>
          <p:cNvPr id="2" name="Picture 1" descr="Flowchart. The frontend is connected to the load balancer. The load balancer is connected to the backend. ">
            <a:extLst>
              <a:ext uri="{FF2B5EF4-FFF2-40B4-BE49-F238E27FC236}">
                <a16:creationId xmlns:a16="http://schemas.microsoft.com/office/drawing/2014/main" id="{03D91D40-BE41-4A8B-AE7D-AFD300C1AA95}"/>
              </a:ext>
            </a:extLst>
          </p:cNvPr>
          <p:cNvPicPr>
            <a:picLocks noChangeAspect="1"/>
          </p:cNvPicPr>
          <p:nvPr/>
        </p:nvPicPr>
        <p:blipFill>
          <a:blip r:embed="rId3"/>
          <a:stretch>
            <a:fillRect/>
          </a:stretch>
        </p:blipFill>
        <p:spPr>
          <a:xfrm>
            <a:off x="1125283" y="1484185"/>
            <a:ext cx="3705225" cy="1914525"/>
          </a:xfrm>
          <a:prstGeom prst="rect">
            <a:avLst/>
          </a:prstGeom>
        </p:spPr>
      </p:pic>
    </p:spTree>
    <p:extLst>
      <p:ext uri="{BB962C8B-B14F-4D97-AF65-F5344CB8AC3E}">
        <p14:creationId xmlns:p14="http://schemas.microsoft.com/office/powerpoint/2010/main" val="1298209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Load Balancer Rules</a:t>
            </a:r>
          </a:p>
        </p:txBody>
      </p:sp>
      <p:sp>
        <p:nvSpPr>
          <p:cNvPr id="6" name="Text Placeholder 5"/>
          <p:cNvSpPr>
            <a:spLocks noGrp="1"/>
          </p:cNvSpPr>
          <p:nvPr>
            <p:ph type="body" sz="quarter" idx="10"/>
          </p:nvPr>
        </p:nvSpPr>
        <p:spPr>
          <a:xfrm>
            <a:off x="584200" y="1435496"/>
            <a:ext cx="5114235" cy="5343001"/>
          </a:xfrm>
        </p:spPr>
        <p:txBody>
          <a:bodyPr/>
          <a:lstStyle/>
          <a:p>
            <a:r>
              <a:rPr lang="fr-FR" dirty="0"/>
              <a:t>Cartographie une combinaison IP et port issu du frontend à un ensemble d'adresses IP backend et de combinaison de ports</a:t>
            </a:r>
          </a:p>
          <a:p>
            <a:r>
              <a:rPr lang="fr-FR" dirty="0"/>
              <a:t>Les règles peuvent être utilisées en combinaison avec les règles NAT</a:t>
            </a:r>
          </a:p>
          <a:p>
            <a:r>
              <a:rPr lang="fr-FR" dirty="0"/>
              <a:t>Une règle NAT est explicitement attachée à une VM (ou interface réseau) pour terminer le chemin vers la cible</a:t>
            </a:r>
            <a:endParaRPr lang="en-US" dirty="0"/>
          </a:p>
        </p:txBody>
      </p:sp>
      <p:pic>
        <p:nvPicPr>
          <p:cNvPr id="7" name="Picture 6" descr="Screenshot of creating a TCP inbound NAT on port 3389. The NAT is associated with a single load balancer. ">
            <a:extLst>
              <a:ext uri="{FF2B5EF4-FFF2-40B4-BE49-F238E27FC236}">
                <a16:creationId xmlns:a16="http://schemas.microsoft.com/office/drawing/2014/main" id="{22A1E776-DF60-4A06-AA33-B2059C63D96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766353" y="1435100"/>
            <a:ext cx="5843035" cy="4104309"/>
          </a:xfrm>
          <a:prstGeom prst="rect">
            <a:avLst/>
          </a:prstGeom>
          <a:noFill/>
          <a:ln>
            <a:noFill/>
          </a:ln>
        </p:spPr>
      </p:pic>
    </p:spTree>
    <p:extLst>
      <p:ext uri="{BB962C8B-B14F-4D97-AF65-F5344CB8AC3E}">
        <p14:creationId xmlns:p14="http://schemas.microsoft.com/office/powerpoint/2010/main" val="2491148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8FD67-B9CE-464C-BEFD-D97DA798FC3B}"/>
              </a:ext>
            </a:extLst>
          </p:cNvPr>
          <p:cNvSpPr>
            <a:spLocks noGrp="1"/>
          </p:cNvSpPr>
          <p:nvPr>
            <p:ph type="title"/>
          </p:nvPr>
        </p:nvSpPr>
        <p:spPr/>
        <p:txBody>
          <a:bodyPr/>
          <a:lstStyle/>
          <a:p>
            <a:r>
              <a:rPr lang="en-US" dirty="0"/>
              <a:t>Aperçu du module</a:t>
            </a:r>
          </a:p>
        </p:txBody>
      </p:sp>
      <p:sp>
        <p:nvSpPr>
          <p:cNvPr id="3" name="Text Placeholder 2">
            <a:extLst>
              <a:ext uri="{FF2B5EF4-FFF2-40B4-BE49-F238E27FC236}">
                <a16:creationId xmlns:a16="http://schemas.microsoft.com/office/drawing/2014/main" id="{AA0C651F-EF8D-4A96-BF69-5590DC92F281}"/>
              </a:ext>
            </a:extLst>
          </p:cNvPr>
          <p:cNvSpPr>
            <a:spLocks noGrp="1"/>
          </p:cNvSpPr>
          <p:nvPr>
            <p:ph type="body" sz="quarter" idx="10"/>
          </p:nvPr>
        </p:nvSpPr>
        <p:spPr>
          <a:xfrm>
            <a:off x="584200" y="1435497"/>
            <a:ext cx="11018520" cy="1465016"/>
          </a:xfrm>
        </p:spPr>
        <p:txBody>
          <a:bodyPr/>
          <a:lstStyle/>
          <a:p>
            <a:r>
              <a:rPr lang="fr-FR" dirty="0"/>
              <a:t>Routage réseau</a:t>
            </a:r>
          </a:p>
          <a:p>
            <a:r>
              <a:rPr lang="fr-FR" dirty="0"/>
              <a:t>Équilibreur de charge Azure</a:t>
            </a:r>
          </a:p>
          <a:p>
            <a:r>
              <a:rPr lang="fr-FR" dirty="0"/>
              <a:t>Gestionnaire de trafic Azure</a:t>
            </a:r>
          </a:p>
        </p:txBody>
      </p:sp>
    </p:spTree>
    <p:extLst>
      <p:ext uri="{BB962C8B-B14F-4D97-AF65-F5344CB8AC3E}">
        <p14:creationId xmlns:p14="http://schemas.microsoft.com/office/powerpoint/2010/main" val="1800880251"/>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llustration of hash-based distribution with a load balancer and 3 virtual machines.">
            <a:extLst>
              <a:ext uri="{FF2B5EF4-FFF2-40B4-BE49-F238E27FC236}">
                <a16:creationId xmlns:a16="http://schemas.microsoft.com/office/drawing/2014/main" id="{697F01D7-7159-4CDF-BEF4-7D01856D607D}"/>
              </a:ext>
            </a:extLst>
          </p:cNvPr>
          <p:cNvPicPr/>
          <p:nvPr/>
        </p:nvPicPr>
        <p:blipFill>
          <a:blip r:embed="rId3">
            <a:extLst>
              <a:ext uri="{28A0092B-C50C-407E-A947-70E740481C1C}">
                <a14:useLocalDpi xmlns:a14="http://schemas.microsoft.com/office/drawing/2010/main" val="0"/>
              </a:ext>
            </a:extLst>
          </a:blip>
          <a:stretch>
            <a:fillRect/>
          </a:stretch>
        </p:blipFill>
        <p:spPr>
          <a:xfrm>
            <a:off x="3366052" y="874644"/>
            <a:ext cx="7513982" cy="3405808"/>
          </a:xfrm>
          <a:prstGeom prst="rect">
            <a:avLst/>
          </a:prstGeom>
        </p:spPr>
      </p:pic>
      <p:sp>
        <p:nvSpPr>
          <p:cNvPr id="17" name="Title 16"/>
          <p:cNvSpPr>
            <a:spLocks noGrp="1"/>
          </p:cNvSpPr>
          <p:nvPr>
            <p:ph type="title"/>
          </p:nvPr>
        </p:nvSpPr>
        <p:spPr/>
        <p:txBody>
          <a:bodyPr/>
          <a:lstStyle/>
          <a:p>
            <a:r>
              <a:rPr lang="en-US" dirty="0"/>
              <a:t>Session Persistence</a:t>
            </a:r>
          </a:p>
        </p:txBody>
      </p:sp>
      <p:sp>
        <p:nvSpPr>
          <p:cNvPr id="6" name="Text Placeholder 5"/>
          <p:cNvSpPr>
            <a:spLocks noGrp="1"/>
          </p:cNvSpPr>
          <p:nvPr>
            <p:ph type="body" sz="quarter" idx="10"/>
          </p:nvPr>
        </p:nvSpPr>
        <p:spPr>
          <a:xfrm>
            <a:off x="584200" y="4373134"/>
            <a:ext cx="11018520" cy="2437590"/>
          </a:xfrm>
        </p:spPr>
        <p:txBody>
          <a:bodyPr/>
          <a:lstStyle/>
          <a:p>
            <a:r>
              <a:rPr lang="fr-FR" sz="2400" dirty="0"/>
              <a:t>La persistance de la session spécifie la façon dont le trafic client est géré </a:t>
            </a:r>
          </a:p>
          <a:p>
            <a:r>
              <a:rPr lang="fr-FR" sz="2400" b="1" dirty="0"/>
              <a:t>Aucune</a:t>
            </a:r>
            <a:r>
              <a:rPr lang="fr-FR" sz="2400" dirty="0"/>
              <a:t> – Les requêtes clientes sont traitées par n’importe quelle VM</a:t>
            </a:r>
            <a:endParaRPr lang="fr-FR" sz="2400" b="1" dirty="0"/>
          </a:p>
          <a:p>
            <a:r>
              <a:rPr lang="en-US" sz="2400" b="1" dirty="0"/>
              <a:t>Client IP – </a:t>
            </a:r>
            <a:r>
              <a:rPr lang="en-US" sz="2400" dirty="0"/>
              <a:t>Les </a:t>
            </a:r>
            <a:r>
              <a:rPr lang="en-US" sz="2400" dirty="0" err="1"/>
              <a:t>requêtes</a:t>
            </a:r>
            <a:r>
              <a:rPr lang="en-US" sz="2400" dirty="0"/>
              <a:t> issues de la </a:t>
            </a:r>
            <a:r>
              <a:rPr lang="en-US" sz="2400" dirty="0" err="1"/>
              <a:t>même</a:t>
            </a:r>
            <a:r>
              <a:rPr lang="en-US" sz="2400" dirty="0"/>
              <a:t> IP </a:t>
            </a:r>
            <a:r>
              <a:rPr lang="en-US" sz="2400" dirty="0" err="1"/>
              <a:t>sont</a:t>
            </a:r>
            <a:r>
              <a:rPr lang="en-US" sz="2400" dirty="0"/>
              <a:t> </a:t>
            </a:r>
            <a:r>
              <a:rPr lang="en-US" sz="2400" dirty="0" err="1"/>
              <a:t>traitées</a:t>
            </a:r>
            <a:r>
              <a:rPr lang="en-US" sz="2400" dirty="0"/>
              <a:t> par la </a:t>
            </a:r>
            <a:r>
              <a:rPr lang="en-US" sz="2400" dirty="0" err="1"/>
              <a:t>même</a:t>
            </a:r>
            <a:r>
              <a:rPr lang="en-US" sz="2400" dirty="0"/>
              <a:t> VM</a:t>
            </a:r>
          </a:p>
          <a:p>
            <a:pPr lvl="0"/>
            <a:r>
              <a:rPr lang="en-US" sz="2400" b="1" dirty="0"/>
              <a:t>Client IP and protocol </a:t>
            </a:r>
            <a:r>
              <a:rPr lang="en-US" sz="2400" dirty="0"/>
              <a:t>- </a:t>
            </a:r>
            <a:r>
              <a:rPr lang="fr-FR" sz="2400" dirty="0"/>
              <a:t>précise que les demandes successives provenant de la même adresse et du même protocole seront traitées par la même machine virtuelle</a:t>
            </a:r>
            <a:endParaRPr lang="en-US" sz="2400" dirty="0"/>
          </a:p>
        </p:txBody>
      </p:sp>
      <p:pic>
        <p:nvPicPr>
          <p:cNvPr id="10" name="Picture 9" descr="Screenshot of the Add load balancing rule for the load balancer's session persistence. Highlighted options include none, Client IP, and Client IP and protocol.">
            <a:extLst>
              <a:ext uri="{FF2B5EF4-FFF2-40B4-BE49-F238E27FC236}">
                <a16:creationId xmlns:a16="http://schemas.microsoft.com/office/drawing/2014/main" id="{E84D9EB2-2DAB-4932-AFDD-56BCFD976DB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12966" y="1686891"/>
            <a:ext cx="2308529" cy="1811683"/>
          </a:xfrm>
          <a:prstGeom prst="rect">
            <a:avLst/>
          </a:prstGeom>
          <a:noFill/>
          <a:ln>
            <a:solidFill>
              <a:schemeClr val="accent1"/>
            </a:solidFill>
          </a:ln>
        </p:spPr>
      </p:pic>
    </p:spTree>
    <p:extLst>
      <p:ext uri="{BB962C8B-B14F-4D97-AF65-F5344CB8AC3E}">
        <p14:creationId xmlns:p14="http://schemas.microsoft.com/office/powerpoint/2010/main" val="1309880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Health Probes</a:t>
            </a:r>
          </a:p>
        </p:txBody>
      </p:sp>
      <p:sp>
        <p:nvSpPr>
          <p:cNvPr id="6" name="Text Placeholder 5"/>
          <p:cNvSpPr>
            <a:spLocks noGrp="1"/>
          </p:cNvSpPr>
          <p:nvPr>
            <p:ph type="body" sz="quarter" idx="10"/>
          </p:nvPr>
        </p:nvSpPr>
        <p:spPr>
          <a:xfrm>
            <a:off x="584200" y="1435100"/>
            <a:ext cx="6754964" cy="4567404"/>
          </a:xfrm>
        </p:spPr>
        <p:txBody>
          <a:bodyPr/>
          <a:lstStyle/>
          <a:p>
            <a:r>
              <a:rPr lang="fr-FR" dirty="0"/>
              <a:t>Permet au </a:t>
            </a:r>
            <a:r>
              <a:rPr lang="fr-FR" dirty="0" err="1"/>
              <a:t>load</a:t>
            </a:r>
            <a:r>
              <a:rPr lang="fr-FR" dirty="0"/>
              <a:t> balancer de surveiller l'état d'une application</a:t>
            </a:r>
          </a:p>
          <a:p>
            <a:r>
              <a:rPr lang="fr-FR" dirty="0"/>
              <a:t>Ajoute ou supprime dynamiquement les VM de la rotation du </a:t>
            </a:r>
            <a:r>
              <a:rPr lang="fr-FR" dirty="0" err="1"/>
              <a:t>load</a:t>
            </a:r>
            <a:r>
              <a:rPr lang="fr-FR" dirty="0"/>
              <a:t> balancer en fonction de leur réponse aux contrôles de santé</a:t>
            </a:r>
          </a:p>
          <a:p>
            <a:r>
              <a:rPr lang="fr-FR" dirty="0"/>
              <a:t>La sonde HTTP (préféré) pings toutes les 15 secondes</a:t>
            </a:r>
          </a:p>
          <a:p>
            <a:r>
              <a:rPr lang="fr-FR" dirty="0"/>
              <a:t>La sonde TCP tente d'établir une session TCP réussie</a:t>
            </a:r>
            <a:endParaRPr lang="en-US" dirty="0"/>
          </a:p>
        </p:txBody>
      </p:sp>
      <p:pic>
        <p:nvPicPr>
          <p:cNvPr id="7" name="Picture 6" descr="Screenshot of the HTTP custom probe page. The port is 80. The path is /. The interval is 5. The unhealthy threshold is 3. ">
            <a:extLst>
              <a:ext uri="{FF2B5EF4-FFF2-40B4-BE49-F238E27FC236}">
                <a16:creationId xmlns:a16="http://schemas.microsoft.com/office/drawing/2014/main" id="{65CAFC21-B8BD-47A9-B0BA-F88EF93D422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620000" y="1435099"/>
            <a:ext cx="3989388" cy="4130813"/>
          </a:xfrm>
          <a:prstGeom prst="rect">
            <a:avLst/>
          </a:prstGeom>
          <a:noFill/>
          <a:ln>
            <a:solidFill>
              <a:schemeClr val="tx1"/>
            </a:solidFill>
          </a:ln>
        </p:spPr>
      </p:pic>
    </p:spTree>
    <p:extLst>
      <p:ext uri="{BB962C8B-B14F-4D97-AF65-F5344CB8AC3E}">
        <p14:creationId xmlns:p14="http://schemas.microsoft.com/office/powerpoint/2010/main" val="1041865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D8665D-5A50-4F07-9D33-48CCD3FD74C7}"/>
              </a:ext>
            </a:extLst>
          </p:cNvPr>
          <p:cNvSpPr>
            <a:spLocks noGrp="1"/>
          </p:cNvSpPr>
          <p:nvPr>
            <p:ph type="title"/>
          </p:nvPr>
        </p:nvSpPr>
        <p:spPr>
          <a:xfrm>
            <a:off x="585216" y="3035808"/>
            <a:ext cx="10764656" cy="498598"/>
          </a:xfrm>
        </p:spPr>
        <p:txBody>
          <a:bodyPr/>
          <a:lstStyle/>
          <a:p>
            <a:r>
              <a:rPr lang="en-US" dirty="0" err="1"/>
              <a:t>Leçon</a:t>
            </a:r>
            <a:r>
              <a:rPr lang="en-US" dirty="0"/>
              <a:t> 03: Azure Traffic Manager</a:t>
            </a:r>
          </a:p>
        </p:txBody>
      </p:sp>
    </p:spTree>
    <p:extLst>
      <p:ext uri="{BB962C8B-B14F-4D97-AF65-F5344CB8AC3E}">
        <p14:creationId xmlns:p14="http://schemas.microsoft.com/office/powerpoint/2010/main" val="226839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8FD67-B9CE-464C-BEFD-D97DA798FC3B}"/>
              </a:ext>
            </a:extLst>
          </p:cNvPr>
          <p:cNvSpPr>
            <a:spLocks noGrp="1"/>
          </p:cNvSpPr>
          <p:nvPr>
            <p:ph type="title"/>
          </p:nvPr>
        </p:nvSpPr>
        <p:spPr/>
        <p:txBody>
          <a:bodyPr/>
          <a:lstStyle/>
          <a:p>
            <a:r>
              <a:rPr lang="en-US" dirty="0"/>
              <a:t>Aperçu de la </a:t>
            </a:r>
            <a:r>
              <a:rPr lang="en-US" dirty="0" err="1"/>
              <a:t>leçon</a:t>
            </a:r>
            <a:endParaRPr lang="en-US" dirty="0"/>
          </a:p>
        </p:txBody>
      </p:sp>
      <p:sp>
        <p:nvSpPr>
          <p:cNvPr id="3" name="Text Placeholder 2">
            <a:extLst>
              <a:ext uri="{FF2B5EF4-FFF2-40B4-BE49-F238E27FC236}">
                <a16:creationId xmlns:a16="http://schemas.microsoft.com/office/drawing/2014/main" id="{AA0C651F-EF8D-4A96-BF69-5590DC92F281}"/>
              </a:ext>
            </a:extLst>
          </p:cNvPr>
          <p:cNvSpPr>
            <a:spLocks noGrp="1"/>
          </p:cNvSpPr>
          <p:nvPr>
            <p:ph type="body" sz="quarter" idx="10"/>
          </p:nvPr>
        </p:nvSpPr>
        <p:spPr>
          <a:xfrm>
            <a:off x="584200" y="1435497"/>
            <a:ext cx="11018520" cy="4567404"/>
          </a:xfrm>
        </p:spPr>
        <p:txBody>
          <a:bodyPr/>
          <a:lstStyle/>
          <a:p>
            <a:r>
              <a:rPr lang="fr-FR" dirty="0"/>
              <a:t>Gestionnaire de trafic Azure</a:t>
            </a:r>
          </a:p>
          <a:p>
            <a:r>
              <a:rPr lang="fr-FR" dirty="0"/>
              <a:t>Caractéristiques du gestionnaire de trafic</a:t>
            </a:r>
          </a:p>
          <a:p>
            <a:r>
              <a:rPr lang="fr-FR" dirty="0"/>
              <a:t>Routage prioritaire</a:t>
            </a:r>
          </a:p>
          <a:p>
            <a:r>
              <a:rPr lang="fr-FR" dirty="0"/>
              <a:t>Performances du Routage </a:t>
            </a:r>
          </a:p>
          <a:p>
            <a:r>
              <a:rPr lang="fr-FR" dirty="0"/>
              <a:t>Routage géographique</a:t>
            </a:r>
          </a:p>
          <a:p>
            <a:r>
              <a:rPr lang="fr-FR" dirty="0"/>
              <a:t>Routage pondéré</a:t>
            </a:r>
          </a:p>
          <a:p>
            <a:r>
              <a:rPr lang="fr-FR" dirty="0"/>
              <a:t>Mise en œuvre des profils des gestionnaires de trafic</a:t>
            </a:r>
          </a:p>
          <a:p>
            <a:r>
              <a:rPr lang="fr-FR" dirty="0"/>
              <a:t>Mise en œuvre des points de terminaison des gestionnaires de trafic</a:t>
            </a:r>
          </a:p>
          <a:p>
            <a:r>
              <a:rPr lang="fr-FR" dirty="0"/>
              <a:t>Gestionnaire de trafic vs </a:t>
            </a:r>
            <a:r>
              <a:rPr lang="fr-FR" dirty="0" err="1"/>
              <a:t>Load</a:t>
            </a:r>
            <a:r>
              <a:rPr lang="fr-FR" dirty="0"/>
              <a:t> Balancer</a:t>
            </a:r>
            <a:endParaRPr lang="en-US" dirty="0"/>
          </a:p>
        </p:txBody>
      </p:sp>
    </p:spTree>
    <p:extLst>
      <p:ext uri="{BB962C8B-B14F-4D97-AF65-F5344CB8AC3E}">
        <p14:creationId xmlns:p14="http://schemas.microsoft.com/office/powerpoint/2010/main" val="85114981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 illustrating how Azure Traffic Manager controls traffic, with 4 steps shown. Step 1 is the DNS query. Step 2 is Traffic Manager using  a routing method to determine the best endpoint. Step 3 is the DNS response back to the user. Step 4 is the clients connects directly to the selected endpoint, not through Traffic Manager. ">
            <a:extLst>
              <a:ext uri="{FF2B5EF4-FFF2-40B4-BE49-F238E27FC236}">
                <a16:creationId xmlns:a16="http://schemas.microsoft.com/office/drawing/2014/main" id="{E8CAC7E1-5A94-4DFA-880D-D304F32498C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480313" y="1435100"/>
            <a:ext cx="5129075" cy="4077804"/>
          </a:xfrm>
          <a:prstGeom prst="rect">
            <a:avLst/>
          </a:prstGeom>
          <a:noFill/>
          <a:ln>
            <a:noFill/>
          </a:ln>
        </p:spPr>
      </p:pic>
      <p:sp>
        <p:nvSpPr>
          <p:cNvPr id="17" name="Title 16"/>
          <p:cNvSpPr>
            <a:spLocks noGrp="1"/>
          </p:cNvSpPr>
          <p:nvPr>
            <p:ph type="title"/>
          </p:nvPr>
        </p:nvSpPr>
        <p:spPr/>
        <p:txBody>
          <a:bodyPr/>
          <a:lstStyle/>
          <a:p>
            <a:r>
              <a:rPr lang="en-US" dirty="0"/>
              <a:t>Azure Traffic Manager</a:t>
            </a:r>
          </a:p>
        </p:txBody>
      </p:sp>
      <p:sp>
        <p:nvSpPr>
          <p:cNvPr id="6" name="Text Placeholder 5"/>
          <p:cNvSpPr>
            <a:spLocks noGrp="1"/>
          </p:cNvSpPr>
          <p:nvPr>
            <p:ph type="body" sz="quarter" idx="10"/>
          </p:nvPr>
        </p:nvSpPr>
        <p:spPr>
          <a:xfrm>
            <a:off x="554101" y="1295210"/>
            <a:ext cx="6151500" cy="4653582"/>
          </a:xfrm>
        </p:spPr>
        <p:txBody>
          <a:bodyPr/>
          <a:lstStyle/>
          <a:p>
            <a:r>
              <a:rPr lang="fr-FR" sz="2400" dirty="0"/>
              <a:t>Permet de contrôler la distribution du trafic utilisateur aux points de terminaison de service dans le monde entier</a:t>
            </a:r>
          </a:p>
          <a:p>
            <a:r>
              <a:rPr lang="fr-FR" sz="2400" dirty="0"/>
              <a:t>Utilise DNS pour diriger les demandes de l'utilisateur final vers le point de terminaison le plus approprié</a:t>
            </a:r>
          </a:p>
          <a:p>
            <a:r>
              <a:rPr lang="fr-FR" sz="2400" dirty="0"/>
              <a:t>Sélectionne un point de terminaison basé sur la méthode de configuration du trafic-routage</a:t>
            </a:r>
          </a:p>
          <a:p>
            <a:r>
              <a:rPr lang="fr-FR" sz="2400" dirty="0"/>
              <a:t>Fournit des contrôles de santé des points de terminaison et un failover automatique de point de terminaison</a:t>
            </a:r>
            <a:endParaRPr lang="en-US" sz="2400" dirty="0"/>
          </a:p>
        </p:txBody>
      </p:sp>
    </p:spTree>
    <p:extLst>
      <p:ext uri="{BB962C8B-B14F-4D97-AF65-F5344CB8AC3E}">
        <p14:creationId xmlns:p14="http://schemas.microsoft.com/office/powerpoint/2010/main" val="3536756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Traffic Manager Features</a:t>
            </a:r>
          </a:p>
        </p:txBody>
      </p:sp>
      <p:sp>
        <p:nvSpPr>
          <p:cNvPr id="6" name="Text Placeholder 5"/>
          <p:cNvSpPr>
            <a:spLocks noGrp="1"/>
          </p:cNvSpPr>
          <p:nvPr>
            <p:ph type="body" sz="quarter" idx="10"/>
          </p:nvPr>
        </p:nvSpPr>
        <p:spPr>
          <a:xfrm>
            <a:off x="588263" y="1371410"/>
            <a:ext cx="9870187" cy="3964162"/>
          </a:xfrm>
        </p:spPr>
        <p:txBody>
          <a:bodyPr/>
          <a:lstStyle/>
          <a:p>
            <a:r>
              <a:rPr lang="fr-FR" dirty="0"/>
              <a:t>Améliorer la disponibilité des applications critiques</a:t>
            </a:r>
          </a:p>
          <a:p>
            <a:r>
              <a:rPr lang="fr-FR" dirty="0"/>
              <a:t>Améliorer la réactivité des applications haute performance</a:t>
            </a:r>
          </a:p>
          <a:p>
            <a:r>
              <a:rPr lang="fr-FR" dirty="0"/>
              <a:t>Modification d’un service sans </a:t>
            </a:r>
            <a:r>
              <a:rPr lang="fr-FR" dirty="0" err="1"/>
              <a:t>downtime</a:t>
            </a:r>
            <a:endParaRPr lang="fr-FR" dirty="0"/>
          </a:p>
          <a:p>
            <a:r>
              <a:rPr lang="fr-FR" dirty="0"/>
              <a:t>Combinez les applications sur site et basées sur le Cloud</a:t>
            </a:r>
          </a:p>
          <a:p>
            <a:r>
              <a:rPr lang="fr-FR" dirty="0"/>
              <a:t>Distribuer le trafic pour des déploiements importants et complexes</a:t>
            </a:r>
          </a:p>
          <a:p>
            <a:r>
              <a:rPr lang="fr-FR" dirty="0"/>
              <a:t>Créer des profils pour différents scénarios de routage</a:t>
            </a:r>
          </a:p>
          <a:p>
            <a:r>
              <a:rPr lang="fr-FR" dirty="0"/>
              <a:t>Plusieurs algorithmes de routage (sujets suivants)</a:t>
            </a:r>
            <a:endParaRPr lang="en-US" dirty="0"/>
          </a:p>
        </p:txBody>
      </p:sp>
    </p:spTree>
    <p:extLst>
      <p:ext uri="{BB962C8B-B14F-4D97-AF65-F5344CB8AC3E}">
        <p14:creationId xmlns:p14="http://schemas.microsoft.com/office/powerpoint/2010/main" val="191806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iagram showing the Traffic Manager using the priority method to select the endpoint. A priority table shows the priority based on endpoint status. ">
            <a:extLst>
              <a:ext uri="{FF2B5EF4-FFF2-40B4-BE49-F238E27FC236}">
                <a16:creationId xmlns:a16="http://schemas.microsoft.com/office/drawing/2014/main" id="{47A5FDFF-7AC4-4193-A7D8-C813BE998CA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731026" y="1435100"/>
            <a:ext cx="6878362" cy="4740412"/>
          </a:xfrm>
          <a:prstGeom prst="rect">
            <a:avLst/>
          </a:prstGeom>
          <a:noFill/>
          <a:ln>
            <a:noFill/>
          </a:ln>
        </p:spPr>
      </p:pic>
      <p:sp>
        <p:nvSpPr>
          <p:cNvPr id="17" name="Title 16"/>
          <p:cNvSpPr>
            <a:spLocks noGrp="1"/>
          </p:cNvSpPr>
          <p:nvPr>
            <p:ph type="title"/>
          </p:nvPr>
        </p:nvSpPr>
        <p:spPr/>
        <p:txBody>
          <a:bodyPr/>
          <a:lstStyle/>
          <a:p>
            <a:r>
              <a:rPr lang="en-US" dirty="0"/>
              <a:t>Priority Routing</a:t>
            </a:r>
          </a:p>
        </p:txBody>
      </p:sp>
      <p:sp>
        <p:nvSpPr>
          <p:cNvPr id="4" name="Text Placeholder 3">
            <a:extLst>
              <a:ext uri="{FF2B5EF4-FFF2-40B4-BE49-F238E27FC236}">
                <a16:creationId xmlns:a16="http://schemas.microsoft.com/office/drawing/2014/main" id="{2D0AAE84-EC5E-4C00-886C-BFFCE06911D0}"/>
              </a:ext>
            </a:extLst>
          </p:cNvPr>
          <p:cNvSpPr>
            <a:spLocks noGrp="1"/>
          </p:cNvSpPr>
          <p:nvPr>
            <p:ph type="body" sz="quarter" idx="10"/>
          </p:nvPr>
        </p:nvSpPr>
        <p:spPr>
          <a:xfrm>
            <a:off x="584200" y="1435496"/>
            <a:ext cx="4292600" cy="3102388"/>
          </a:xfrm>
        </p:spPr>
        <p:txBody>
          <a:bodyPr/>
          <a:lstStyle/>
          <a:p>
            <a:r>
              <a:rPr lang="fr-FR" dirty="0"/>
              <a:t>Itinéraire du trafic vers une liste prioritaire de points de terminaison de service </a:t>
            </a:r>
          </a:p>
          <a:p>
            <a:r>
              <a:rPr lang="fr-FR" dirty="0"/>
              <a:t>Envoie tout le trafic vers le point de terminaison primaire (priorité) en premier</a:t>
            </a:r>
            <a:endParaRPr lang="en-US" dirty="0"/>
          </a:p>
        </p:txBody>
      </p:sp>
    </p:spTree>
    <p:extLst>
      <p:ext uri="{BB962C8B-B14F-4D97-AF65-F5344CB8AC3E}">
        <p14:creationId xmlns:p14="http://schemas.microsoft.com/office/powerpoint/2010/main" val="81059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iagram showing the Traffic Manager using the performance method to select the endpoint. A latency table shows response times for IP address ranges. ">
            <a:extLst>
              <a:ext uri="{FF2B5EF4-FFF2-40B4-BE49-F238E27FC236}">
                <a16:creationId xmlns:a16="http://schemas.microsoft.com/office/drawing/2014/main" id="{B38A47EF-CC57-4B14-9E95-DA097F09E14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86470" y="1435100"/>
            <a:ext cx="7222919" cy="4833938"/>
          </a:xfrm>
          <a:prstGeom prst="rect">
            <a:avLst/>
          </a:prstGeom>
          <a:noFill/>
          <a:ln>
            <a:noFill/>
          </a:ln>
        </p:spPr>
      </p:pic>
      <p:sp>
        <p:nvSpPr>
          <p:cNvPr id="17" name="Title 16"/>
          <p:cNvSpPr>
            <a:spLocks noGrp="1"/>
          </p:cNvSpPr>
          <p:nvPr>
            <p:ph type="title"/>
          </p:nvPr>
        </p:nvSpPr>
        <p:spPr/>
        <p:txBody>
          <a:bodyPr/>
          <a:lstStyle/>
          <a:p>
            <a:r>
              <a:rPr lang="en-US" dirty="0"/>
              <a:t>Performance Routing</a:t>
            </a:r>
          </a:p>
        </p:txBody>
      </p:sp>
      <p:sp>
        <p:nvSpPr>
          <p:cNvPr id="6" name="Text Placeholder 5"/>
          <p:cNvSpPr>
            <a:spLocks noGrp="1"/>
          </p:cNvSpPr>
          <p:nvPr>
            <p:ph type="body" sz="quarter" idx="10"/>
          </p:nvPr>
        </p:nvSpPr>
        <p:spPr>
          <a:xfrm>
            <a:off x="584200" y="1435497"/>
            <a:ext cx="4319104" cy="3533275"/>
          </a:xfrm>
        </p:spPr>
        <p:txBody>
          <a:bodyPr/>
          <a:lstStyle/>
          <a:p>
            <a:r>
              <a:rPr lang="fr-FR" dirty="0"/>
              <a:t>Itinéraire du trafic vers l'endroit le plus proche de l'utilisateur</a:t>
            </a:r>
          </a:p>
          <a:p>
            <a:r>
              <a:rPr lang="fr-FR" dirty="0"/>
              <a:t>Le point de terminaison le plus proche est mesuré par la latence du réseau enregistrée dans un tableau</a:t>
            </a:r>
            <a:endParaRPr lang="en-US" dirty="0"/>
          </a:p>
        </p:txBody>
      </p:sp>
    </p:spTree>
    <p:extLst>
      <p:ext uri="{BB962C8B-B14F-4D97-AF65-F5344CB8AC3E}">
        <p14:creationId xmlns:p14="http://schemas.microsoft.com/office/powerpoint/2010/main" val="3611890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Geographic Routing</a:t>
            </a:r>
          </a:p>
        </p:txBody>
      </p:sp>
      <p:sp>
        <p:nvSpPr>
          <p:cNvPr id="6" name="Text Placeholder 5"/>
          <p:cNvSpPr>
            <a:spLocks noGrp="1"/>
          </p:cNvSpPr>
          <p:nvPr>
            <p:ph type="body" sz="quarter" idx="10"/>
          </p:nvPr>
        </p:nvSpPr>
        <p:spPr>
          <a:xfrm>
            <a:off x="584200" y="1435497"/>
            <a:ext cx="3749261" cy="3619452"/>
          </a:xfrm>
        </p:spPr>
        <p:txBody>
          <a:bodyPr/>
          <a:lstStyle/>
          <a:p>
            <a:r>
              <a:rPr lang="fr-FR" sz="2400" dirty="0"/>
              <a:t>Itinéraire du trafic vers un ensemble d'emplacements géographiques </a:t>
            </a:r>
          </a:p>
          <a:p>
            <a:r>
              <a:rPr lang="fr-FR" sz="2400" dirty="0"/>
              <a:t>Un emplacement ne peut pas être dans plus d'un point de terminaison</a:t>
            </a:r>
          </a:p>
          <a:p>
            <a:r>
              <a:rPr lang="fr-FR" sz="2400" dirty="0"/>
              <a:t>Regroupement régional</a:t>
            </a:r>
          </a:p>
          <a:p>
            <a:r>
              <a:rPr lang="fr-FR" sz="2400" dirty="0"/>
              <a:t>Pays/Région</a:t>
            </a:r>
          </a:p>
          <a:p>
            <a:r>
              <a:rPr lang="fr-FR" sz="2400" dirty="0"/>
              <a:t>État/province</a:t>
            </a:r>
            <a:endParaRPr lang="en-US" sz="2400" dirty="0"/>
          </a:p>
        </p:txBody>
      </p:sp>
      <p:pic>
        <p:nvPicPr>
          <p:cNvPr id="7" name="Picture 6" descr="Diagram showing the Traffic Manager using the geographic method to select the endpoint. An assigned geography is shown with locations in each endpoint. ">
            <a:extLst>
              <a:ext uri="{FF2B5EF4-FFF2-40B4-BE49-F238E27FC236}">
                <a16:creationId xmlns:a16="http://schemas.microsoft.com/office/drawing/2014/main" id="{6AF0BB42-28B8-48B2-A358-8F19588F560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607781" y="1362345"/>
            <a:ext cx="7342188" cy="4833938"/>
          </a:xfrm>
          <a:prstGeom prst="rect">
            <a:avLst/>
          </a:prstGeom>
          <a:noFill/>
          <a:ln>
            <a:noFill/>
          </a:ln>
        </p:spPr>
      </p:pic>
    </p:spTree>
    <p:extLst>
      <p:ext uri="{BB962C8B-B14F-4D97-AF65-F5344CB8AC3E}">
        <p14:creationId xmlns:p14="http://schemas.microsoft.com/office/powerpoint/2010/main" val="2267099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Weighted Routing</a:t>
            </a:r>
          </a:p>
        </p:txBody>
      </p:sp>
      <p:sp>
        <p:nvSpPr>
          <p:cNvPr id="6" name="Text Placeholder 5"/>
          <p:cNvSpPr>
            <a:spLocks noGrp="1"/>
          </p:cNvSpPr>
          <p:nvPr>
            <p:ph type="body" sz="quarter" idx="10"/>
          </p:nvPr>
        </p:nvSpPr>
        <p:spPr>
          <a:xfrm>
            <a:off x="586740" y="1546934"/>
            <a:ext cx="3972008" cy="3102388"/>
          </a:xfrm>
        </p:spPr>
        <p:txBody>
          <a:bodyPr/>
          <a:lstStyle/>
          <a:p>
            <a:r>
              <a:rPr lang="fr-FR" dirty="0"/>
              <a:t>Répartit le trafic uniformément à l'aide d'une pondération prédéfinie</a:t>
            </a:r>
          </a:p>
          <a:p>
            <a:r>
              <a:rPr lang="fr-FR" dirty="0"/>
              <a:t>Un poids plus élevé équivaut à une priorité plus élevée</a:t>
            </a:r>
            <a:endParaRPr lang="en-US" dirty="0"/>
          </a:p>
        </p:txBody>
      </p:sp>
      <p:pic>
        <p:nvPicPr>
          <p:cNvPr id="7" name="Picture 6" descr="Diagram showing the Traffic Manager using the weighted method to select the endpoint. A table is shown with endpoint weights based on status.">
            <a:extLst>
              <a:ext uri="{FF2B5EF4-FFF2-40B4-BE49-F238E27FC236}">
                <a16:creationId xmlns:a16="http://schemas.microsoft.com/office/drawing/2014/main" id="{CCF5F5D3-14DF-490C-99EC-B2D94CD4634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523232" y="1435100"/>
            <a:ext cx="7086156" cy="4833938"/>
          </a:xfrm>
          <a:prstGeom prst="rect">
            <a:avLst/>
          </a:prstGeom>
          <a:noFill/>
          <a:ln>
            <a:noFill/>
          </a:ln>
        </p:spPr>
      </p:pic>
    </p:spTree>
    <p:extLst>
      <p:ext uri="{BB962C8B-B14F-4D97-AF65-F5344CB8AC3E}">
        <p14:creationId xmlns:p14="http://schemas.microsoft.com/office/powerpoint/2010/main" val="237130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D8665D-5A50-4F07-9D33-48CCD3FD74C7}"/>
              </a:ext>
            </a:extLst>
          </p:cNvPr>
          <p:cNvSpPr>
            <a:spLocks noGrp="1"/>
          </p:cNvSpPr>
          <p:nvPr>
            <p:ph type="title"/>
          </p:nvPr>
        </p:nvSpPr>
        <p:spPr>
          <a:xfrm>
            <a:off x="585216" y="3035808"/>
            <a:ext cx="10764656" cy="498598"/>
          </a:xfrm>
        </p:spPr>
        <p:txBody>
          <a:bodyPr/>
          <a:lstStyle/>
          <a:p>
            <a:r>
              <a:rPr lang="en-US" dirty="0" err="1"/>
              <a:t>Leçon</a:t>
            </a:r>
            <a:r>
              <a:rPr lang="en-US" dirty="0"/>
              <a:t> 01: </a:t>
            </a:r>
            <a:r>
              <a:rPr lang="en-US" dirty="0" err="1"/>
              <a:t>Routage</a:t>
            </a:r>
            <a:endParaRPr lang="en-US" dirty="0"/>
          </a:p>
        </p:txBody>
      </p:sp>
    </p:spTree>
    <p:extLst>
      <p:ext uri="{BB962C8B-B14F-4D97-AF65-F5344CB8AC3E}">
        <p14:creationId xmlns:p14="http://schemas.microsoft.com/office/powerpoint/2010/main" val="3746766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1B1E3-25AE-4C26-88E8-A060F47008CD}"/>
              </a:ext>
            </a:extLst>
          </p:cNvPr>
          <p:cNvSpPr>
            <a:spLocks noGrp="1"/>
          </p:cNvSpPr>
          <p:nvPr>
            <p:ph type="title"/>
          </p:nvPr>
        </p:nvSpPr>
        <p:spPr/>
        <p:txBody>
          <a:bodyPr/>
          <a:lstStyle/>
          <a:p>
            <a:r>
              <a:rPr lang="en-US" dirty="0"/>
              <a:t>Implementing Traffic Manager Profiles</a:t>
            </a:r>
          </a:p>
        </p:txBody>
      </p:sp>
      <p:sp>
        <p:nvSpPr>
          <p:cNvPr id="3" name="Text Placeholder 2">
            <a:extLst>
              <a:ext uri="{FF2B5EF4-FFF2-40B4-BE49-F238E27FC236}">
                <a16:creationId xmlns:a16="http://schemas.microsoft.com/office/drawing/2014/main" id="{313F3BBF-B2FF-41CC-894E-10174336107B}"/>
              </a:ext>
            </a:extLst>
          </p:cNvPr>
          <p:cNvSpPr>
            <a:spLocks noGrp="1"/>
          </p:cNvSpPr>
          <p:nvPr>
            <p:ph type="body" sz="quarter" idx="10"/>
          </p:nvPr>
        </p:nvSpPr>
        <p:spPr>
          <a:xfrm>
            <a:off x="584200" y="1435497"/>
            <a:ext cx="6356096" cy="4567404"/>
          </a:xfrm>
        </p:spPr>
        <p:txBody>
          <a:bodyPr/>
          <a:lstStyle/>
          <a:p>
            <a:r>
              <a:rPr lang="fr-FR" dirty="0"/>
              <a:t>Sélectionnez la méthode de routage dans le profil Gestionnaire de trafic</a:t>
            </a:r>
          </a:p>
          <a:p>
            <a:r>
              <a:rPr lang="fr-FR" dirty="0"/>
              <a:t>Le DNS TTL détermine la fréquence d’interrogation pour modifier l’entrée DNS</a:t>
            </a:r>
          </a:p>
          <a:p>
            <a:r>
              <a:rPr lang="fr-FR" dirty="0"/>
              <a:t>Configurer chaque point de terminaison avec les mêmes paramètres de surveillance</a:t>
            </a:r>
          </a:p>
          <a:p>
            <a:r>
              <a:rPr lang="fr-FR" dirty="0"/>
              <a:t>Vous pouvez activer ou désactiver votre profil à tout moment</a:t>
            </a:r>
            <a:endParaRPr lang="en-US" dirty="0"/>
          </a:p>
        </p:txBody>
      </p:sp>
      <p:pic>
        <p:nvPicPr>
          <p:cNvPr id="4" name="Picture 3" descr="Screenshot of the routing method page in the portal. The weighted method is selected.">
            <a:extLst>
              <a:ext uri="{FF2B5EF4-FFF2-40B4-BE49-F238E27FC236}">
                <a16:creationId xmlns:a16="http://schemas.microsoft.com/office/drawing/2014/main" id="{F8BB7BAC-1B07-42F9-999B-B6C0CF36DE76}"/>
              </a:ext>
            </a:extLst>
          </p:cNvPr>
          <p:cNvPicPr>
            <a:picLocks noChangeAspect="1"/>
          </p:cNvPicPr>
          <p:nvPr/>
        </p:nvPicPr>
        <p:blipFill>
          <a:blip r:embed="rId2"/>
          <a:stretch>
            <a:fillRect/>
          </a:stretch>
        </p:blipFill>
        <p:spPr>
          <a:xfrm>
            <a:off x="7387780" y="1579816"/>
            <a:ext cx="4219575" cy="3990975"/>
          </a:xfrm>
          <a:prstGeom prst="rect">
            <a:avLst/>
          </a:prstGeom>
          <a:ln>
            <a:solidFill>
              <a:schemeClr val="tx1"/>
            </a:solidFill>
          </a:ln>
        </p:spPr>
      </p:pic>
    </p:spTree>
    <p:extLst>
      <p:ext uri="{BB962C8B-B14F-4D97-AF65-F5344CB8AC3E}">
        <p14:creationId xmlns:p14="http://schemas.microsoft.com/office/powerpoint/2010/main" val="1459142031"/>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27D6C-EB4F-4D8C-B845-BEC2E86F5470}"/>
              </a:ext>
            </a:extLst>
          </p:cNvPr>
          <p:cNvSpPr>
            <a:spLocks noGrp="1"/>
          </p:cNvSpPr>
          <p:nvPr>
            <p:ph type="title"/>
          </p:nvPr>
        </p:nvSpPr>
        <p:spPr/>
        <p:txBody>
          <a:bodyPr/>
          <a:lstStyle/>
          <a:p>
            <a:r>
              <a:rPr lang="en-US" dirty="0"/>
              <a:t>Implementing Traffic Manager Endpoints</a:t>
            </a:r>
          </a:p>
        </p:txBody>
      </p:sp>
      <p:sp>
        <p:nvSpPr>
          <p:cNvPr id="3" name="Text Placeholder 2">
            <a:extLst>
              <a:ext uri="{FF2B5EF4-FFF2-40B4-BE49-F238E27FC236}">
                <a16:creationId xmlns:a16="http://schemas.microsoft.com/office/drawing/2014/main" id="{6048BC05-6713-4440-A48D-484803EF0D26}"/>
              </a:ext>
            </a:extLst>
          </p:cNvPr>
          <p:cNvSpPr>
            <a:spLocks noGrp="1"/>
          </p:cNvSpPr>
          <p:nvPr>
            <p:ph type="body" sz="quarter" idx="10"/>
          </p:nvPr>
        </p:nvSpPr>
        <p:spPr>
          <a:xfrm>
            <a:off x="584200" y="1435496"/>
            <a:ext cx="6694424" cy="4395049"/>
          </a:xfrm>
        </p:spPr>
        <p:txBody>
          <a:bodyPr/>
          <a:lstStyle/>
          <a:p>
            <a:r>
              <a:rPr lang="fr-FR" b="1" dirty="0"/>
              <a:t>Points de terminaison Azure </a:t>
            </a:r>
            <a:r>
              <a:rPr lang="fr-FR" dirty="0"/>
              <a:t>- Utilisez ce type de point de terminaison pour </a:t>
            </a:r>
            <a:r>
              <a:rPr lang="fr-FR" dirty="0" err="1"/>
              <a:t>load</a:t>
            </a:r>
            <a:r>
              <a:rPr lang="fr-FR" dirty="0"/>
              <a:t> balancer un service Cloud, une application Web ou une adresse IP publique dans le même abonnement</a:t>
            </a:r>
          </a:p>
          <a:p>
            <a:r>
              <a:rPr lang="fr-FR" b="1" dirty="0"/>
              <a:t>Points de terminaison externes </a:t>
            </a:r>
            <a:r>
              <a:rPr lang="fr-FR" dirty="0"/>
              <a:t>- Utilisez ce type de point de terminaison pour </a:t>
            </a:r>
            <a:r>
              <a:rPr lang="fr-FR" dirty="0" err="1"/>
              <a:t>load</a:t>
            </a:r>
            <a:r>
              <a:rPr lang="fr-FR" dirty="0"/>
              <a:t> balancer vers n'importe quel nom de domaine FQDN, même pour les applications non hébergées dans Azure</a:t>
            </a:r>
            <a:endParaRPr lang="en-US" dirty="0"/>
          </a:p>
        </p:txBody>
      </p:sp>
      <p:pic>
        <p:nvPicPr>
          <p:cNvPr id="4" name="Picture 3" descr="Screenshot of the add endpoint page in the portal. The weight is 1. ">
            <a:extLst>
              <a:ext uri="{FF2B5EF4-FFF2-40B4-BE49-F238E27FC236}">
                <a16:creationId xmlns:a16="http://schemas.microsoft.com/office/drawing/2014/main" id="{DB0B0320-2161-4E5D-B1B0-264D65E16EF7}"/>
              </a:ext>
            </a:extLst>
          </p:cNvPr>
          <p:cNvPicPr>
            <a:picLocks noChangeAspect="1"/>
          </p:cNvPicPr>
          <p:nvPr/>
        </p:nvPicPr>
        <p:blipFill>
          <a:blip r:embed="rId2"/>
          <a:stretch>
            <a:fillRect/>
          </a:stretch>
        </p:blipFill>
        <p:spPr>
          <a:xfrm>
            <a:off x="8033749" y="1479615"/>
            <a:ext cx="3244381" cy="4061650"/>
          </a:xfrm>
          <a:prstGeom prst="rect">
            <a:avLst/>
          </a:prstGeom>
          <a:ln>
            <a:solidFill>
              <a:schemeClr val="tx1"/>
            </a:solidFill>
          </a:ln>
        </p:spPr>
      </p:pic>
    </p:spTree>
    <p:extLst>
      <p:ext uri="{BB962C8B-B14F-4D97-AF65-F5344CB8AC3E}">
        <p14:creationId xmlns:p14="http://schemas.microsoft.com/office/powerpoint/2010/main" val="1002589506"/>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Distributing Network Traffic</a:t>
            </a:r>
          </a:p>
        </p:txBody>
      </p:sp>
      <p:sp>
        <p:nvSpPr>
          <p:cNvPr id="5" name="Text Placeholder 4">
            <a:extLst>
              <a:ext uri="{FF2B5EF4-FFF2-40B4-BE49-F238E27FC236}">
                <a16:creationId xmlns:a16="http://schemas.microsoft.com/office/drawing/2014/main" id="{428F47AE-8823-480F-9A8E-46AACCA40447}"/>
              </a:ext>
            </a:extLst>
          </p:cNvPr>
          <p:cNvSpPr>
            <a:spLocks noGrp="1"/>
          </p:cNvSpPr>
          <p:nvPr>
            <p:ph type="body" sz="quarter" idx="10"/>
          </p:nvPr>
        </p:nvSpPr>
        <p:spPr>
          <a:xfrm>
            <a:off x="584200" y="5407264"/>
            <a:ext cx="10780486" cy="947952"/>
          </a:xfrm>
        </p:spPr>
        <p:txBody>
          <a:bodyPr/>
          <a:lstStyle/>
          <a:p>
            <a:r>
              <a:rPr lang="fr-FR" dirty="0"/>
              <a:t>Azure dispose de plusieurs options pour distribuer le trafic réseau</a:t>
            </a:r>
          </a:p>
          <a:p>
            <a:r>
              <a:rPr lang="fr-FR" dirty="0"/>
              <a:t>Ils peuvent être utilisés isolément ou en combinaison</a:t>
            </a:r>
            <a:endParaRPr lang="en-US" dirty="0"/>
          </a:p>
        </p:txBody>
      </p:sp>
      <p:graphicFrame>
        <p:nvGraphicFramePr>
          <p:cNvPr id="2" name="Table 1">
            <a:extLst>
              <a:ext uri="{FF2B5EF4-FFF2-40B4-BE49-F238E27FC236}">
                <a16:creationId xmlns:a16="http://schemas.microsoft.com/office/drawing/2014/main" id="{2993296F-8BFF-40F9-92B1-9A0C0EF84840}"/>
              </a:ext>
            </a:extLst>
          </p:cNvPr>
          <p:cNvGraphicFramePr>
            <a:graphicFrameLocks noGrp="1"/>
          </p:cNvGraphicFramePr>
          <p:nvPr>
            <p:extLst>
              <p:ext uri="{D42A27DB-BD31-4B8C-83A1-F6EECF244321}">
                <p14:modId xmlns:p14="http://schemas.microsoft.com/office/powerpoint/2010/main" val="257238005"/>
              </p:ext>
            </p:extLst>
          </p:nvPr>
        </p:nvGraphicFramePr>
        <p:xfrm>
          <a:off x="650043" y="1435100"/>
          <a:ext cx="9956997" cy="3621274"/>
        </p:xfrm>
        <a:graphic>
          <a:graphicData uri="http://schemas.openxmlformats.org/drawingml/2006/table">
            <a:tbl>
              <a:tblPr firstRow="1" firstCol="1" bandRow="1">
                <a:tableStyleId>{5C22544A-7EE6-4342-B048-85BDC9FD1C3A}</a:tableStyleId>
              </a:tblPr>
              <a:tblGrid>
                <a:gridCol w="2359057">
                  <a:extLst>
                    <a:ext uri="{9D8B030D-6E8A-4147-A177-3AD203B41FA5}">
                      <a16:colId xmlns:a16="http://schemas.microsoft.com/office/drawing/2014/main" val="4103797862"/>
                    </a:ext>
                  </a:extLst>
                </a:gridCol>
                <a:gridCol w="3810805">
                  <a:extLst>
                    <a:ext uri="{9D8B030D-6E8A-4147-A177-3AD203B41FA5}">
                      <a16:colId xmlns:a16="http://schemas.microsoft.com/office/drawing/2014/main" val="4258134149"/>
                    </a:ext>
                  </a:extLst>
                </a:gridCol>
                <a:gridCol w="3787135">
                  <a:extLst>
                    <a:ext uri="{9D8B030D-6E8A-4147-A177-3AD203B41FA5}">
                      <a16:colId xmlns:a16="http://schemas.microsoft.com/office/drawing/2014/main" val="1419478650"/>
                    </a:ext>
                  </a:extLst>
                </a:gridCol>
              </a:tblGrid>
              <a:tr h="510055">
                <a:tc>
                  <a:txBody>
                    <a:bodyPr/>
                    <a:lstStyle/>
                    <a:p>
                      <a:pPr marL="0" marR="156845"/>
                      <a:r>
                        <a:rPr lang="en-US" sz="1800" b="0" dirty="0">
                          <a:effectLst/>
                        </a:rPr>
                        <a:t>Service</a:t>
                      </a:r>
                      <a:endParaRPr lang="en-US" sz="1800" b="0" dirty="0">
                        <a:solidFill>
                          <a:schemeClr val="tx1"/>
                        </a:solidFill>
                        <a:effectLst/>
                        <a:latin typeface="Segoe UI Semilight" panose="020B0402040204020203" pitchFamily="34" charset="0"/>
                        <a:ea typeface="Times New Roman" panose="02020603050405020304" pitchFamily="18" charset="0"/>
                        <a:cs typeface="Segoe UI Semilight" panose="020B0402040204020203" pitchFamily="34" charset="0"/>
                      </a:endParaRPr>
                    </a:p>
                  </a:txBody>
                  <a:tcPr marL="78149" marR="781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156845"/>
                      <a:r>
                        <a:rPr lang="en-US" sz="1800" b="0" dirty="0">
                          <a:effectLst/>
                        </a:rPr>
                        <a:t>Azure Load Balancer</a:t>
                      </a:r>
                      <a:endParaRPr lang="en-US" sz="1800" b="0" dirty="0">
                        <a:solidFill>
                          <a:schemeClr val="tx1"/>
                        </a:solidFill>
                        <a:effectLst/>
                        <a:latin typeface="Segoe UI Semilight" panose="020B0402040204020203" pitchFamily="34" charset="0"/>
                        <a:ea typeface="Times New Roman" panose="02020603050405020304" pitchFamily="18" charset="0"/>
                        <a:cs typeface="Segoe UI Semilight" panose="020B0402040204020203" pitchFamily="34" charset="0"/>
                      </a:endParaRPr>
                    </a:p>
                  </a:txBody>
                  <a:tcPr marL="78149" marR="781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156845"/>
                      <a:r>
                        <a:rPr lang="en-US" sz="1800" b="0" dirty="0">
                          <a:effectLst/>
                        </a:rPr>
                        <a:t>Traffic Manager</a:t>
                      </a:r>
                      <a:endParaRPr lang="en-US" sz="1800" b="0" dirty="0">
                        <a:solidFill>
                          <a:schemeClr val="tx1"/>
                        </a:solidFill>
                        <a:effectLst/>
                        <a:latin typeface="Segoe UI Semilight" panose="020B0402040204020203" pitchFamily="34" charset="0"/>
                        <a:ea typeface="Times New Roman" panose="02020603050405020304" pitchFamily="18" charset="0"/>
                        <a:cs typeface="Segoe UI Semilight" panose="020B0402040204020203" pitchFamily="34" charset="0"/>
                      </a:endParaRPr>
                    </a:p>
                  </a:txBody>
                  <a:tcPr marL="78149" marR="781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52780995"/>
                  </a:ext>
                </a:extLst>
              </a:tr>
              <a:tr h="416798">
                <a:tc>
                  <a:txBody>
                    <a:bodyPr/>
                    <a:lstStyle/>
                    <a:p>
                      <a:pPr marL="0" marR="156845"/>
                      <a:r>
                        <a:rPr lang="en-US" sz="1800" b="0" dirty="0">
                          <a:effectLst/>
                        </a:rPr>
                        <a:t>Technology</a:t>
                      </a:r>
                      <a:endParaRPr lang="en-US" sz="1800" b="0" dirty="0">
                        <a:solidFill>
                          <a:schemeClr val="tx1"/>
                        </a:solidFill>
                        <a:effectLst/>
                        <a:latin typeface="Segoe UI Semilight" panose="020B0402040204020203" pitchFamily="34" charset="0"/>
                        <a:ea typeface="Times New Roman" panose="02020603050405020304" pitchFamily="18" charset="0"/>
                        <a:cs typeface="Segoe UI Semilight" panose="020B0402040204020203" pitchFamily="34" charset="0"/>
                      </a:endParaRPr>
                    </a:p>
                  </a:txBody>
                  <a:tcPr marL="78149" marR="781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156845"/>
                      <a:r>
                        <a:rPr lang="en-US" sz="1800" b="0" dirty="0">
                          <a:effectLst/>
                        </a:rPr>
                        <a:t>Transport layer (level 4)</a:t>
                      </a:r>
                      <a:endParaRPr lang="en-US" sz="1800" b="0" dirty="0">
                        <a:solidFill>
                          <a:srgbClr val="3C3C3C"/>
                        </a:solidFill>
                        <a:effectLst/>
                        <a:latin typeface="Segoe UI Semilight" panose="020B0402040204020203" pitchFamily="34" charset="0"/>
                        <a:ea typeface="Times New Roman" panose="02020603050405020304" pitchFamily="18" charset="0"/>
                        <a:cs typeface="Segoe UI Semilight" panose="020B0402040204020203" pitchFamily="34" charset="0"/>
                      </a:endParaRPr>
                    </a:p>
                  </a:txBody>
                  <a:tcPr marL="78149" marR="781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156845"/>
                      <a:r>
                        <a:rPr lang="en-US" sz="1800" b="0" dirty="0">
                          <a:effectLst/>
                        </a:rPr>
                        <a:t>DNS</a:t>
                      </a:r>
                      <a:endParaRPr lang="en-US" sz="1800" b="0" dirty="0">
                        <a:solidFill>
                          <a:srgbClr val="3C3C3C"/>
                        </a:solidFill>
                        <a:effectLst/>
                        <a:latin typeface="Segoe UI Semilight" panose="020B0402040204020203" pitchFamily="34" charset="0"/>
                        <a:ea typeface="Times New Roman" panose="02020603050405020304" pitchFamily="18" charset="0"/>
                        <a:cs typeface="Segoe UI Semilight" panose="020B0402040204020203" pitchFamily="34" charset="0"/>
                      </a:endParaRPr>
                    </a:p>
                  </a:txBody>
                  <a:tcPr marL="78149" marR="781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7310459"/>
                  </a:ext>
                </a:extLst>
              </a:tr>
              <a:tr h="833597">
                <a:tc>
                  <a:txBody>
                    <a:bodyPr/>
                    <a:lstStyle/>
                    <a:p>
                      <a:pPr marL="0" marR="156845"/>
                      <a:r>
                        <a:rPr lang="en-US" sz="1800" b="0" dirty="0">
                          <a:effectLst/>
                        </a:rPr>
                        <a:t>Protocols</a:t>
                      </a:r>
                      <a:endParaRPr lang="en-US" sz="1800" b="0" dirty="0">
                        <a:solidFill>
                          <a:schemeClr val="tx1"/>
                        </a:solidFill>
                        <a:effectLst/>
                        <a:latin typeface="Segoe UI Semilight" panose="020B0402040204020203" pitchFamily="34" charset="0"/>
                        <a:ea typeface="Times New Roman" panose="02020603050405020304" pitchFamily="18" charset="0"/>
                        <a:cs typeface="Segoe UI Semilight" panose="020B0402040204020203" pitchFamily="34" charset="0"/>
                      </a:endParaRPr>
                    </a:p>
                  </a:txBody>
                  <a:tcPr marL="78149" marR="781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156845"/>
                      <a:r>
                        <a:rPr lang="en-US" sz="1800" b="0" dirty="0" err="1">
                          <a:effectLst/>
                        </a:rPr>
                        <a:t>Tous</a:t>
                      </a:r>
                      <a:endParaRPr lang="en-US" sz="1800" b="0" dirty="0">
                        <a:solidFill>
                          <a:srgbClr val="3C3C3C"/>
                        </a:solidFill>
                        <a:effectLst/>
                        <a:latin typeface="Segoe UI Semilight" panose="020B0402040204020203" pitchFamily="34" charset="0"/>
                        <a:ea typeface="Times New Roman" panose="02020603050405020304" pitchFamily="18" charset="0"/>
                        <a:cs typeface="Segoe UI Semilight" panose="020B0402040204020203" pitchFamily="34" charset="0"/>
                      </a:endParaRPr>
                    </a:p>
                  </a:txBody>
                  <a:tcPr marL="78149" marR="781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156845"/>
                      <a:r>
                        <a:rPr lang="fr-FR" sz="1800" b="0" dirty="0">
                          <a:effectLst/>
                        </a:rPr>
                        <a:t>Tout point de terminaison HTTP/S nécessaire à la surveillance des points de terminaison</a:t>
                      </a:r>
                      <a:endParaRPr lang="en-US" sz="1800" b="0" dirty="0">
                        <a:solidFill>
                          <a:srgbClr val="3C3C3C"/>
                        </a:solidFill>
                        <a:effectLst/>
                        <a:latin typeface="Segoe UI Semilight" panose="020B0402040204020203" pitchFamily="34" charset="0"/>
                        <a:ea typeface="Times New Roman" panose="02020603050405020304" pitchFamily="18" charset="0"/>
                        <a:cs typeface="Segoe UI Semilight" panose="020B0402040204020203" pitchFamily="34" charset="0"/>
                      </a:endParaRPr>
                    </a:p>
                  </a:txBody>
                  <a:tcPr marL="78149" marR="781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48540193"/>
                  </a:ext>
                </a:extLst>
              </a:tr>
              <a:tr h="1033791">
                <a:tc>
                  <a:txBody>
                    <a:bodyPr/>
                    <a:lstStyle/>
                    <a:p>
                      <a:pPr marL="0" marR="156845"/>
                      <a:r>
                        <a:rPr lang="en-US" sz="1800" b="0" dirty="0">
                          <a:effectLst/>
                        </a:rPr>
                        <a:t>Endpoints</a:t>
                      </a:r>
                      <a:endParaRPr lang="en-US" sz="1800" b="0" dirty="0">
                        <a:solidFill>
                          <a:schemeClr val="tx1"/>
                        </a:solidFill>
                        <a:effectLst/>
                        <a:latin typeface="Segoe UI Semilight" panose="020B0402040204020203" pitchFamily="34" charset="0"/>
                        <a:ea typeface="Times New Roman" panose="02020603050405020304" pitchFamily="18" charset="0"/>
                        <a:cs typeface="Segoe UI Semilight" panose="020B0402040204020203" pitchFamily="34" charset="0"/>
                      </a:endParaRPr>
                    </a:p>
                  </a:txBody>
                  <a:tcPr marL="78149" marR="781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156845"/>
                      <a:r>
                        <a:rPr lang="en-US" sz="1800" b="0" dirty="0">
                          <a:effectLst/>
                        </a:rPr>
                        <a:t>Azure VM et Services Cloud</a:t>
                      </a:r>
                      <a:endParaRPr lang="en-US" sz="1800" b="0" dirty="0">
                        <a:solidFill>
                          <a:srgbClr val="3C3C3C"/>
                        </a:solidFill>
                        <a:effectLst/>
                        <a:latin typeface="Segoe UI Semilight" panose="020B0402040204020203" pitchFamily="34" charset="0"/>
                        <a:ea typeface="Times New Roman" panose="02020603050405020304" pitchFamily="18" charset="0"/>
                        <a:cs typeface="Segoe UI Semilight" panose="020B0402040204020203" pitchFamily="34" charset="0"/>
                      </a:endParaRPr>
                    </a:p>
                  </a:txBody>
                  <a:tcPr marL="78149" marR="781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156845"/>
                      <a:r>
                        <a:rPr lang="en-US" sz="1800" b="0" dirty="0">
                          <a:effectLst/>
                        </a:rPr>
                        <a:t>Azure VMs, Cloud Services, Azure Web Apps, and external endpoints</a:t>
                      </a:r>
                      <a:endParaRPr lang="en-US" sz="1800" b="0" dirty="0">
                        <a:solidFill>
                          <a:srgbClr val="3C3C3C"/>
                        </a:solidFill>
                        <a:effectLst/>
                        <a:latin typeface="Segoe UI Semilight" panose="020B0402040204020203" pitchFamily="34" charset="0"/>
                        <a:ea typeface="Times New Roman" panose="02020603050405020304" pitchFamily="18" charset="0"/>
                        <a:cs typeface="Segoe UI Semilight" panose="020B0402040204020203" pitchFamily="34" charset="0"/>
                      </a:endParaRPr>
                    </a:p>
                  </a:txBody>
                  <a:tcPr marL="78149" marR="781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5229977"/>
                  </a:ext>
                </a:extLst>
              </a:tr>
              <a:tr h="827033">
                <a:tc>
                  <a:txBody>
                    <a:bodyPr/>
                    <a:lstStyle/>
                    <a:p>
                      <a:pPr marL="0" marR="156845"/>
                      <a:r>
                        <a:rPr lang="en-US" sz="1800" b="0" dirty="0">
                          <a:effectLst/>
                        </a:rPr>
                        <a:t>Network connectivity</a:t>
                      </a:r>
                      <a:endParaRPr lang="en-US" sz="1800" b="0" dirty="0">
                        <a:solidFill>
                          <a:schemeClr val="tx1"/>
                        </a:solidFill>
                        <a:effectLst/>
                        <a:latin typeface="Segoe UI Semilight" panose="020B0402040204020203" pitchFamily="34" charset="0"/>
                        <a:ea typeface="Times New Roman" panose="02020603050405020304" pitchFamily="18" charset="0"/>
                        <a:cs typeface="Segoe UI Semilight" panose="020B0402040204020203" pitchFamily="34" charset="0"/>
                      </a:endParaRPr>
                    </a:p>
                  </a:txBody>
                  <a:tcPr marL="78149" marR="781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156845"/>
                      <a:r>
                        <a:rPr lang="en-US" sz="1800" b="0" dirty="0">
                          <a:effectLst/>
                        </a:rPr>
                        <a:t>Both internet-facing and internal (VNet) applications</a:t>
                      </a:r>
                      <a:endParaRPr lang="en-US" sz="1800" b="0" dirty="0">
                        <a:solidFill>
                          <a:srgbClr val="3C3C3C"/>
                        </a:solidFill>
                        <a:effectLst/>
                        <a:latin typeface="Segoe UI Semilight" panose="020B0402040204020203" pitchFamily="34" charset="0"/>
                        <a:ea typeface="Times New Roman" panose="02020603050405020304" pitchFamily="18" charset="0"/>
                        <a:cs typeface="Segoe UI Semilight" panose="020B0402040204020203" pitchFamily="34" charset="0"/>
                      </a:endParaRPr>
                    </a:p>
                  </a:txBody>
                  <a:tcPr marL="78149" marR="781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156845"/>
                      <a:r>
                        <a:rPr lang="en-US" sz="1800" b="0" dirty="0">
                          <a:effectLst/>
                        </a:rPr>
                        <a:t>Internet-facing</a:t>
                      </a:r>
                      <a:endParaRPr lang="en-US" sz="1800" b="0" dirty="0">
                        <a:solidFill>
                          <a:srgbClr val="3C3C3C"/>
                        </a:solidFill>
                        <a:effectLst/>
                        <a:latin typeface="Segoe UI Semilight" panose="020B0402040204020203" pitchFamily="34" charset="0"/>
                        <a:ea typeface="Times New Roman" panose="02020603050405020304" pitchFamily="18" charset="0"/>
                        <a:cs typeface="Segoe UI Semilight" panose="020B0402040204020203" pitchFamily="34" charset="0"/>
                      </a:endParaRPr>
                    </a:p>
                  </a:txBody>
                  <a:tcPr marL="78149" marR="781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78005993"/>
                  </a:ext>
                </a:extLst>
              </a:tr>
            </a:tbl>
          </a:graphicData>
        </a:graphic>
      </p:graphicFrame>
    </p:spTree>
    <p:extLst>
      <p:ext uri="{BB962C8B-B14F-4D97-AF65-F5344CB8AC3E}">
        <p14:creationId xmlns:p14="http://schemas.microsoft.com/office/powerpoint/2010/main" val="3959174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D8665D-5A50-4F07-9D33-48CCD3FD74C7}"/>
              </a:ext>
            </a:extLst>
          </p:cNvPr>
          <p:cNvSpPr>
            <a:spLocks noGrp="1"/>
          </p:cNvSpPr>
          <p:nvPr>
            <p:ph type="title"/>
          </p:nvPr>
        </p:nvSpPr>
        <p:spPr>
          <a:xfrm>
            <a:off x="585216" y="3035808"/>
            <a:ext cx="10764656" cy="498598"/>
          </a:xfrm>
        </p:spPr>
        <p:txBody>
          <a:bodyPr/>
          <a:lstStyle/>
          <a:p>
            <a:r>
              <a:rPr lang="en-US" dirty="0"/>
              <a:t>Lesson 04</a:t>
            </a:r>
            <a:r>
              <a:rPr lang="en-US"/>
              <a:t>: </a:t>
            </a:r>
            <a:r>
              <a:rPr lang="en-US" dirty="0"/>
              <a:t>Lab and </a:t>
            </a:r>
            <a:r>
              <a:rPr lang="en-US"/>
              <a:t>Review Questions</a:t>
            </a:r>
            <a:endParaRPr lang="en-US" dirty="0"/>
          </a:p>
        </p:txBody>
      </p:sp>
    </p:spTree>
    <p:extLst>
      <p:ext uri="{BB962C8B-B14F-4D97-AF65-F5344CB8AC3E}">
        <p14:creationId xmlns:p14="http://schemas.microsoft.com/office/powerpoint/2010/main" val="31947273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B55C8-6368-4BBB-A9E6-0DE88363DA1D}"/>
              </a:ext>
            </a:extLst>
          </p:cNvPr>
          <p:cNvSpPr>
            <a:spLocks noGrp="1"/>
          </p:cNvSpPr>
          <p:nvPr>
            <p:ph type="title"/>
          </p:nvPr>
        </p:nvSpPr>
        <p:spPr/>
        <p:txBody>
          <a:bodyPr/>
          <a:lstStyle/>
          <a:p>
            <a:r>
              <a:rPr lang="en-US" dirty="0"/>
              <a:t>Lab – Load Balancer and Traffic Manager</a:t>
            </a:r>
          </a:p>
        </p:txBody>
      </p:sp>
      <p:sp>
        <p:nvSpPr>
          <p:cNvPr id="3" name="Text Placeholder 2">
            <a:extLst>
              <a:ext uri="{FF2B5EF4-FFF2-40B4-BE49-F238E27FC236}">
                <a16:creationId xmlns:a16="http://schemas.microsoft.com/office/drawing/2014/main" id="{76AA030A-0331-4BAD-B57E-71AE2526CC18}"/>
              </a:ext>
            </a:extLst>
          </p:cNvPr>
          <p:cNvSpPr>
            <a:spLocks noGrp="1"/>
          </p:cNvSpPr>
          <p:nvPr>
            <p:ph type="body" sz="quarter" idx="10"/>
          </p:nvPr>
        </p:nvSpPr>
        <p:spPr>
          <a:xfrm>
            <a:off x="584200" y="1435497"/>
            <a:ext cx="10505831" cy="4825937"/>
          </a:xfrm>
        </p:spPr>
        <p:txBody>
          <a:bodyPr/>
          <a:lstStyle/>
          <a:p>
            <a:r>
              <a:rPr lang="en-US" dirty="0"/>
              <a:t>Adatum Corporation wants to implement Azure VM-hosted web workloads by leveraging load balancing and Network Address Translation (NAT) features of Azure Load Balancer.</a:t>
            </a:r>
          </a:p>
          <a:p>
            <a:pPr lvl="1"/>
            <a:r>
              <a:rPr lang="en-US" sz="2800" dirty="0"/>
              <a:t>Exercise 0: Deploy Azure VMs by using Azure Resource Manager templates</a:t>
            </a:r>
          </a:p>
          <a:p>
            <a:pPr lvl="1"/>
            <a:r>
              <a:rPr lang="en-US" sz="2800" dirty="0"/>
              <a:t>Exercise 1: Implement Azure Load Balancing</a:t>
            </a:r>
          </a:p>
          <a:p>
            <a:pPr lvl="1"/>
            <a:r>
              <a:rPr lang="en-US" sz="2800" dirty="0"/>
              <a:t>Exercise 2: Implement Azure Traffic Manager load balancing</a:t>
            </a:r>
          </a:p>
          <a:p>
            <a:pPr lvl="1"/>
            <a:endParaRPr lang="en-US" sz="2800" dirty="0"/>
          </a:p>
          <a:p>
            <a:pPr lvl="1"/>
            <a:endParaRPr lang="en-US" sz="2800" dirty="0"/>
          </a:p>
          <a:p>
            <a:pPr marL="0" indent="0">
              <a:buNone/>
            </a:pPr>
            <a:r>
              <a:rPr lang="en-US" dirty="0"/>
              <a:t>Lab time: 60 minutes</a:t>
            </a:r>
          </a:p>
        </p:txBody>
      </p:sp>
    </p:spTree>
    <p:extLst>
      <p:ext uri="{BB962C8B-B14F-4D97-AF65-F5344CB8AC3E}">
        <p14:creationId xmlns:p14="http://schemas.microsoft.com/office/powerpoint/2010/main" val="3832365085"/>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D8665D-5A50-4F07-9D33-48CCD3FD74C7}"/>
              </a:ext>
            </a:extLst>
          </p:cNvPr>
          <p:cNvSpPr>
            <a:spLocks noGrp="1"/>
          </p:cNvSpPr>
          <p:nvPr>
            <p:ph type="title"/>
          </p:nvPr>
        </p:nvSpPr>
        <p:spPr>
          <a:xfrm>
            <a:off x="585216" y="3035808"/>
            <a:ext cx="10764656" cy="498598"/>
          </a:xfrm>
        </p:spPr>
        <p:txBody>
          <a:bodyPr/>
          <a:lstStyle/>
          <a:p>
            <a:r>
              <a:rPr lang="en-US" dirty="0"/>
              <a:t>Module Review Questions</a:t>
            </a:r>
          </a:p>
        </p:txBody>
      </p:sp>
    </p:spTree>
    <p:extLst>
      <p:ext uri="{BB962C8B-B14F-4D97-AF65-F5344CB8AC3E}">
        <p14:creationId xmlns:p14="http://schemas.microsoft.com/office/powerpoint/2010/main" val="5264923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8FD67-B9CE-464C-BEFD-D97DA798FC3B}"/>
              </a:ext>
            </a:extLst>
          </p:cNvPr>
          <p:cNvSpPr>
            <a:spLocks noGrp="1"/>
          </p:cNvSpPr>
          <p:nvPr>
            <p:ph type="title"/>
          </p:nvPr>
        </p:nvSpPr>
        <p:spPr/>
        <p:txBody>
          <a:bodyPr/>
          <a:lstStyle/>
          <a:p>
            <a:r>
              <a:rPr lang="en-US" dirty="0"/>
              <a:t>Aperçu de la </a:t>
            </a:r>
            <a:r>
              <a:rPr lang="en-US" dirty="0" err="1"/>
              <a:t>leçon</a:t>
            </a:r>
            <a:endParaRPr lang="en-US" dirty="0"/>
          </a:p>
        </p:txBody>
      </p:sp>
      <p:sp>
        <p:nvSpPr>
          <p:cNvPr id="3" name="Text Placeholder 2">
            <a:extLst>
              <a:ext uri="{FF2B5EF4-FFF2-40B4-BE49-F238E27FC236}">
                <a16:creationId xmlns:a16="http://schemas.microsoft.com/office/drawing/2014/main" id="{AA0C651F-EF8D-4A96-BF69-5590DC92F281}"/>
              </a:ext>
            </a:extLst>
          </p:cNvPr>
          <p:cNvSpPr>
            <a:spLocks noGrp="1"/>
          </p:cNvSpPr>
          <p:nvPr>
            <p:ph type="body" sz="quarter" idx="10"/>
          </p:nvPr>
        </p:nvSpPr>
        <p:spPr>
          <a:xfrm>
            <a:off x="575056" y="1307481"/>
            <a:ext cx="11018520" cy="2585323"/>
          </a:xfrm>
        </p:spPr>
        <p:txBody>
          <a:bodyPr/>
          <a:lstStyle/>
          <a:p>
            <a:r>
              <a:rPr lang="fr-FR" sz="2400" dirty="0"/>
              <a:t>Itinéraires système</a:t>
            </a:r>
          </a:p>
          <a:p>
            <a:r>
              <a:rPr lang="fr-FR" sz="2400" dirty="0"/>
              <a:t>Itinéraires définis par l'utilisateur</a:t>
            </a:r>
          </a:p>
          <a:p>
            <a:r>
              <a:rPr lang="fr-FR" sz="2400" dirty="0"/>
              <a:t>Exemples de routage</a:t>
            </a:r>
          </a:p>
          <a:p>
            <a:r>
              <a:rPr lang="fr-FR" sz="2400" dirty="0"/>
              <a:t>Créer une table de routage</a:t>
            </a:r>
          </a:p>
          <a:p>
            <a:r>
              <a:rPr lang="fr-FR" sz="2400" dirty="0"/>
              <a:t>Créer un itinéraire personnalisé</a:t>
            </a:r>
          </a:p>
          <a:p>
            <a:r>
              <a:rPr lang="fr-FR" sz="2400" dirty="0"/>
              <a:t>Associer la Route</a:t>
            </a:r>
            <a:endParaRPr lang="en-US" sz="2400" dirty="0"/>
          </a:p>
        </p:txBody>
      </p:sp>
    </p:spTree>
    <p:extLst>
      <p:ext uri="{BB962C8B-B14F-4D97-AF65-F5344CB8AC3E}">
        <p14:creationId xmlns:p14="http://schemas.microsoft.com/office/powerpoint/2010/main" val="179226705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457200"/>
            <a:ext cx="11018520" cy="553998"/>
          </a:xfrm>
        </p:spPr>
        <p:txBody>
          <a:bodyPr/>
          <a:lstStyle/>
          <a:p>
            <a:r>
              <a:rPr lang="en-US" dirty="0"/>
              <a:t>System Routes</a:t>
            </a:r>
          </a:p>
        </p:txBody>
      </p:sp>
      <p:sp>
        <p:nvSpPr>
          <p:cNvPr id="10" name="Text Placeholder 5">
            <a:extLst>
              <a:ext uri="{FF2B5EF4-FFF2-40B4-BE49-F238E27FC236}">
                <a16:creationId xmlns:a16="http://schemas.microsoft.com/office/drawing/2014/main" id="{D6B86ACE-7EB3-48D6-BB84-628A9CF9B6C4}"/>
              </a:ext>
            </a:extLst>
          </p:cNvPr>
          <p:cNvSpPr>
            <a:spLocks noGrp="1"/>
          </p:cNvSpPr>
          <p:nvPr>
            <p:ph type="body" sz="quarter" idx="10"/>
          </p:nvPr>
        </p:nvSpPr>
        <p:spPr>
          <a:xfrm>
            <a:off x="588263" y="1444153"/>
            <a:ext cx="5950323" cy="4985980"/>
          </a:xfrm>
        </p:spPr>
        <p:txBody>
          <a:bodyPr/>
          <a:lstStyle/>
          <a:p>
            <a:pPr marL="0" indent="0">
              <a:buNone/>
            </a:pPr>
            <a:r>
              <a:rPr lang="fr-FR" dirty="0"/>
              <a:t>Le système dirige le trafic réseau entre les machines virtuelles, les réseaux sur site et Internet</a:t>
            </a:r>
            <a:endParaRPr lang="en-US" sz="1100" dirty="0"/>
          </a:p>
          <a:p>
            <a:r>
              <a:rPr lang="fr-FR" sz="2400" dirty="0"/>
              <a:t>Trafic entre les VM dans le même sous-réseau</a:t>
            </a:r>
          </a:p>
          <a:p>
            <a:r>
              <a:rPr lang="fr-FR" sz="2400" dirty="0"/>
              <a:t>Entre les machines virtuelles dans différents sous-réseaux dans le même réseau virtuel</a:t>
            </a:r>
          </a:p>
          <a:p>
            <a:r>
              <a:rPr lang="fr-FR" sz="2400" dirty="0"/>
              <a:t>Flux de données des VM vers Internet</a:t>
            </a:r>
          </a:p>
          <a:p>
            <a:r>
              <a:rPr lang="fr-FR" sz="2400" dirty="0"/>
              <a:t>Communication entre VM à l'aide d'un VPN </a:t>
            </a:r>
            <a:r>
              <a:rPr lang="fr-FR" sz="2400" dirty="0" err="1"/>
              <a:t>VNet-Vnet</a:t>
            </a:r>
            <a:endParaRPr lang="fr-FR" sz="2400" dirty="0"/>
          </a:p>
          <a:p>
            <a:r>
              <a:rPr lang="fr-FR" sz="2400" dirty="0"/>
              <a:t>Communication site-to-Site et </a:t>
            </a:r>
            <a:r>
              <a:rPr lang="fr-FR" sz="2400" dirty="0" err="1"/>
              <a:t>ExpressRoute</a:t>
            </a:r>
            <a:r>
              <a:rPr lang="fr-FR" sz="2400" dirty="0"/>
              <a:t> via la passerelle VPN</a:t>
            </a:r>
            <a:endParaRPr lang="en-US" sz="2400" dirty="0"/>
          </a:p>
        </p:txBody>
      </p:sp>
      <p:pic>
        <p:nvPicPr>
          <p:cNvPr id="4" name="Picture 3" descr="Diagram of two subnets. One subnet is using a System route to access the internet. The other subnet is using a System route to access the first subnet. Both subnets are accessing a route table. ">
            <a:extLst>
              <a:ext uri="{FF2B5EF4-FFF2-40B4-BE49-F238E27FC236}">
                <a16:creationId xmlns:a16="http://schemas.microsoft.com/office/drawing/2014/main" id="{A26D4932-EEEE-46C9-B03F-3B713029C04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714967" y="1587013"/>
            <a:ext cx="5109206" cy="4400429"/>
          </a:xfrm>
          <a:prstGeom prst="rect">
            <a:avLst/>
          </a:prstGeom>
          <a:noFill/>
        </p:spPr>
      </p:pic>
    </p:spTree>
    <p:extLst>
      <p:ext uri="{BB962C8B-B14F-4D97-AF65-F5344CB8AC3E}">
        <p14:creationId xmlns:p14="http://schemas.microsoft.com/office/powerpoint/2010/main" val="99872804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457200"/>
            <a:ext cx="11018520" cy="553998"/>
          </a:xfrm>
        </p:spPr>
        <p:txBody>
          <a:bodyPr/>
          <a:lstStyle/>
          <a:p>
            <a:r>
              <a:rPr lang="en-US" dirty="0"/>
              <a:t>User Defined Routes</a:t>
            </a:r>
          </a:p>
        </p:txBody>
      </p:sp>
      <p:pic>
        <p:nvPicPr>
          <p:cNvPr id="5" name="Picture 4" descr="Diagram of a subnet using a UDR to access an NVA and then the internet. The subnet is using another UDR and NVA to access the backend subnet. ">
            <a:extLst>
              <a:ext uri="{FF2B5EF4-FFF2-40B4-BE49-F238E27FC236}">
                <a16:creationId xmlns:a16="http://schemas.microsoft.com/office/drawing/2014/main" id="{547D00E3-6514-4D57-B115-0EFD9BB6C727}"/>
              </a:ext>
            </a:extLst>
          </p:cNvPr>
          <p:cNvPicPr/>
          <p:nvPr/>
        </p:nvPicPr>
        <p:blipFill>
          <a:blip r:embed="rId3"/>
          <a:stretch>
            <a:fillRect/>
          </a:stretch>
        </p:blipFill>
        <p:spPr>
          <a:xfrm>
            <a:off x="6659563" y="1202499"/>
            <a:ext cx="5238750" cy="4446739"/>
          </a:xfrm>
          <a:prstGeom prst="rect">
            <a:avLst/>
          </a:prstGeom>
        </p:spPr>
      </p:pic>
      <p:sp>
        <p:nvSpPr>
          <p:cNvPr id="4" name="Text Placeholder 3">
            <a:extLst>
              <a:ext uri="{FF2B5EF4-FFF2-40B4-BE49-F238E27FC236}">
                <a16:creationId xmlns:a16="http://schemas.microsoft.com/office/drawing/2014/main" id="{45117791-B2FA-4BBA-A216-8A5879167CE1}"/>
              </a:ext>
            </a:extLst>
          </p:cNvPr>
          <p:cNvSpPr>
            <a:spLocks noGrp="1"/>
          </p:cNvSpPr>
          <p:nvPr>
            <p:ph type="body" sz="quarter" idx="10"/>
          </p:nvPr>
        </p:nvSpPr>
        <p:spPr>
          <a:xfrm>
            <a:off x="584200" y="1435497"/>
            <a:ext cx="5829126" cy="4579715"/>
          </a:xfrm>
        </p:spPr>
        <p:txBody>
          <a:bodyPr/>
          <a:lstStyle/>
          <a:p>
            <a:r>
              <a:rPr lang="fr-FR" sz="2400" dirty="0"/>
              <a:t>Une table de routage contient un ensemble de règles, appelées routes, qui spécifie comment les paquets doivent être acheminés dans un réseau virtuel</a:t>
            </a:r>
          </a:p>
          <a:p>
            <a:r>
              <a:rPr lang="fr-FR" sz="2400" dirty="0"/>
              <a:t>Les itinéraires définis par l'utilisateur sont des itinéraires personnalisés qui contrôlent le trafic réseau en définissant les itinéraires qui spécifient le prochain saut du flux de trafic </a:t>
            </a:r>
          </a:p>
          <a:p>
            <a:r>
              <a:rPr lang="fr-FR" sz="2400" dirty="0"/>
              <a:t>Le prochain saut peut être une passerelle de réseau virtuel, un réseau virtuel, internet ou un appareil virtuel</a:t>
            </a:r>
            <a:endParaRPr lang="en-US" sz="2400" dirty="0"/>
          </a:p>
        </p:txBody>
      </p:sp>
    </p:spTree>
    <p:extLst>
      <p:ext uri="{BB962C8B-B14F-4D97-AF65-F5344CB8AC3E}">
        <p14:creationId xmlns:p14="http://schemas.microsoft.com/office/powerpoint/2010/main" val="299430384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Routing Example</a:t>
            </a:r>
          </a:p>
        </p:txBody>
      </p:sp>
      <p:sp>
        <p:nvSpPr>
          <p:cNvPr id="2" name="Text Placeholder 1">
            <a:extLst>
              <a:ext uri="{FF2B5EF4-FFF2-40B4-BE49-F238E27FC236}">
                <a16:creationId xmlns:a16="http://schemas.microsoft.com/office/drawing/2014/main" id="{A551D73F-6918-4FA2-841A-0AB7C632E772}"/>
              </a:ext>
            </a:extLst>
          </p:cNvPr>
          <p:cNvSpPr>
            <a:spLocks noGrp="1"/>
          </p:cNvSpPr>
          <p:nvPr>
            <p:ph type="body" sz="quarter" idx="10"/>
          </p:nvPr>
        </p:nvSpPr>
        <p:spPr>
          <a:xfrm>
            <a:off x="584200" y="4892681"/>
            <a:ext cx="11018520" cy="1465016"/>
          </a:xfrm>
        </p:spPr>
        <p:txBody>
          <a:bodyPr/>
          <a:lstStyle/>
          <a:p>
            <a:pPr marL="514350" indent="-514350">
              <a:buFont typeface="+mj-lt"/>
              <a:buAutoNum type="arabicPeriod"/>
            </a:pPr>
            <a:r>
              <a:rPr lang="en-US" dirty="0" err="1"/>
              <a:t>Créer</a:t>
            </a:r>
            <a:r>
              <a:rPr lang="en-US" dirty="0"/>
              <a:t> la table de </a:t>
            </a:r>
            <a:r>
              <a:rPr lang="en-US" dirty="0" err="1"/>
              <a:t>routage</a:t>
            </a:r>
            <a:endParaRPr lang="en-US" dirty="0"/>
          </a:p>
          <a:p>
            <a:pPr marL="514350" indent="-514350">
              <a:buFont typeface="+mj-lt"/>
              <a:buAutoNum type="arabicPeriod"/>
            </a:pPr>
            <a:r>
              <a:rPr lang="en-US" dirty="0" err="1"/>
              <a:t>Créer</a:t>
            </a:r>
            <a:r>
              <a:rPr lang="en-US" dirty="0"/>
              <a:t> </a:t>
            </a:r>
            <a:r>
              <a:rPr lang="en-US" dirty="0" err="1"/>
              <a:t>une</a:t>
            </a:r>
            <a:r>
              <a:rPr lang="en-US" dirty="0"/>
              <a:t> route </a:t>
            </a:r>
            <a:r>
              <a:rPr lang="en-US" dirty="0" err="1"/>
              <a:t>perso</a:t>
            </a:r>
            <a:endParaRPr lang="en-US" dirty="0"/>
          </a:p>
          <a:p>
            <a:pPr marL="514350" indent="-514350">
              <a:buFont typeface="+mj-lt"/>
              <a:buAutoNum type="arabicPeriod"/>
            </a:pPr>
            <a:r>
              <a:rPr lang="en-US" dirty="0" err="1"/>
              <a:t>Associer</a:t>
            </a:r>
            <a:r>
              <a:rPr lang="en-US" dirty="0"/>
              <a:t> la route au sous-</a:t>
            </a:r>
            <a:r>
              <a:rPr lang="en-US" dirty="0" err="1"/>
              <a:t>réseau</a:t>
            </a:r>
            <a:endParaRPr lang="en-US" dirty="0"/>
          </a:p>
        </p:txBody>
      </p:sp>
      <p:pic>
        <p:nvPicPr>
          <p:cNvPr id="4" name="Picture 3" descr="Diagram of three subnets within a Vnet as described in the text: private, DMZ, and public. A route table is also displayed">
            <a:extLst>
              <a:ext uri="{FF2B5EF4-FFF2-40B4-BE49-F238E27FC236}">
                <a16:creationId xmlns:a16="http://schemas.microsoft.com/office/drawing/2014/main" id="{CFC8E7DC-D9E9-4564-BAA5-5F6F1B0859F5}"/>
              </a:ext>
            </a:extLst>
          </p:cNvPr>
          <p:cNvPicPr>
            <a:picLocks noChangeAspect="1"/>
          </p:cNvPicPr>
          <p:nvPr/>
        </p:nvPicPr>
        <p:blipFill>
          <a:blip r:embed="rId3"/>
          <a:stretch>
            <a:fillRect/>
          </a:stretch>
        </p:blipFill>
        <p:spPr>
          <a:xfrm>
            <a:off x="2066311" y="1468693"/>
            <a:ext cx="7117018" cy="3240981"/>
          </a:xfrm>
          <a:prstGeom prst="rect">
            <a:avLst/>
          </a:prstGeom>
        </p:spPr>
      </p:pic>
    </p:spTree>
    <p:extLst>
      <p:ext uri="{BB962C8B-B14F-4D97-AF65-F5344CB8AC3E}">
        <p14:creationId xmlns:p14="http://schemas.microsoft.com/office/powerpoint/2010/main" val="421246728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457200"/>
            <a:ext cx="11018520" cy="553998"/>
          </a:xfrm>
        </p:spPr>
        <p:txBody>
          <a:bodyPr/>
          <a:lstStyle/>
          <a:p>
            <a:r>
              <a:rPr lang="en-US" dirty="0" err="1"/>
              <a:t>Créer</a:t>
            </a:r>
            <a:r>
              <a:rPr lang="en-US" dirty="0"/>
              <a:t> </a:t>
            </a:r>
            <a:r>
              <a:rPr lang="en-US" dirty="0" err="1"/>
              <a:t>une</a:t>
            </a:r>
            <a:r>
              <a:rPr lang="en-US" dirty="0"/>
              <a:t> table de </a:t>
            </a:r>
            <a:r>
              <a:rPr lang="en-US" dirty="0" err="1"/>
              <a:t>routage</a:t>
            </a:r>
            <a:endParaRPr lang="en-US" dirty="0"/>
          </a:p>
        </p:txBody>
      </p:sp>
      <p:pic>
        <p:nvPicPr>
          <p:cNvPr id="5" name="Picture 4" descr="Screenshot of the Create route table page. BGP route propagation is Enabled. ">
            <a:extLst>
              <a:ext uri="{FF2B5EF4-FFF2-40B4-BE49-F238E27FC236}">
                <a16:creationId xmlns:a16="http://schemas.microsoft.com/office/drawing/2014/main" id="{0E1F4234-8C0E-4D12-B194-57D06D4C297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741085" y="1435100"/>
            <a:ext cx="3868303" cy="3913514"/>
          </a:xfrm>
          <a:prstGeom prst="rect">
            <a:avLst/>
          </a:prstGeom>
          <a:noFill/>
          <a:ln>
            <a:solidFill>
              <a:schemeClr val="tx1"/>
            </a:solidFill>
          </a:ln>
        </p:spPr>
      </p:pic>
      <p:sp>
        <p:nvSpPr>
          <p:cNvPr id="3" name="Text Placeholder 2">
            <a:extLst>
              <a:ext uri="{FF2B5EF4-FFF2-40B4-BE49-F238E27FC236}">
                <a16:creationId xmlns:a16="http://schemas.microsoft.com/office/drawing/2014/main" id="{0C2447D8-0BF7-4882-B338-E3D8A7FC4B75}"/>
              </a:ext>
            </a:extLst>
          </p:cNvPr>
          <p:cNvSpPr>
            <a:spLocks noGrp="1"/>
          </p:cNvSpPr>
          <p:nvPr>
            <p:ph type="body" sz="quarter" idx="10"/>
          </p:nvPr>
        </p:nvSpPr>
        <p:spPr>
          <a:xfrm>
            <a:off x="584200" y="1435497"/>
            <a:ext cx="6167329" cy="4912114"/>
          </a:xfrm>
        </p:spPr>
        <p:txBody>
          <a:bodyPr/>
          <a:lstStyle/>
          <a:p>
            <a:r>
              <a:rPr lang="fr-FR" dirty="0"/>
              <a:t>Border Gateway Protocol (GBP) est un protocole de routage standard utilisé pour échanger des informations de routage et d'accessibilité entre deux réseaux ou plus </a:t>
            </a:r>
          </a:p>
          <a:p>
            <a:r>
              <a:rPr lang="fr-FR" dirty="0"/>
              <a:t>Les itinéraires sont automatiquement ajoutés à la table de routage de tous les sous-réseaux avec la propagation BGP activée</a:t>
            </a:r>
          </a:p>
          <a:p>
            <a:r>
              <a:rPr lang="fr-FR" dirty="0"/>
              <a:t>Dans la plupart des situations, vous voudrez activer BGP</a:t>
            </a:r>
            <a:endParaRPr lang="en-US" dirty="0"/>
          </a:p>
        </p:txBody>
      </p:sp>
    </p:spTree>
    <p:extLst>
      <p:ext uri="{BB962C8B-B14F-4D97-AF65-F5344CB8AC3E}">
        <p14:creationId xmlns:p14="http://schemas.microsoft.com/office/powerpoint/2010/main" val="77850179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err="1"/>
              <a:t>Créer</a:t>
            </a:r>
            <a:r>
              <a:rPr lang="en-US" dirty="0"/>
              <a:t> </a:t>
            </a:r>
            <a:r>
              <a:rPr lang="en-US" dirty="0" err="1"/>
              <a:t>une</a:t>
            </a:r>
            <a:r>
              <a:rPr lang="en-US" dirty="0"/>
              <a:t> route</a:t>
            </a:r>
          </a:p>
        </p:txBody>
      </p:sp>
      <p:sp>
        <p:nvSpPr>
          <p:cNvPr id="4" name="Text Placeholder 5">
            <a:extLst>
              <a:ext uri="{FF2B5EF4-FFF2-40B4-BE49-F238E27FC236}">
                <a16:creationId xmlns:a16="http://schemas.microsoft.com/office/drawing/2014/main" id="{464B6B0F-EC30-4AD4-96AA-84A648B2C2B0}"/>
              </a:ext>
            </a:extLst>
          </p:cNvPr>
          <p:cNvSpPr>
            <a:spLocks noGrp="1"/>
          </p:cNvSpPr>
          <p:nvPr>
            <p:ph type="body" sz="quarter" idx="10"/>
          </p:nvPr>
        </p:nvSpPr>
        <p:spPr>
          <a:xfrm>
            <a:off x="584200" y="1435497"/>
            <a:ext cx="6705948" cy="3188565"/>
          </a:xfrm>
        </p:spPr>
        <p:txBody>
          <a:bodyPr/>
          <a:lstStyle/>
          <a:p>
            <a:r>
              <a:rPr lang="fr-FR" dirty="0"/>
              <a:t>Lorsque vous créez un itinéraire, il existe plusieurs types de Sauts suivants </a:t>
            </a:r>
          </a:p>
          <a:p>
            <a:r>
              <a:rPr lang="fr-FR" dirty="0"/>
              <a:t>Dans cet exemple, toutes les adresses IP sous-réseau seront envoyées à l'appareil virtuel </a:t>
            </a:r>
          </a:p>
          <a:p>
            <a:r>
              <a:rPr lang="fr-FR" dirty="0"/>
              <a:t>Les autres choix sont passerelle de réseau virtuel, réseau virtuel, Internet, et aucun</a:t>
            </a:r>
            <a:endParaRPr lang="en-US" dirty="0"/>
          </a:p>
        </p:txBody>
      </p:sp>
      <p:pic>
        <p:nvPicPr>
          <p:cNvPr id="7" name="Picture 6" descr="Screenshot of the Add route page. The Next hop type drop-down is highlighted. Virtual appliance is selected. ">
            <a:extLst>
              <a:ext uri="{FF2B5EF4-FFF2-40B4-BE49-F238E27FC236}">
                <a16:creationId xmlns:a16="http://schemas.microsoft.com/office/drawing/2014/main" id="{776D9845-5FA7-487D-93CF-2953F128670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578247" y="1435099"/>
            <a:ext cx="4031141" cy="4665075"/>
          </a:xfrm>
          <a:prstGeom prst="rect">
            <a:avLst/>
          </a:prstGeom>
          <a:noFill/>
          <a:ln>
            <a:solidFill>
              <a:schemeClr val="tx1"/>
            </a:solidFill>
          </a:ln>
        </p:spPr>
      </p:pic>
    </p:spTree>
    <p:extLst>
      <p:ext uri="{BB962C8B-B14F-4D97-AF65-F5344CB8AC3E}">
        <p14:creationId xmlns:p14="http://schemas.microsoft.com/office/powerpoint/2010/main" val="2205384495"/>
      </p:ext>
    </p:extLst>
  </p:cSld>
  <p:clrMapOvr>
    <a:masterClrMapping/>
  </p:clrMapOvr>
  <p:transition>
    <p:fade/>
  </p:transition>
</p:sld>
</file>

<file path=ppt/theme/theme1.xml><?xml version="1.0" encoding="utf-8"?>
<a:theme xmlns:a="http://schemas.openxmlformats.org/drawingml/2006/main" name="WHITE TEMPLATE">
  <a:themeElements>
    <a:clrScheme name="ST_Illustration_White_Blue">
      <a:dk1>
        <a:srgbClr val="1A1A1A"/>
      </a:dk1>
      <a:lt1>
        <a:srgbClr val="FFFFFF"/>
      </a:lt1>
      <a:dk2>
        <a:srgbClr val="0D0D0D"/>
      </a:dk2>
      <a:lt2>
        <a:srgbClr val="D2D2D2"/>
      </a:lt2>
      <a:accent1>
        <a:srgbClr val="0078D4"/>
      </a:accent1>
      <a:accent2>
        <a:srgbClr val="002050"/>
      </a:accent2>
      <a:accent3>
        <a:srgbClr val="107C10"/>
      </a:accent3>
      <a:accent4>
        <a:srgbClr val="D73B01"/>
      </a:accent4>
      <a:accent5>
        <a:srgbClr val="737373"/>
      </a:accent5>
      <a:accent6>
        <a:srgbClr val="E6E6E6"/>
      </a:accent6>
      <a:hlink>
        <a:srgbClr val="0078D4"/>
      </a:hlink>
      <a:folHlink>
        <a:srgbClr val="0078D4"/>
      </a:folHlink>
    </a:clrScheme>
    <a:fontScheme name="Segoe UI Semibold - Segoe UI">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16-9_Illustration_2018_Cloud_011.potx" id="{762B47AA-A827-4F63-8EDD-1F6B4767BB62}" vid="{53DB83EF-4F78-4F48-A301-01610C79C1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2633</Words>
  <Application>Microsoft Office PowerPoint</Application>
  <PresentationFormat>Grand écran</PresentationFormat>
  <Paragraphs>261</Paragraphs>
  <Slides>35</Slides>
  <Notes>27</Notes>
  <HiddenSlides>3</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35</vt:i4>
      </vt:variant>
    </vt:vector>
  </HeadingPairs>
  <TitlesOfParts>
    <vt:vector size="45" baseType="lpstr">
      <vt:lpstr>Arial</vt:lpstr>
      <vt:lpstr>Calibri</vt:lpstr>
      <vt:lpstr>Consolas</vt:lpstr>
      <vt:lpstr>Open Sans</vt:lpstr>
      <vt:lpstr>Segoe UI</vt:lpstr>
      <vt:lpstr>Segoe UI Light</vt:lpstr>
      <vt:lpstr>Segoe UI Semibold</vt:lpstr>
      <vt:lpstr>Segoe UI Semilight</vt:lpstr>
      <vt:lpstr>Wingdings</vt:lpstr>
      <vt:lpstr>WHITE TEMPLATE</vt:lpstr>
      <vt:lpstr>AZ-103T00A Module 08:  Gestion du trafic réseau</vt:lpstr>
      <vt:lpstr>Aperçu du module</vt:lpstr>
      <vt:lpstr>Leçon 01: Routage</vt:lpstr>
      <vt:lpstr>Aperçu de la leçon</vt:lpstr>
      <vt:lpstr>System Routes</vt:lpstr>
      <vt:lpstr>User Defined Routes</vt:lpstr>
      <vt:lpstr>Routing Example</vt:lpstr>
      <vt:lpstr>Créer une table de routage</vt:lpstr>
      <vt:lpstr>Créer une route</vt:lpstr>
      <vt:lpstr>Associer la route</vt:lpstr>
      <vt:lpstr>TD1</vt:lpstr>
      <vt:lpstr>Leçon 02: Azure Load Balancer</vt:lpstr>
      <vt:lpstr>Aperçu de la leçon</vt:lpstr>
      <vt:lpstr>Azure Load Balancer</vt:lpstr>
      <vt:lpstr>Public Load Balancer</vt:lpstr>
      <vt:lpstr>Internal Load Balancer</vt:lpstr>
      <vt:lpstr>Load Balancer SKUs</vt:lpstr>
      <vt:lpstr>Backend Pools</vt:lpstr>
      <vt:lpstr>Load Balancer Rules</vt:lpstr>
      <vt:lpstr>Session Persistence</vt:lpstr>
      <vt:lpstr>Health Probes</vt:lpstr>
      <vt:lpstr>Leçon 03: Azure Traffic Manager</vt:lpstr>
      <vt:lpstr>Aperçu de la leçon</vt:lpstr>
      <vt:lpstr>Azure Traffic Manager</vt:lpstr>
      <vt:lpstr>Traffic Manager Features</vt:lpstr>
      <vt:lpstr>Priority Routing</vt:lpstr>
      <vt:lpstr>Performance Routing</vt:lpstr>
      <vt:lpstr>Geographic Routing</vt:lpstr>
      <vt:lpstr>Weighted Routing</vt:lpstr>
      <vt:lpstr>Implementing Traffic Manager Profiles</vt:lpstr>
      <vt:lpstr>Implementing Traffic Manager Endpoints</vt:lpstr>
      <vt:lpstr>Distributing Network Traffic</vt:lpstr>
      <vt:lpstr>Lesson 04: Lab and Review Questions</vt:lpstr>
      <vt:lpstr>Lab – Load Balancer and Traffic Manager</vt:lpstr>
      <vt:lpstr>Module Review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2019-04-16T13:16:19Z</dcterms:created>
  <dcterms:modified xsi:type="dcterms:W3CDTF">2019-07-10T16:33:51Z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cynthist@microsoft.com</vt:lpwstr>
  </property>
  <property fmtid="{D5CDD505-2E9C-101B-9397-08002B2CF9AE}" pid="5" name="MSIP_Label_f42aa342-8706-4288-bd11-ebb85995028c_SetDate">
    <vt:lpwstr>2019-04-16T13:16:22.4116519Z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ActionId">
    <vt:lpwstr>6448dabf-e695-43d9-abd4-2963a02a6ed4</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ies>
</file>