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0"/>
  </p:notesMasterIdLst>
  <p:sldIdLst>
    <p:sldId id="1719" r:id="rId2"/>
    <p:sldId id="2544" r:id="rId3"/>
    <p:sldId id="1865" r:id="rId4"/>
    <p:sldId id="2543" r:id="rId5"/>
    <p:sldId id="2529" r:id="rId6"/>
    <p:sldId id="2530" r:id="rId7"/>
    <p:sldId id="2531" r:id="rId8"/>
    <p:sldId id="2533" r:id="rId9"/>
    <p:sldId id="2534" r:id="rId10"/>
    <p:sldId id="2009" r:id="rId11"/>
    <p:sldId id="2545" r:id="rId12"/>
    <p:sldId id="2537" r:id="rId13"/>
    <p:sldId id="2538" r:id="rId14"/>
    <p:sldId id="2564" r:id="rId15"/>
    <p:sldId id="2540" r:id="rId16"/>
    <p:sldId id="2539" r:id="rId17"/>
    <p:sldId id="2541" r:id="rId18"/>
    <p:sldId id="1873" r:id="rId19"/>
    <p:sldId id="2542" r:id="rId20"/>
    <p:sldId id="2010" r:id="rId21"/>
    <p:sldId id="2563" r:id="rId22"/>
    <p:sldId id="1933" r:id="rId23"/>
    <p:sldId id="1934" r:id="rId24"/>
    <p:sldId id="1935" r:id="rId25"/>
    <p:sldId id="1937" r:id="rId26"/>
    <p:sldId id="2007" r:id="rId27"/>
    <p:sldId id="2008" r:id="rId28"/>
    <p:sldId id="22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2657" autoAdjust="0"/>
  </p:normalViewPr>
  <p:slideViewPr>
    <p:cSldViewPr snapToGrid="0">
      <p:cViewPr varScale="1">
        <p:scale>
          <a:sx n="95" d="100"/>
          <a:sy n="95" d="100"/>
        </p:scale>
        <p:origin x="90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F66F0-0810-43B6-89CA-8A60532D42CE}" type="datetimeFigureOut">
              <a:rPr lang="en-US" smtClean="0"/>
              <a:t>7/11/2019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DC7E-BC41-4478-BA30-CBCC3A644F0A}" type="slidenum">
              <a:rPr lang="en-US" smtClean="0"/>
              <a:t>‹N°›</a:t>
            </a:fld>
            <a:endParaRPr lang="en-US" dirty="0"/>
          </a:p>
        </p:txBody>
      </p:sp>
    </p:spTree>
    <p:extLst>
      <p:ext uri="{BB962C8B-B14F-4D97-AF65-F5344CB8AC3E}">
        <p14:creationId xmlns:p14="http://schemas.microsoft.com/office/powerpoint/2010/main" val="278607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7/11/2019 12:50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03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rPr>
              <a:t>✔️</a:t>
            </a:r>
            <a:r>
              <a:rPr lang="en-US" dirty="0"/>
              <a:t> </a:t>
            </a:r>
            <a:r>
              <a:rPr lang="en-US" sz="1200" dirty="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rPr>
              <a:t>This is same sign-in, not single sign-on. The user still authenticates against two separate directory services. </a:t>
            </a:r>
            <a:endParaRPr lang="en-US" sz="1400" dirty="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7/11/2019 1:59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75529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Use the link below to read about the password writeback features. Which of the features are you most interested in?</a:t>
            </a:r>
          </a:p>
          <a:p>
            <a:endParaRPr lang="en-US" dirty="0"/>
          </a:p>
          <a:p>
            <a:r>
              <a:rPr lang="en-US" dirty="0"/>
              <a:t>SSPR : Self-Service Password Reset</a:t>
            </a:r>
          </a:p>
          <a:p>
            <a:r>
              <a:rPr lang="en-US" dirty="0"/>
              <a:t>Attention à Win7/8 qui ne </a:t>
            </a:r>
            <a:r>
              <a:rPr lang="en-US" dirty="0" err="1"/>
              <a:t>prennent</a:t>
            </a:r>
            <a:r>
              <a:rPr lang="en-US" dirty="0"/>
              <a:t> pas </a:t>
            </a:r>
            <a:r>
              <a:rPr lang="en-US" dirty="0" err="1"/>
              <a:t>en</a:t>
            </a:r>
            <a:r>
              <a:rPr lang="en-US" dirty="0"/>
              <a:t> charge Azure AD Join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7/11/2019 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86980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21</a:t>
            </a:fld>
            <a:endParaRPr lang="en-US" dirty="0"/>
          </a:p>
        </p:txBody>
      </p:sp>
    </p:spTree>
    <p:extLst>
      <p:ext uri="{BB962C8B-B14F-4D97-AF65-F5344CB8AC3E}">
        <p14:creationId xmlns:p14="http://schemas.microsoft.com/office/powerpoint/2010/main" val="422912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Registration combined with a mobile device management (MDM) solution such as Microsoft Intune, provides additional device attributes in Azure AD. This allows you to create conditional access rules that enforce access from devices to meet your standards for security and compliance. </a:t>
            </a:r>
          </a:p>
          <a:p>
            <a:endParaRPr lang="en-US" dirty="0"/>
          </a:p>
          <a:p>
            <a:r>
              <a:rPr lang="en-US" dirty="0"/>
              <a:t>For more information, you can see:</a:t>
            </a:r>
          </a:p>
          <a:p>
            <a:r>
              <a:rPr lang="en-US" dirty="0"/>
              <a:t>Introduction to device management - https://docs.microsoft.com/en-us/azure/active-directory/device-management-introduction </a:t>
            </a:r>
          </a:p>
          <a:p>
            <a:r>
              <a:rPr lang="en-US" dirty="0"/>
              <a:t>BYOD Bring Your Own Device</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7/11/2019 2:25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31347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82" kern="1200" dirty="0">
                <a:solidFill>
                  <a:schemeClr val="tx1"/>
                </a:solidFill>
                <a:effectLst/>
                <a:latin typeface="Segoe UI Light" pitchFamily="34" charset="0"/>
                <a:ea typeface="+mn-ea"/>
                <a:cs typeface="+mn-cs"/>
              </a:rPr>
              <a:t>✔️ Although AD Join is intended for organizations that do not have on-premises Windows Server Active Directory infrastructure it can be used for other scenarios like branch offices. Read more at the reference link. </a:t>
            </a:r>
          </a:p>
          <a:p>
            <a:endParaRPr lang="en-US" sz="882" kern="1200" dirty="0">
              <a:solidFill>
                <a:schemeClr val="tx1"/>
              </a:solidFill>
              <a:effectLst/>
              <a:latin typeface="Segoe UI Light" pitchFamily="34" charset="0"/>
              <a:ea typeface="+mn-ea"/>
              <a:cs typeface="+mn-cs"/>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7/11/2019 2:30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49307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Are you understanding the different types of joined devices? Which do you think your organization needs?</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7/11/2019 2:33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43724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7/11/2019 2:38 PM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77354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507DC7E-BC41-4478-BA30-CBCC3A644F0A}" type="slidenum">
              <a:rPr lang="en-US" smtClean="0"/>
              <a:t>26</a:t>
            </a:fld>
            <a:endParaRPr lang="en-US" dirty="0"/>
          </a:p>
        </p:txBody>
      </p:sp>
    </p:spTree>
    <p:extLst>
      <p:ext uri="{BB962C8B-B14F-4D97-AF65-F5344CB8AC3E}">
        <p14:creationId xmlns:p14="http://schemas.microsoft.com/office/powerpoint/2010/main" val="282032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27</a:t>
            </a:fld>
            <a:endParaRPr lang="en-US" dirty="0"/>
          </a:p>
        </p:txBody>
      </p:sp>
    </p:spTree>
    <p:extLst>
      <p:ext uri="{BB962C8B-B14F-4D97-AF65-F5344CB8AC3E}">
        <p14:creationId xmlns:p14="http://schemas.microsoft.com/office/powerpoint/2010/main" val="322433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have time go through the Module Review questions in the student materials.</a:t>
            </a:r>
          </a:p>
          <a:p>
            <a:endParaRPr lang="en-US" dirty="0"/>
          </a:p>
        </p:txBody>
      </p:sp>
      <p:sp>
        <p:nvSpPr>
          <p:cNvPr id="4" name="Slide Number Placeholder 3"/>
          <p:cNvSpPr>
            <a:spLocks noGrp="1"/>
          </p:cNvSpPr>
          <p:nvPr>
            <p:ph type="sldNum" sz="quarter" idx="5"/>
          </p:nvPr>
        </p:nvSpPr>
        <p:spPr/>
        <p:txBody>
          <a:bodyPr/>
          <a:lstStyle/>
          <a:p>
            <a:fld id="{8507DC7E-BC41-4478-BA30-CBCC3A644F0A}" type="slidenum">
              <a:rPr lang="en-US" smtClean="0"/>
              <a:t>28</a:t>
            </a:fld>
            <a:endParaRPr lang="en-US" dirty="0"/>
          </a:p>
        </p:txBody>
      </p:sp>
    </p:spTree>
    <p:extLst>
      <p:ext uri="{BB962C8B-B14F-4D97-AF65-F5344CB8AC3E}">
        <p14:creationId xmlns:p14="http://schemas.microsoft.com/office/powerpoint/2010/main" val="223124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2</a:t>
            </a:fld>
            <a:endParaRPr lang="en-US" dirty="0"/>
          </a:p>
        </p:txBody>
      </p:sp>
    </p:spTree>
    <p:extLst>
      <p:ext uri="{BB962C8B-B14F-4D97-AF65-F5344CB8AC3E}">
        <p14:creationId xmlns:p14="http://schemas.microsoft.com/office/powerpoint/2010/main" val="277246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4</a:t>
            </a:fld>
            <a:endParaRPr lang="en-US" dirty="0"/>
          </a:p>
        </p:txBody>
      </p:sp>
    </p:spTree>
    <p:extLst>
      <p:ext uri="{BB962C8B-B14F-4D97-AF65-F5344CB8AC3E}">
        <p14:creationId xmlns:p14="http://schemas.microsoft.com/office/powerpoint/2010/main" val="393093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are an Office365, Azure or Dynamics CRM Online customer, you might not realize that you are already using Azure AD. Every Office365, Azure and Dynamics CRM tenant is already an Azure AD tenant. Whenever you want you can start using that tenant to manage access to thousands of other cloud applications Azure AD integrates with.</a:t>
            </a:r>
          </a:p>
          <a:p>
            <a:endParaRPr lang="en-US" dirty="0"/>
          </a:p>
          <a:p>
            <a:r>
              <a:rPr lang="en-US" dirty="0"/>
              <a:t>For more information, you can see:</a:t>
            </a:r>
          </a:p>
          <a:p>
            <a:r>
              <a:rPr lang="en-US" dirty="0"/>
              <a:t>Azure Active Directory Documentation - https://docs.microsoft.com/en-us/azure/active-directory/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7/11/2019 12:50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9612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reasons do you have for considering Azure Active Directory?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7/11/2019 12:59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94593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Azure AD is a managed service. You only manage the users, groups, and policies. Deploying AD DS with virtual machines using Azure means that you manage the deployment, configuration, virtual machines, patching, and other backend tasks. Do you see the difference? How are they similar?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7/11/2019 1:04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72816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 Did you look through the pricing list to determine which features your organization needs and to compare edition capabilities?</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sz="882" kern="1200" dirty="0">
              <a:solidFill>
                <a:schemeClr val="tx1"/>
              </a:solidFill>
              <a:effectLst/>
              <a:latin typeface="Segoe UI Light" pitchFamily="34" charset="0"/>
              <a:ea typeface="+mn-ea"/>
              <a:cs typeface="+mn-cs"/>
            </a:endParaRP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For more information, you can see:</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sz="882" kern="1200" dirty="0">
                <a:solidFill>
                  <a:schemeClr val="tx1"/>
                </a:solidFill>
                <a:effectLst/>
                <a:latin typeface="Segoe UI Light" pitchFamily="34" charset="0"/>
                <a:ea typeface="+mn-ea"/>
                <a:cs typeface="+mn-cs"/>
              </a:rPr>
              <a:t>Azure AD Pricing Editions - https://azure.microsoft.com/en-us/pricing/details/active-directory/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427A7F7-BB1E-479D-AFAA-B52F4D0C99F2}" type="datetime8">
              <a:rPr lang="en-US" smtClean="0"/>
              <a:t>7/11/2019 1:07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49099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overview</a:t>
            </a:r>
          </a:p>
        </p:txBody>
      </p:sp>
      <p:sp>
        <p:nvSpPr>
          <p:cNvPr id="4" name="Slide Number Placeholder 3"/>
          <p:cNvSpPr>
            <a:spLocks noGrp="1"/>
          </p:cNvSpPr>
          <p:nvPr>
            <p:ph type="sldNum" sz="quarter" idx="5"/>
          </p:nvPr>
        </p:nvSpPr>
        <p:spPr/>
        <p:txBody>
          <a:bodyPr/>
          <a:lstStyle/>
          <a:p>
            <a:fld id="{8507DC7E-BC41-4478-BA30-CBCC3A644F0A}" type="slidenum">
              <a:rPr lang="en-US" smtClean="0"/>
              <a:t>11</a:t>
            </a:fld>
            <a:endParaRPr lang="en-US" dirty="0"/>
          </a:p>
        </p:txBody>
      </p:sp>
    </p:spTree>
    <p:extLst>
      <p:ext uri="{BB962C8B-B14F-4D97-AF65-F5344CB8AC3E}">
        <p14:creationId xmlns:p14="http://schemas.microsoft.com/office/powerpoint/2010/main" val="212769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time to look at the decision flow chart in the student materials.</a:t>
            </a:r>
          </a:p>
        </p:txBody>
      </p:sp>
      <p:sp>
        <p:nvSpPr>
          <p:cNvPr id="4" name="Slide Number Placeholder 3"/>
          <p:cNvSpPr>
            <a:spLocks noGrp="1"/>
          </p:cNvSpPr>
          <p:nvPr>
            <p:ph type="sldNum" sz="quarter" idx="5"/>
          </p:nvPr>
        </p:nvSpPr>
        <p:spPr/>
        <p:txBody>
          <a:bodyPr/>
          <a:lstStyle/>
          <a:p>
            <a:fld id="{8507DC7E-BC41-4478-BA30-CBCC3A644F0A}" type="slidenum">
              <a:rPr lang="en-US" smtClean="0"/>
              <a:t>13</a:t>
            </a:fld>
            <a:endParaRPr lang="en-US" dirty="0"/>
          </a:p>
        </p:txBody>
      </p:sp>
    </p:spTree>
    <p:extLst>
      <p:ext uri="{BB962C8B-B14F-4D97-AF65-F5344CB8AC3E}">
        <p14:creationId xmlns:p14="http://schemas.microsoft.com/office/powerpoint/2010/main" val="3224686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4572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572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12" name="Picture 11">
            <a:extLst>
              <a:ext uri="{FF2B5EF4-FFF2-40B4-BE49-F238E27FC236}">
                <a16:creationId xmlns:a16="http://schemas.microsoft.com/office/drawing/2014/main" id="{99F328AE-26F0-42B9-988D-535B1145C96D}"/>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3208284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287971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312997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pic>
        <p:nvPicPr>
          <p:cNvPr id="9" name="Picture 8">
            <a:extLst>
              <a:ext uri="{FF2B5EF4-FFF2-40B4-BE49-F238E27FC236}">
                <a16:creationId xmlns:a16="http://schemas.microsoft.com/office/drawing/2014/main" id="{E631573B-58F8-43B4-8E3E-6F895442CB9B}"/>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853375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029030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pic>
        <p:nvPicPr>
          <p:cNvPr id="6" name="Picture 5">
            <a:extLst>
              <a:ext uri="{FF2B5EF4-FFF2-40B4-BE49-F238E27FC236}">
                <a16:creationId xmlns:a16="http://schemas.microsoft.com/office/drawing/2014/main" id="{C381C0FB-0396-463F-9527-BACCE968684E}"/>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3090767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687369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pic>
        <p:nvPicPr>
          <p:cNvPr id="6" name="Picture 5">
            <a:extLst>
              <a:ext uri="{FF2B5EF4-FFF2-40B4-BE49-F238E27FC236}">
                <a16:creationId xmlns:a16="http://schemas.microsoft.com/office/drawing/2014/main" id="{869F059F-BD0F-4211-86F6-E960C3EC183D}"/>
              </a:ext>
            </a:extLst>
          </p:cNvPr>
          <p:cNvPicPr>
            <a:picLocks noChangeAspect="1"/>
          </p:cNvPicPr>
          <p:nvPr userDrawn="1"/>
        </p:nvPicPr>
        <p:blipFill>
          <a:blip r:embed="rId2"/>
          <a:stretch>
            <a:fillRect/>
          </a:stretch>
        </p:blipFill>
        <p:spPr>
          <a:xfrm>
            <a:off x="9344025" y="3898483"/>
            <a:ext cx="2265363" cy="2370555"/>
          </a:xfrm>
          <a:prstGeom prst="rect">
            <a:avLst/>
          </a:prstGeom>
        </p:spPr>
      </p:pic>
    </p:spTree>
    <p:extLst>
      <p:ext uri="{BB962C8B-B14F-4D97-AF65-F5344CB8AC3E}">
        <p14:creationId xmlns:p14="http://schemas.microsoft.com/office/powerpoint/2010/main" val="231969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302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346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09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270E26-89BA-4369-9EF4-1B9EBAA3D00B}"/>
              </a:ext>
            </a:extLst>
          </p:cNvPr>
          <p:cNvSpPr/>
          <p:nvPr userDrawn="1"/>
        </p:nvSpPr>
        <p:spPr bwMode="auto">
          <a:xfrm>
            <a:off x="5334000" y="0"/>
            <a:ext cx="6858000" cy="6858000"/>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MS logo gray - EMF" descr="Microsoft logo, gray text version">
            <a:extLst>
              <a:ext uri="{FF2B5EF4-FFF2-40B4-BE49-F238E27FC236}">
                <a16:creationId xmlns:a16="http://schemas.microsoft.com/office/drawing/2014/main" id="{D03FE64B-525F-4B73-8C45-B4BC3BAD6A2D}"/>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10" name="Picture 9">
            <a:extLst>
              <a:ext uri="{FF2B5EF4-FFF2-40B4-BE49-F238E27FC236}">
                <a16:creationId xmlns:a16="http://schemas.microsoft.com/office/drawing/2014/main" id="{95964678-FE6C-4226-A11B-8D452DA7808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1242285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45225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59104CAE-91B8-4A7E-9F8E-214C5F880932}"/>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336118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0966924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sp>
        <p:nvSpPr>
          <p:cNvPr id="8" name="Rectangle 7">
            <a:extLst>
              <a:ext uri="{FF2B5EF4-FFF2-40B4-BE49-F238E27FC236}">
                <a16:creationId xmlns:a16="http://schemas.microsoft.com/office/drawing/2014/main" id="{9D026004-6E63-4034-A1B0-34BE8CEF3D76}"/>
              </a:ext>
            </a:extLst>
          </p:cNvPr>
          <p:cNvSpPr/>
          <p:nvPr userDrawn="1"/>
        </p:nvSpPr>
        <p:spPr bwMode="auto">
          <a:xfrm>
            <a:off x="5334000" y="0"/>
            <a:ext cx="6858000" cy="68580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00240D"/>
              </a:soli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5FC1A9B4-AD16-4E53-919C-38204BAF9E3C}"/>
              </a:ext>
            </a:extLst>
          </p:cNvPr>
          <p:cNvPicPr>
            <a:picLocks noChangeAspect="1"/>
          </p:cNvPicPr>
          <p:nvPr userDrawn="1"/>
        </p:nvPicPr>
        <p:blipFill>
          <a:blip r:embed="rId3"/>
          <a:stretch>
            <a:fillRect/>
          </a:stretch>
        </p:blipFill>
        <p:spPr>
          <a:xfrm>
            <a:off x="6250758" y="800100"/>
            <a:ext cx="5024485" cy="5257800"/>
          </a:xfrm>
          <a:prstGeom prst="rect">
            <a:avLst/>
          </a:prstGeom>
        </p:spPr>
      </p:pic>
    </p:spTree>
    <p:extLst>
      <p:ext uri="{BB962C8B-B14F-4D97-AF65-F5344CB8AC3E}">
        <p14:creationId xmlns:p14="http://schemas.microsoft.com/office/powerpoint/2010/main" val="9801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2"/>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95488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5683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81082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979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90461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4936008"/>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581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919" y="2214444"/>
            <a:ext cx="4167887" cy="1661993"/>
          </a:xfrm>
        </p:spPr>
        <p:txBody>
          <a:bodyPr/>
          <a:lstStyle/>
          <a:p>
            <a:r>
              <a:rPr lang="en-US" dirty="0"/>
              <a:t>AZ-103T00A</a:t>
            </a:r>
            <a:br>
              <a:rPr lang="en-US" dirty="0"/>
            </a:br>
            <a:r>
              <a:rPr lang="en-US" dirty="0"/>
              <a:t>Module 09: </a:t>
            </a:r>
            <a:br>
              <a:rPr lang="en-US" dirty="0"/>
            </a:br>
            <a:r>
              <a:rPr lang="en-US" dirty="0"/>
              <a:t>Active Directory</a:t>
            </a:r>
          </a:p>
        </p:txBody>
      </p:sp>
    </p:spTree>
    <p:extLst>
      <p:ext uri="{BB962C8B-B14F-4D97-AF65-F5344CB8AC3E}">
        <p14:creationId xmlns:p14="http://schemas.microsoft.com/office/powerpoint/2010/main" val="36358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02: Azure Active Directory Connect</a:t>
            </a:r>
          </a:p>
        </p:txBody>
      </p:sp>
    </p:spTree>
    <p:extLst>
      <p:ext uri="{BB962C8B-B14F-4D97-AF65-F5344CB8AC3E}">
        <p14:creationId xmlns:p14="http://schemas.microsoft.com/office/powerpoint/2010/main" val="28470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48BE-C782-407D-A807-DFC5C97C1A10}"/>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CD5757C3-8E61-41FD-9E72-B103ECDE9B24}"/>
              </a:ext>
            </a:extLst>
          </p:cNvPr>
          <p:cNvSpPr>
            <a:spLocks noGrp="1"/>
          </p:cNvSpPr>
          <p:nvPr>
            <p:ph type="body" sz="quarter" idx="10"/>
          </p:nvPr>
        </p:nvSpPr>
        <p:spPr>
          <a:xfrm>
            <a:off x="584200" y="1435497"/>
            <a:ext cx="11018520" cy="3533275"/>
          </a:xfrm>
        </p:spPr>
        <p:txBody>
          <a:bodyPr/>
          <a:lstStyle/>
          <a:p>
            <a:r>
              <a:rPr lang="en-US" dirty="0"/>
              <a:t>Azure AD Connect</a:t>
            </a:r>
          </a:p>
          <a:p>
            <a:r>
              <a:rPr lang="en-US" dirty="0"/>
              <a:t>Options </a:t>
            </a:r>
            <a:r>
              <a:rPr lang="en-US" dirty="0" err="1"/>
              <a:t>d’Authentication</a:t>
            </a:r>
            <a:endParaRPr lang="en-US" dirty="0"/>
          </a:p>
          <a:p>
            <a:r>
              <a:rPr lang="en-US" dirty="0"/>
              <a:t>Password Hash Synchronization (PHS)</a:t>
            </a:r>
          </a:p>
          <a:p>
            <a:r>
              <a:rPr lang="en-US" dirty="0"/>
              <a:t>Pass-through Authentication (PTA)</a:t>
            </a:r>
          </a:p>
          <a:p>
            <a:r>
              <a:rPr lang="en-US" dirty="0"/>
              <a:t>Federation avec Azure AD</a:t>
            </a:r>
          </a:p>
          <a:p>
            <a:r>
              <a:rPr lang="en-US" dirty="0"/>
              <a:t>Password Writeback</a:t>
            </a:r>
          </a:p>
          <a:p>
            <a:r>
              <a:rPr lang="en-US" dirty="0"/>
              <a:t>Azure AD Connect Health</a:t>
            </a:r>
          </a:p>
        </p:txBody>
      </p:sp>
    </p:spTree>
    <p:extLst>
      <p:ext uri="{BB962C8B-B14F-4D97-AF65-F5344CB8AC3E}">
        <p14:creationId xmlns:p14="http://schemas.microsoft.com/office/powerpoint/2010/main" val="121663772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3137-CCDE-4D5D-AAB3-7D5EC85AF276}"/>
              </a:ext>
            </a:extLst>
          </p:cNvPr>
          <p:cNvSpPr>
            <a:spLocks noGrp="1"/>
          </p:cNvSpPr>
          <p:nvPr>
            <p:ph type="title"/>
          </p:nvPr>
        </p:nvSpPr>
        <p:spPr/>
        <p:txBody>
          <a:bodyPr/>
          <a:lstStyle/>
          <a:p>
            <a:r>
              <a:rPr lang="en-US" dirty="0"/>
              <a:t>Azure AD Connect</a:t>
            </a:r>
          </a:p>
        </p:txBody>
      </p:sp>
      <p:sp>
        <p:nvSpPr>
          <p:cNvPr id="3" name="Text Placeholder 2">
            <a:extLst>
              <a:ext uri="{FF2B5EF4-FFF2-40B4-BE49-F238E27FC236}">
                <a16:creationId xmlns:a16="http://schemas.microsoft.com/office/drawing/2014/main" id="{BF5AA6E9-4437-47A5-BE00-32DCCF96C249}"/>
              </a:ext>
            </a:extLst>
          </p:cNvPr>
          <p:cNvSpPr>
            <a:spLocks noGrp="1"/>
          </p:cNvSpPr>
          <p:nvPr>
            <p:ph type="body" sz="quarter" idx="10"/>
          </p:nvPr>
        </p:nvSpPr>
        <p:spPr>
          <a:xfrm>
            <a:off x="584200" y="1435496"/>
            <a:ext cx="6136640" cy="4136517"/>
          </a:xfrm>
        </p:spPr>
        <p:txBody>
          <a:bodyPr/>
          <a:lstStyle/>
          <a:p>
            <a:r>
              <a:rPr lang="fr-FR" dirty="0" err="1"/>
              <a:t>Intégre</a:t>
            </a:r>
            <a:r>
              <a:rPr lang="fr-FR" dirty="0"/>
              <a:t> vos répertoires sur site avec Azure Active Directory</a:t>
            </a:r>
          </a:p>
          <a:p>
            <a:r>
              <a:rPr lang="fr-FR" dirty="0"/>
              <a:t>Fournit une identité commune à vos utilisateurs pour les applications Office 365, Azure et SaaS intégrées à Azure AD</a:t>
            </a:r>
          </a:p>
          <a:p>
            <a:r>
              <a:rPr lang="fr-FR" dirty="0"/>
              <a:t>Il existe plusieurs options d'authentification</a:t>
            </a:r>
          </a:p>
          <a:p>
            <a:r>
              <a:rPr lang="fr-FR" dirty="0"/>
              <a:t>Permet l'identité hybride avec AD FS</a:t>
            </a:r>
            <a:endParaRPr lang="en-US" dirty="0"/>
          </a:p>
        </p:txBody>
      </p:sp>
      <p:pic>
        <p:nvPicPr>
          <p:cNvPr id="4" name="Picture 3" descr="Azure AD Connect is shown connecting on-premises AD to Azure AD.">
            <a:extLst>
              <a:ext uri="{FF2B5EF4-FFF2-40B4-BE49-F238E27FC236}">
                <a16:creationId xmlns:a16="http://schemas.microsoft.com/office/drawing/2014/main" id="{2FF2D0F8-EF31-4E09-A9A1-02F6F6CA08DC}"/>
              </a:ext>
            </a:extLst>
          </p:cNvPr>
          <p:cNvPicPr>
            <a:picLocks noChangeAspect="1"/>
          </p:cNvPicPr>
          <p:nvPr/>
        </p:nvPicPr>
        <p:blipFill>
          <a:blip r:embed="rId2"/>
          <a:stretch>
            <a:fillRect/>
          </a:stretch>
        </p:blipFill>
        <p:spPr>
          <a:xfrm>
            <a:off x="6867144" y="1600200"/>
            <a:ext cx="4706148" cy="2679193"/>
          </a:xfrm>
          <a:prstGeom prst="rect">
            <a:avLst/>
          </a:prstGeom>
        </p:spPr>
      </p:pic>
    </p:spTree>
    <p:extLst>
      <p:ext uri="{BB962C8B-B14F-4D97-AF65-F5344CB8AC3E}">
        <p14:creationId xmlns:p14="http://schemas.microsoft.com/office/powerpoint/2010/main" val="9076710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1FD7-02B2-431A-AF26-9D42C7E12517}"/>
              </a:ext>
            </a:extLst>
          </p:cNvPr>
          <p:cNvSpPr>
            <a:spLocks noGrp="1"/>
          </p:cNvSpPr>
          <p:nvPr>
            <p:ph type="title"/>
          </p:nvPr>
        </p:nvSpPr>
        <p:spPr/>
        <p:txBody>
          <a:bodyPr/>
          <a:lstStyle/>
          <a:p>
            <a:r>
              <a:rPr lang="en-US" dirty="0"/>
              <a:t>Authentication Options</a:t>
            </a:r>
          </a:p>
        </p:txBody>
      </p:sp>
      <p:sp>
        <p:nvSpPr>
          <p:cNvPr id="3" name="Text Placeholder 2">
            <a:extLst>
              <a:ext uri="{FF2B5EF4-FFF2-40B4-BE49-F238E27FC236}">
                <a16:creationId xmlns:a16="http://schemas.microsoft.com/office/drawing/2014/main" id="{0FA40FCA-A3BE-4670-97E5-04D0220D2752}"/>
              </a:ext>
            </a:extLst>
          </p:cNvPr>
          <p:cNvSpPr>
            <a:spLocks noGrp="1"/>
          </p:cNvSpPr>
          <p:nvPr>
            <p:ph type="body" sz="quarter" idx="10"/>
          </p:nvPr>
        </p:nvSpPr>
        <p:spPr>
          <a:xfrm>
            <a:off x="584200" y="1435497"/>
            <a:ext cx="6145784" cy="5343001"/>
          </a:xfrm>
        </p:spPr>
        <p:txBody>
          <a:bodyPr/>
          <a:lstStyle/>
          <a:p>
            <a:r>
              <a:rPr lang="en-US" dirty="0"/>
              <a:t>Password Hash Synchronization (PHS) </a:t>
            </a:r>
            <a:r>
              <a:rPr lang="fr-FR" dirty="0"/>
              <a:t>peut synchroniser une version cryptée du </a:t>
            </a:r>
            <a:r>
              <a:rPr lang="fr-FR" dirty="0" err="1"/>
              <a:t>hashé</a:t>
            </a:r>
            <a:r>
              <a:rPr lang="fr-FR" dirty="0"/>
              <a:t> de mot de passe pour les comptes d'utilisateurs</a:t>
            </a:r>
            <a:endParaRPr lang="en-US" dirty="0"/>
          </a:p>
          <a:p>
            <a:r>
              <a:rPr lang="en-US" dirty="0"/>
              <a:t>Pass-through authentication (PTA) </a:t>
            </a:r>
            <a:r>
              <a:rPr lang="fr-FR" dirty="0"/>
              <a:t>authentifie le nom d'utilisateur et le mot de passe avec les contrôleurs de domaine sur site</a:t>
            </a:r>
            <a:endParaRPr lang="en-US" dirty="0"/>
          </a:p>
          <a:p>
            <a:r>
              <a:rPr lang="fr-FR" dirty="0"/>
              <a:t>AD FS est la mise en œuvre Microsoft d'une solution de fédération d'identité qui utilise l'authentification basée sur la déclaration</a:t>
            </a:r>
            <a:endParaRPr lang="en-US" dirty="0"/>
          </a:p>
        </p:txBody>
      </p:sp>
      <p:pic>
        <p:nvPicPr>
          <p:cNvPr id="6" name="Picture 5" descr="Diagram of Azure AD using password synchronization and federation with AD FS to access the on-premises infrastructure.">
            <a:extLst>
              <a:ext uri="{FF2B5EF4-FFF2-40B4-BE49-F238E27FC236}">
                <a16:creationId xmlns:a16="http://schemas.microsoft.com/office/drawing/2014/main" id="{6225261A-5FC3-4ED8-95D5-2DA06BE9862F}"/>
              </a:ext>
            </a:extLst>
          </p:cNvPr>
          <p:cNvPicPr>
            <a:picLocks noChangeAspect="1"/>
          </p:cNvPicPr>
          <p:nvPr/>
        </p:nvPicPr>
        <p:blipFill>
          <a:blip r:embed="rId3"/>
          <a:stretch>
            <a:fillRect/>
          </a:stretch>
        </p:blipFill>
        <p:spPr>
          <a:xfrm>
            <a:off x="6948758" y="1738127"/>
            <a:ext cx="4907705" cy="3938357"/>
          </a:xfrm>
          <a:prstGeom prst="rect">
            <a:avLst/>
          </a:prstGeom>
        </p:spPr>
      </p:pic>
    </p:spTree>
    <p:extLst>
      <p:ext uri="{BB962C8B-B14F-4D97-AF65-F5344CB8AC3E}">
        <p14:creationId xmlns:p14="http://schemas.microsoft.com/office/powerpoint/2010/main" val="160113018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A8EF1-E005-4754-9D7B-DC7861D7551A}"/>
              </a:ext>
            </a:extLst>
          </p:cNvPr>
          <p:cNvSpPr>
            <a:spLocks noGrp="1"/>
          </p:cNvSpPr>
          <p:nvPr>
            <p:ph type="title"/>
          </p:nvPr>
        </p:nvSpPr>
        <p:spPr/>
        <p:txBody>
          <a:bodyPr/>
          <a:lstStyle/>
          <a:p>
            <a:r>
              <a:rPr lang="fr-FR" dirty="0"/>
              <a:t>Choisir ses options</a:t>
            </a:r>
          </a:p>
        </p:txBody>
      </p:sp>
      <p:pic>
        <p:nvPicPr>
          <p:cNvPr id="3" name="Image 2">
            <a:extLst>
              <a:ext uri="{FF2B5EF4-FFF2-40B4-BE49-F238E27FC236}">
                <a16:creationId xmlns:a16="http://schemas.microsoft.com/office/drawing/2014/main" id="{704AE19D-E289-401E-92AE-D9D9E6EC692C}"/>
              </a:ext>
            </a:extLst>
          </p:cNvPr>
          <p:cNvPicPr>
            <a:picLocks noChangeAspect="1"/>
          </p:cNvPicPr>
          <p:nvPr/>
        </p:nvPicPr>
        <p:blipFill>
          <a:blip r:embed="rId2"/>
          <a:stretch>
            <a:fillRect/>
          </a:stretch>
        </p:blipFill>
        <p:spPr>
          <a:xfrm>
            <a:off x="2106804" y="1011198"/>
            <a:ext cx="7978391" cy="5826478"/>
          </a:xfrm>
          <a:prstGeom prst="rect">
            <a:avLst/>
          </a:prstGeom>
        </p:spPr>
      </p:pic>
    </p:spTree>
    <p:extLst>
      <p:ext uri="{BB962C8B-B14F-4D97-AF65-F5344CB8AC3E}">
        <p14:creationId xmlns:p14="http://schemas.microsoft.com/office/powerpoint/2010/main" val="29384920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Password Hash Synchronization</a:t>
            </a:r>
          </a:p>
        </p:txBody>
      </p:sp>
      <p:sp>
        <p:nvSpPr>
          <p:cNvPr id="6" name="Text Placeholder 5"/>
          <p:cNvSpPr>
            <a:spLocks noGrp="1"/>
          </p:cNvSpPr>
          <p:nvPr>
            <p:ph type="body" sz="quarter" idx="10"/>
          </p:nvPr>
        </p:nvSpPr>
        <p:spPr>
          <a:xfrm>
            <a:off x="584200" y="1435497"/>
            <a:ext cx="5620657" cy="4481227"/>
          </a:xfrm>
        </p:spPr>
        <p:txBody>
          <a:bodyPr/>
          <a:lstStyle/>
          <a:p>
            <a:r>
              <a:rPr lang="en-US" dirty="0"/>
              <a:t>Password hash s</a:t>
            </a:r>
            <a:r>
              <a:rPr lang="fr-FR" dirty="0" err="1"/>
              <a:t>ynchronise</a:t>
            </a:r>
            <a:r>
              <a:rPr lang="fr-FR" dirty="0"/>
              <a:t> les mots de passe des utilisateurs depuis l’AD sur site jusqu’à Azure AD</a:t>
            </a:r>
            <a:endParaRPr lang="en-US" dirty="0"/>
          </a:p>
          <a:p>
            <a:r>
              <a:rPr lang="en-US" dirty="0" err="1"/>
              <a:t>L’authentification</a:t>
            </a:r>
            <a:r>
              <a:rPr lang="en-US" dirty="0"/>
              <a:t> sur Azure AD utilize </a:t>
            </a:r>
            <a:r>
              <a:rPr lang="en-US" dirty="0" err="1"/>
              <a:t>alors</a:t>
            </a:r>
            <a:r>
              <a:rPr lang="en-US" dirty="0"/>
              <a:t> le </a:t>
            </a:r>
            <a:r>
              <a:rPr lang="en-US" dirty="0" err="1"/>
              <a:t>même</a:t>
            </a:r>
            <a:r>
              <a:rPr lang="en-US" dirty="0"/>
              <a:t> mot de </a:t>
            </a:r>
            <a:r>
              <a:rPr lang="en-US" dirty="0" err="1"/>
              <a:t>passe</a:t>
            </a:r>
            <a:r>
              <a:rPr lang="en-US" dirty="0"/>
              <a:t> que </a:t>
            </a:r>
            <a:r>
              <a:rPr lang="en-US" dirty="0" err="1"/>
              <a:t>celui</a:t>
            </a:r>
            <a:r>
              <a:rPr lang="en-US" dirty="0"/>
              <a:t> de </a:t>
            </a:r>
            <a:r>
              <a:rPr lang="en-US" dirty="0" err="1"/>
              <a:t>l’AD</a:t>
            </a:r>
            <a:r>
              <a:rPr lang="en-US" dirty="0"/>
              <a:t> sur site</a:t>
            </a:r>
          </a:p>
          <a:p>
            <a:pPr lvl="0"/>
            <a:r>
              <a:rPr lang="fr-FR" dirty="0"/>
              <a:t>Améliore la productivité de vos utilisateurs et réduit les coûts de Helpdesk</a:t>
            </a:r>
            <a:endParaRPr lang="en-US" dirty="0"/>
          </a:p>
        </p:txBody>
      </p:sp>
      <p:pic>
        <p:nvPicPr>
          <p:cNvPr id="3" name="Picture 2" descr="Users and devices are shown connecting to the on-premises AD, Azure AD, Office 365, and SaaS Apps. Password1 is being used to connect. ">
            <a:extLst>
              <a:ext uri="{FF2B5EF4-FFF2-40B4-BE49-F238E27FC236}">
                <a16:creationId xmlns:a16="http://schemas.microsoft.com/office/drawing/2014/main" id="{2EE4C7F4-423B-436B-BC08-378CAF413451}"/>
              </a:ext>
            </a:extLst>
          </p:cNvPr>
          <p:cNvPicPr>
            <a:picLocks noChangeAspect="1"/>
          </p:cNvPicPr>
          <p:nvPr/>
        </p:nvPicPr>
        <p:blipFill>
          <a:blip r:embed="rId3"/>
          <a:stretch>
            <a:fillRect/>
          </a:stretch>
        </p:blipFill>
        <p:spPr>
          <a:xfrm>
            <a:off x="6380773" y="2015068"/>
            <a:ext cx="5624286" cy="2286000"/>
          </a:xfrm>
          <a:prstGeom prst="rect">
            <a:avLst/>
          </a:prstGeom>
        </p:spPr>
      </p:pic>
    </p:spTree>
    <p:extLst>
      <p:ext uri="{BB962C8B-B14F-4D97-AF65-F5344CB8AC3E}">
        <p14:creationId xmlns:p14="http://schemas.microsoft.com/office/powerpoint/2010/main" val="168095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8E99-A4F1-4D01-8E29-E43960D221E9}"/>
              </a:ext>
            </a:extLst>
          </p:cNvPr>
          <p:cNvSpPr>
            <a:spLocks noGrp="1"/>
          </p:cNvSpPr>
          <p:nvPr>
            <p:ph type="title"/>
          </p:nvPr>
        </p:nvSpPr>
        <p:spPr/>
        <p:txBody>
          <a:bodyPr/>
          <a:lstStyle/>
          <a:p>
            <a:r>
              <a:rPr lang="en-US" dirty="0"/>
              <a:t>Pass-through Authentication</a:t>
            </a:r>
          </a:p>
        </p:txBody>
      </p:sp>
      <p:sp>
        <p:nvSpPr>
          <p:cNvPr id="3" name="Text Placeholder 2">
            <a:extLst>
              <a:ext uri="{FF2B5EF4-FFF2-40B4-BE49-F238E27FC236}">
                <a16:creationId xmlns:a16="http://schemas.microsoft.com/office/drawing/2014/main" id="{3A98C78C-9BBA-45BB-84A3-4F39C1FEFFAC}"/>
              </a:ext>
            </a:extLst>
          </p:cNvPr>
          <p:cNvSpPr>
            <a:spLocks noGrp="1"/>
          </p:cNvSpPr>
          <p:nvPr>
            <p:ph type="body" sz="quarter" idx="10"/>
          </p:nvPr>
        </p:nvSpPr>
        <p:spPr>
          <a:xfrm>
            <a:off x="401320" y="3831225"/>
            <a:ext cx="11018520" cy="2363724"/>
          </a:xfrm>
        </p:spPr>
        <p:txBody>
          <a:bodyPr/>
          <a:lstStyle/>
          <a:p>
            <a:r>
              <a:rPr lang="fr-FR" sz="2400" dirty="0"/>
              <a:t>Prend en charge la connexion utilisateur dans toutes les applications basées sur navigateur Web et dans les applications clientes Microsoft Office </a:t>
            </a:r>
          </a:p>
          <a:p>
            <a:r>
              <a:rPr lang="fr-FR" sz="2400" dirty="0"/>
              <a:t>Est une fonctionnalité gratuite et peut être activé via Azure AD </a:t>
            </a:r>
            <a:r>
              <a:rPr lang="fr-FR" sz="2400" dirty="0" err="1"/>
              <a:t>Connect</a:t>
            </a:r>
            <a:endParaRPr lang="fr-FR" sz="2400" dirty="0"/>
          </a:p>
          <a:p>
            <a:r>
              <a:rPr lang="fr-FR" sz="2400" dirty="0"/>
              <a:t>N'est pas seulement utilisé pour le </a:t>
            </a:r>
            <a:r>
              <a:rPr lang="fr-FR" sz="2400" dirty="0" err="1"/>
              <a:t>sign</a:t>
            </a:r>
            <a:r>
              <a:rPr lang="fr-FR" sz="2400" dirty="0"/>
              <a:t>-in utilisateur, mais permet à une organisation d'utiliser d'autres fonctionnalités Azure AD - MFA et Self-Service </a:t>
            </a:r>
            <a:r>
              <a:rPr lang="fr-FR" sz="2400" dirty="0" err="1"/>
              <a:t>Password</a:t>
            </a:r>
            <a:r>
              <a:rPr lang="fr-FR" sz="2400" dirty="0"/>
              <a:t> Reset</a:t>
            </a:r>
            <a:endParaRPr lang="en-US" sz="2400" dirty="0"/>
          </a:p>
        </p:txBody>
      </p:sp>
      <p:pic>
        <p:nvPicPr>
          <p:cNvPr id="4" name="Picture 3" descr="PTA diagram showing a user device with the PTA agent authenticating to AD and then to Azure AD.">
            <a:extLst>
              <a:ext uri="{FF2B5EF4-FFF2-40B4-BE49-F238E27FC236}">
                <a16:creationId xmlns:a16="http://schemas.microsoft.com/office/drawing/2014/main" id="{2D69014F-216F-465C-9F57-82302F89586B}"/>
              </a:ext>
            </a:extLst>
          </p:cNvPr>
          <p:cNvPicPr>
            <a:picLocks noChangeAspect="1"/>
          </p:cNvPicPr>
          <p:nvPr/>
        </p:nvPicPr>
        <p:blipFill>
          <a:blip r:embed="rId2"/>
          <a:stretch>
            <a:fillRect/>
          </a:stretch>
        </p:blipFill>
        <p:spPr>
          <a:xfrm>
            <a:off x="1603438" y="1371790"/>
            <a:ext cx="7770793" cy="2349818"/>
          </a:xfrm>
          <a:prstGeom prst="rect">
            <a:avLst/>
          </a:prstGeom>
        </p:spPr>
      </p:pic>
    </p:spTree>
    <p:extLst>
      <p:ext uri="{BB962C8B-B14F-4D97-AF65-F5344CB8AC3E}">
        <p14:creationId xmlns:p14="http://schemas.microsoft.com/office/powerpoint/2010/main" val="15008383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BDA9-DD9D-4A17-968B-A003291FB0A2}"/>
              </a:ext>
            </a:extLst>
          </p:cNvPr>
          <p:cNvSpPr>
            <a:spLocks noGrp="1"/>
          </p:cNvSpPr>
          <p:nvPr>
            <p:ph type="title"/>
          </p:nvPr>
        </p:nvSpPr>
        <p:spPr/>
        <p:txBody>
          <a:bodyPr/>
          <a:lstStyle/>
          <a:p>
            <a:r>
              <a:rPr lang="en-US" dirty="0"/>
              <a:t>Federation with Azure AD</a:t>
            </a:r>
          </a:p>
        </p:txBody>
      </p:sp>
      <p:sp>
        <p:nvSpPr>
          <p:cNvPr id="3" name="Text Placeholder 2">
            <a:extLst>
              <a:ext uri="{FF2B5EF4-FFF2-40B4-BE49-F238E27FC236}">
                <a16:creationId xmlns:a16="http://schemas.microsoft.com/office/drawing/2014/main" id="{3234E1FB-5716-4AC8-8C3C-E76136B154F3}"/>
              </a:ext>
            </a:extLst>
          </p:cNvPr>
          <p:cNvSpPr>
            <a:spLocks noGrp="1"/>
          </p:cNvSpPr>
          <p:nvPr>
            <p:ph type="body" sz="quarter" idx="10"/>
          </p:nvPr>
        </p:nvSpPr>
        <p:spPr>
          <a:xfrm>
            <a:off x="584200" y="1435497"/>
            <a:ext cx="5560568" cy="4481227"/>
          </a:xfrm>
        </p:spPr>
        <p:txBody>
          <a:bodyPr/>
          <a:lstStyle/>
          <a:p>
            <a:r>
              <a:rPr lang="fr-FR" dirty="0"/>
              <a:t>Fédération est un ensemble de domaines liés par une </a:t>
            </a:r>
            <a:r>
              <a:rPr lang="fr-FR" dirty="0" err="1"/>
              <a:t>Federation</a:t>
            </a:r>
            <a:r>
              <a:rPr lang="fr-FR" dirty="0"/>
              <a:t> Trust</a:t>
            </a:r>
          </a:p>
          <a:p>
            <a:r>
              <a:rPr lang="fr-FR" dirty="0"/>
              <a:t>Vous pouvez fédérer votre environnement sur site avec Azure AD et utiliser cette fédération pour l'authentification et l'autorisation</a:t>
            </a:r>
          </a:p>
          <a:p>
            <a:r>
              <a:rPr lang="fr-FR" dirty="0"/>
              <a:t>Cette méthode de connexion garantit que toute authentification utilisateur se fait l’infra sur site</a:t>
            </a:r>
            <a:endParaRPr lang="en-US" dirty="0"/>
          </a:p>
        </p:txBody>
      </p:sp>
      <p:pic>
        <p:nvPicPr>
          <p:cNvPr id="4" name="Picture 3" descr="Diagram showing an internal user going to on-premises AD and Azure. External users are using the web application proxy.">
            <a:extLst>
              <a:ext uri="{FF2B5EF4-FFF2-40B4-BE49-F238E27FC236}">
                <a16:creationId xmlns:a16="http://schemas.microsoft.com/office/drawing/2014/main" id="{9E8E454F-AF23-4670-8C43-CD4203D4DC29}"/>
              </a:ext>
            </a:extLst>
          </p:cNvPr>
          <p:cNvPicPr>
            <a:picLocks noChangeAspect="1"/>
          </p:cNvPicPr>
          <p:nvPr/>
        </p:nvPicPr>
        <p:blipFill>
          <a:blip r:embed="rId2"/>
          <a:stretch>
            <a:fillRect/>
          </a:stretch>
        </p:blipFill>
        <p:spPr>
          <a:xfrm>
            <a:off x="6300215" y="1444752"/>
            <a:ext cx="5745075" cy="3209163"/>
          </a:xfrm>
          <a:prstGeom prst="rect">
            <a:avLst/>
          </a:prstGeom>
        </p:spPr>
      </p:pic>
    </p:spTree>
    <p:extLst>
      <p:ext uri="{BB962C8B-B14F-4D97-AF65-F5344CB8AC3E}">
        <p14:creationId xmlns:p14="http://schemas.microsoft.com/office/powerpoint/2010/main" val="154012717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Password Writeback</a:t>
            </a:r>
          </a:p>
        </p:txBody>
      </p:sp>
      <p:sp>
        <p:nvSpPr>
          <p:cNvPr id="6" name="Text Placeholder 5"/>
          <p:cNvSpPr>
            <a:spLocks noGrp="1"/>
          </p:cNvSpPr>
          <p:nvPr>
            <p:ph type="body" sz="quarter" idx="10"/>
          </p:nvPr>
        </p:nvSpPr>
        <p:spPr>
          <a:xfrm>
            <a:off x="584200" y="1435496"/>
            <a:ext cx="6578600" cy="4136517"/>
          </a:xfrm>
        </p:spPr>
        <p:txBody>
          <a:bodyPr/>
          <a:lstStyle/>
          <a:p>
            <a:r>
              <a:rPr lang="fr-FR" dirty="0"/>
              <a:t>Utilisez </a:t>
            </a:r>
            <a:r>
              <a:rPr lang="fr-FR" dirty="0" err="1"/>
              <a:t>Password</a:t>
            </a:r>
            <a:r>
              <a:rPr lang="fr-FR" dirty="0"/>
              <a:t> </a:t>
            </a:r>
            <a:r>
              <a:rPr lang="fr-FR" dirty="0" err="1"/>
              <a:t>Writeback</a:t>
            </a:r>
            <a:r>
              <a:rPr lang="fr-FR" dirty="0"/>
              <a:t> pour permettre à Azure AD d’écrire en retour les mots de passe modifiés dans l’AD sur site </a:t>
            </a:r>
          </a:p>
          <a:p>
            <a:r>
              <a:rPr lang="fr-FR" dirty="0"/>
              <a:t>Une composante d'Azure AD </a:t>
            </a:r>
            <a:r>
              <a:rPr lang="fr-FR" dirty="0" err="1"/>
              <a:t>Connect</a:t>
            </a:r>
            <a:r>
              <a:rPr lang="fr-FR" dirty="0"/>
              <a:t> </a:t>
            </a:r>
          </a:p>
          <a:p>
            <a:r>
              <a:rPr lang="fr-FR" dirty="0"/>
              <a:t>Disponible pour les abonnés des éditions Premium Azure Active Directory</a:t>
            </a:r>
          </a:p>
          <a:p>
            <a:r>
              <a:rPr lang="fr-FR" dirty="0"/>
              <a:t>Supprime la nécessité de mettre en place et de gérer une solution SSPR sur site</a:t>
            </a:r>
            <a:endParaRPr lang="en-US" dirty="0"/>
          </a:p>
        </p:txBody>
      </p:sp>
      <p:pic>
        <p:nvPicPr>
          <p:cNvPr id="5" name="Picture 4" descr="Screenshot of Azure AD Connect Optional Features. The Password Writeback checkbox is selected. ">
            <a:extLst>
              <a:ext uri="{FF2B5EF4-FFF2-40B4-BE49-F238E27FC236}">
                <a16:creationId xmlns:a16="http://schemas.microsoft.com/office/drawing/2014/main" id="{13CA5B21-E49F-4514-ABFE-769DF42001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379745" y="1650253"/>
            <a:ext cx="3777821" cy="3222961"/>
          </a:xfrm>
          <a:prstGeom prst="rect">
            <a:avLst/>
          </a:prstGeom>
          <a:noFill/>
          <a:ln>
            <a:solidFill>
              <a:schemeClr val="tx1"/>
            </a:solidFill>
          </a:ln>
        </p:spPr>
      </p:pic>
    </p:spTree>
    <p:extLst>
      <p:ext uri="{BB962C8B-B14F-4D97-AF65-F5344CB8AC3E}">
        <p14:creationId xmlns:p14="http://schemas.microsoft.com/office/powerpoint/2010/main" val="222773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creenshot of the Azure AD Health page. Active alerts, resolved alerts, and notifications are shown.">
            <a:extLst>
              <a:ext uri="{FF2B5EF4-FFF2-40B4-BE49-F238E27FC236}">
                <a16:creationId xmlns:a16="http://schemas.microsoft.com/office/drawing/2014/main" id="{EF3E562A-8DDE-4C34-9A56-B87EA948E5BB}"/>
              </a:ext>
            </a:extLst>
          </p:cNvPr>
          <p:cNvSpPr>
            <a:spLocks noGrp="1"/>
          </p:cNvSpPr>
          <p:nvPr>
            <p:ph type="title"/>
          </p:nvPr>
        </p:nvSpPr>
        <p:spPr/>
        <p:txBody>
          <a:bodyPr/>
          <a:lstStyle/>
          <a:p>
            <a:r>
              <a:rPr lang="en-US" dirty="0"/>
              <a:t>Azure AD Connect Health</a:t>
            </a:r>
          </a:p>
        </p:txBody>
      </p:sp>
      <p:sp>
        <p:nvSpPr>
          <p:cNvPr id="3" name="Text Placeholder 2">
            <a:extLst>
              <a:ext uri="{FF2B5EF4-FFF2-40B4-BE49-F238E27FC236}">
                <a16:creationId xmlns:a16="http://schemas.microsoft.com/office/drawing/2014/main" id="{B87E5052-0737-4CB0-873E-131E8F32231F}"/>
              </a:ext>
            </a:extLst>
          </p:cNvPr>
          <p:cNvSpPr>
            <a:spLocks noGrp="1"/>
          </p:cNvSpPr>
          <p:nvPr>
            <p:ph type="body" sz="quarter" idx="10"/>
          </p:nvPr>
        </p:nvSpPr>
        <p:spPr>
          <a:xfrm>
            <a:off x="584200" y="1435497"/>
            <a:ext cx="5688584" cy="3841052"/>
          </a:xfrm>
        </p:spPr>
        <p:txBody>
          <a:bodyPr/>
          <a:lstStyle/>
          <a:p>
            <a:r>
              <a:rPr lang="fr-FR" sz="2400" dirty="0"/>
              <a:t>Surveillez et obtenez des informations sur les serveurs AD FS, Azure AD </a:t>
            </a:r>
            <a:r>
              <a:rPr lang="fr-FR" sz="2400" dirty="0" err="1"/>
              <a:t>Connect</a:t>
            </a:r>
            <a:r>
              <a:rPr lang="fr-FR" sz="2400" dirty="0"/>
              <a:t> et les contrôleurs de domaine AD</a:t>
            </a:r>
          </a:p>
          <a:p>
            <a:r>
              <a:rPr lang="fr-FR" sz="2400" dirty="0"/>
              <a:t>Surveillez et obtenez des informations sur les synchronisations qui se produisent entre votre AD DS sur site et Azure AD</a:t>
            </a:r>
          </a:p>
          <a:p>
            <a:r>
              <a:rPr lang="fr-FR" sz="2400" dirty="0"/>
              <a:t>Surveillez et obtenez un aperçu de votre infrastructure d'identité sur site qui est utilisée pour accéder à Office 365 ou à d'autres applications Azure AD</a:t>
            </a:r>
            <a:endParaRPr lang="en-US" sz="2400" dirty="0"/>
          </a:p>
        </p:txBody>
      </p:sp>
      <p:pic>
        <p:nvPicPr>
          <p:cNvPr id="4" name="Picture 3" descr="Diagram of an on-premises infrastructure using AD connect to access Azure AD and Azure AD Connect Health. ">
            <a:extLst>
              <a:ext uri="{FF2B5EF4-FFF2-40B4-BE49-F238E27FC236}">
                <a16:creationId xmlns:a16="http://schemas.microsoft.com/office/drawing/2014/main" id="{3C6D7288-70C6-41E6-B732-DDE4625D1795}"/>
              </a:ext>
            </a:extLst>
          </p:cNvPr>
          <p:cNvPicPr>
            <a:picLocks noChangeAspect="1"/>
          </p:cNvPicPr>
          <p:nvPr/>
        </p:nvPicPr>
        <p:blipFill>
          <a:blip r:embed="rId2"/>
          <a:stretch>
            <a:fillRect/>
          </a:stretch>
        </p:blipFill>
        <p:spPr>
          <a:xfrm>
            <a:off x="6623685" y="1938528"/>
            <a:ext cx="5228610" cy="2778633"/>
          </a:xfrm>
          <a:prstGeom prst="rect">
            <a:avLst/>
          </a:prstGeom>
        </p:spPr>
      </p:pic>
    </p:spTree>
    <p:extLst>
      <p:ext uri="{BB962C8B-B14F-4D97-AF65-F5344CB8AC3E}">
        <p14:creationId xmlns:p14="http://schemas.microsoft.com/office/powerpoint/2010/main" val="36875254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48BE-C782-407D-A807-DFC5C97C1A10}"/>
              </a:ext>
            </a:extLst>
          </p:cNvPr>
          <p:cNvSpPr>
            <a:spLocks noGrp="1"/>
          </p:cNvSpPr>
          <p:nvPr>
            <p:ph type="title"/>
          </p:nvPr>
        </p:nvSpPr>
        <p:spPr/>
        <p:txBody>
          <a:bodyPr/>
          <a:lstStyle/>
          <a:p>
            <a:r>
              <a:rPr lang="en-US" dirty="0"/>
              <a:t>Aperçu du module</a:t>
            </a:r>
          </a:p>
        </p:txBody>
      </p:sp>
      <p:sp>
        <p:nvSpPr>
          <p:cNvPr id="3" name="Text Placeholder 2">
            <a:extLst>
              <a:ext uri="{FF2B5EF4-FFF2-40B4-BE49-F238E27FC236}">
                <a16:creationId xmlns:a16="http://schemas.microsoft.com/office/drawing/2014/main" id="{CD5757C3-8E61-41FD-9E72-B103ECDE9B24}"/>
              </a:ext>
            </a:extLst>
          </p:cNvPr>
          <p:cNvSpPr>
            <a:spLocks noGrp="1"/>
          </p:cNvSpPr>
          <p:nvPr>
            <p:ph type="body" sz="quarter" idx="10"/>
          </p:nvPr>
        </p:nvSpPr>
        <p:spPr>
          <a:xfrm>
            <a:off x="584200" y="1435497"/>
            <a:ext cx="11018520" cy="1465016"/>
          </a:xfrm>
        </p:spPr>
        <p:txBody>
          <a:bodyPr/>
          <a:lstStyle/>
          <a:p>
            <a:r>
              <a:rPr lang="en-US" dirty="0"/>
              <a:t>Azure Active Directory</a:t>
            </a:r>
          </a:p>
          <a:p>
            <a:r>
              <a:rPr lang="en-US" dirty="0"/>
              <a:t>Azure AD Connect</a:t>
            </a:r>
          </a:p>
          <a:p>
            <a:r>
              <a:rPr lang="en-US" dirty="0"/>
              <a:t>AD Join</a:t>
            </a:r>
          </a:p>
        </p:txBody>
      </p:sp>
    </p:spTree>
    <p:extLst>
      <p:ext uri="{BB962C8B-B14F-4D97-AF65-F5344CB8AC3E}">
        <p14:creationId xmlns:p14="http://schemas.microsoft.com/office/powerpoint/2010/main" val="386768861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03: Azure AD Join</a:t>
            </a:r>
          </a:p>
        </p:txBody>
      </p:sp>
    </p:spTree>
    <p:extLst>
      <p:ext uri="{BB962C8B-B14F-4D97-AF65-F5344CB8AC3E}">
        <p14:creationId xmlns:p14="http://schemas.microsoft.com/office/powerpoint/2010/main" val="264110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BF4A-49DE-4269-B143-00DAE827CD43}"/>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1DB16FCD-357A-4D38-AC55-5DB2992ACA37}"/>
              </a:ext>
            </a:extLst>
          </p:cNvPr>
          <p:cNvSpPr>
            <a:spLocks noGrp="1"/>
          </p:cNvSpPr>
          <p:nvPr>
            <p:ph type="body" sz="quarter" idx="10"/>
          </p:nvPr>
        </p:nvSpPr>
        <p:spPr>
          <a:xfrm>
            <a:off x="584200" y="1435497"/>
            <a:ext cx="11018520" cy="1982081"/>
          </a:xfrm>
        </p:spPr>
        <p:txBody>
          <a:bodyPr/>
          <a:lstStyle/>
          <a:p>
            <a:r>
              <a:rPr lang="en-US" dirty="0"/>
              <a:t>Gestion des </a:t>
            </a:r>
            <a:r>
              <a:rPr lang="en-US" dirty="0" err="1"/>
              <a:t>appareils</a:t>
            </a:r>
            <a:endParaRPr lang="en-US" dirty="0"/>
          </a:p>
          <a:p>
            <a:r>
              <a:rPr lang="en-US" dirty="0"/>
              <a:t>Azure AD Joined Devices</a:t>
            </a:r>
          </a:p>
          <a:p>
            <a:r>
              <a:rPr lang="en-US" dirty="0"/>
              <a:t>Hybrid AD Joined Devices</a:t>
            </a:r>
          </a:p>
          <a:p>
            <a:r>
              <a:rPr lang="en-US" dirty="0" err="1"/>
              <a:t>Configurer</a:t>
            </a:r>
            <a:r>
              <a:rPr lang="en-US" dirty="0"/>
              <a:t> Azure AD Join</a:t>
            </a:r>
          </a:p>
        </p:txBody>
      </p:sp>
    </p:spTree>
    <p:extLst>
      <p:ext uri="{BB962C8B-B14F-4D97-AF65-F5344CB8AC3E}">
        <p14:creationId xmlns:p14="http://schemas.microsoft.com/office/powerpoint/2010/main" val="12259868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2BFF46-557B-4FA6-8663-2990B973126A}"/>
              </a:ext>
            </a:extLst>
          </p:cNvPr>
          <p:cNvSpPr>
            <a:spLocks noGrp="1"/>
          </p:cNvSpPr>
          <p:nvPr>
            <p:ph type="title"/>
          </p:nvPr>
        </p:nvSpPr>
        <p:spPr/>
        <p:txBody>
          <a:bodyPr/>
          <a:lstStyle/>
          <a:p>
            <a:r>
              <a:rPr lang="en-US" dirty="0"/>
              <a:t>Gestion des </a:t>
            </a:r>
            <a:r>
              <a:rPr lang="en-US" dirty="0" err="1"/>
              <a:t>appareils</a:t>
            </a:r>
            <a:endParaRPr lang="en-US" dirty="0"/>
          </a:p>
        </p:txBody>
      </p:sp>
      <p:sp>
        <p:nvSpPr>
          <p:cNvPr id="4" name="Text Placeholder 3">
            <a:extLst>
              <a:ext uri="{FF2B5EF4-FFF2-40B4-BE49-F238E27FC236}">
                <a16:creationId xmlns:a16="http://schemas.microsoft.com/office/drawing/2014/main" id="{F1D077DF-344C-42C8-973A-73B613211D38}"/>
              </a:ext>
            </a:extLst>
          </p:cNvPr>
          <p:cNvSpPr>
            <a:spLocks noGrp="1"/>
          </p:cNvSpPr>
          <p:nvPr>
            <p:ph type="body" sz="quarter" idx="10"/>
          </p:nvPr>
        </p:nvSpPr>
        <p:spPr>
          <a:xfrm>
            <a:off x="584200" y="1435497"/>
            <a:ext cx="10338358" cy="4936736"/>
          </a:xfrm>
        </p:spPr>
        <p:txBody>
          <a:bodyPr/>
          <a:lstStyle/>
          <a:p>
            <a:r>
              <a:rPr lang="en-US" dirty="0"/>
              <a:t>Azure AD </a:t>
            </a:r>
            <a:r>
              <a:rPr lang="en-US" dirty="0" err="1"/>
              <a:t>permet</a:t>
            </a:r>
            <a:r>
              <a:rPr lang="en-US" dirty="0"/>
              <a:t> le SSO via </a:t>
            </a:r>
            <a:r>
              <a:rPr lang="en-US" dirty="0" err="1"/>
              <a:t>n’imoporte</a:t>
            </a:r>
            <a:r>
              <a:rPr lang="en-US" dirty="0"/>
              <a:t> quell </a:t>
            </a:r>
            <a:r>
              <a:rPr lang="en-US" dirty="0" err="1"/>
              <a:t>appareil</a:t>
            </a:r>
            <a:r>
              <a:rPr lang="en-US" dirty="0"/>
              <a:t> (BYOD) </a:t>
            </a:r>
          </a:p>
          <a:p>
            <a:pPr lvl="0"/>
            <a:r>
              <a:rPr lang="en-US" dirty="0" err="1"/>
              <a:t>Enregistrer</a:t>
            </a:r>
            <a:r>
              <a:rPr lang="en-US" dirty="0"/>
              <a:t> un </a:t>
            </a:r>
            <a:r>
              <a:rPr lang="en-US" dirty="0" err="1"/>
              <a:t>appareil</a:t>
            </a:r>
            <a:endParaRPr lang="en-US" dirty="0"/>
          </a:p>
          <a:p>
            <a:pPr lvl="2"/>
            <a:r>
              <a:rPr lang="fr-FR" sz="2400" dirty="0"/>
              <a:t>Activer l'authentification d'un appareil enregistré lorsque l'utilisateur se connecte</a:t>
            </a:r>
          </a:p>
          <a:p>
            <a:pPr lvl="2"/>
            <a:r>
              <a:rPr lang="fr-FR" sz="2400" dirty="0"/>
              <a:t>Désactiver l'appareil, au besoin</a:t>
            </a:r>
          </a:p>
          <a:p>
            <a:r>
              <a:rPr lang="en-US" dirty="0" err="1"/>
              <a:t>Joindre</a:t>
            </a:r>
            <a:r>
              <a:rPr lang="en-US" dirty="0"/>
              <a:t> un </a:t>
            </a:r>
            <a:r>
              <a:rPr lang="en-US" dirty="0" err="1"/>
              <a:t>appareil</a:t>
            </a:r>
            <a:endParaRPr lang="en-US" dirty="0"/>
          </a:p>
          <a:p>
            <a:pPr lvl="2"/>
            <a:r>
              <a:rPr lang="en-US" sz="2400" dirty="0" err="1"/>
              <a:t>Étend</a:t>
            </a:r>
            <a:r>
              <a:rPr lang="en-US" sz="2400" dirty="0"/>
              <a:t> la notion </a:t>
            </a:r>
            <a:r>
              <a:rPr lang="en-US" sz="2400" dirty="0" err="1"/>
              <a:t>d’appareil</a:t>
            </a:r>
            <a:r>
              <a:rPr lang="en-US" sz="2400" dirty="0"/>
              <a:t> </a:t>
            </a:r>
            <a:r>
              <a:rPr lang="en-US" sz="2400" dirty="0" err="1"/>
              <a:t>enregistré</a:t>
            </a:r>
            <a:endParaRPr lang="en-US" sz="2400" dirty="0"/>
          </a:p>
          <a:p>
            <a:pPr lvl="2"/>
            <a:r>
              <a:rPr lang="en-US" sz="2400" dirty="0" err="1"/>
              <a:t>Modifie</a:t>
            </a:r>
            <a:r>
              <a:rPr lang="en-US" sz="2400" dirty="0"/>
              <a:t> la configuration de la machine locale</a:t>
            </a:r>
          </a:p>
          <a:p>
            <a:pPr lvl="2"/>
            <a:r>
              <a:rPr lang="en-US" sz="2400" dirty="0"/>
              <a:t>Se connecter </a:t>
            </a:r>
            <a:r>
              <a:rPr lang="en-US" sz="2400" dirty="0" err="1"/>
              <a:t>en</a:t>
            </a:r>
            <a:r>
              <a:rPr lang="en-US" sz="2400" dirty="0"/>
              <a:t> </a:t>
            </a:r>
            <a:r>
              <a:rPr lang="en-US" sz="2400" dirty="0" err="1"/>
              <a:t>utilisant</a:t>
            </a:r>
            <a:r>
              <a:rPr lang="en-US" sz="2400" dirty="0"/>
              <a:t> un </a:t>
            </a:r>
            <a:r>
              <a:rPr lang="en-US" sz="2400" dirty="0" err="1"/>
              <a:t>compte</a:t>
            </a:r>
            <a:r>
              <a:rPr lang="en-US" sz="2400" dirty="0"/>
              <a:t> </a:t>
            </a:r>
            <a:r>
              <a:rPr lang="en-US" sz="2400" dirty="0" err="1"/>
              <a:t>professionnel</a:t>
            </a:r>
            <a:r>
              <a:rPr lang="en-US" sz="2400" dirty="0"/>
              <a:t> </a:t>
            </a:r>
            <a:r>
              <a:rPr lang="en-US" sz="2400" dirty="0" err="1"/>
              <a:t>ou</a:t>
            </a:r>
            <a:r>
              <a:rPr lang="en-US" sz="2400" dirty="0"/>
              <a:t> </a:t>
            </a:r>
            <a:r>
              <a:rPr lang="en-US" sz="2400" dirty="0" err="1"/>
              <a:t>scolaire</a:t>
            </a:r>
            <a:r>
              <a:rPr lang="en-US" sz="2400" dirty="0"/>
              <a:t> à la place d’un </a:t>
            </a:r>
            <a:r>
              <a:rPr lang="en-US" sz="2400" dirty="0" err="1"/>
              <a:t>compte</a:t>
            </a:r>
            <a:r>
              <a:rPr lang="en-US" sz="2400" dirty="0"/>
              <a:t> personnel</a:t>
            </a:r>
          </a:p>
          <a:p>
            <a:endParaRPr lang="en-US" dirty="0"/>
          </a:p>
        </p:txBody>
      </p:sp>
    </p:spTree>
    <p:extLst>
      <p:ext uri="{BB962C8B-B14F-4D97-AF65-F5344CB8AC3E}">
        <p14:creationId xmlns:p14="http://schemas.microsoft.com/office/powerpoint/2010/main" val="38876081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F471-AA03-43DC-8209-06840CFF848C}"/>
              </a:ext>
            </a:extLst>
          </p:cNvPr>
          <p:cNvSpPr>
            <a:spLocks noGrp="1"/>
          </p:cNvSpPr>
          <p:nvPr>
            <p:ph type="title"/>
          </p:nvPr>
        </p:nvSpPr>
        <p:spPr/>
        <p:txBody>
          <a:bodyPr/>
          <a:lstStyle/>
          <a:p>
            <a:r>
              <a:rPr lang="en-US" dirty="0"/>
              <a:t>Azure AD Joined Devices</a:t>
            </a:r>
          </a:p>
        </p:txBody>
      </p:sp>
      <p:sp>
        <p:nvSpPr>
          <p:cNvPr id="3" name="Text Placeholder 2">
            <a:extLst>
              <a:ext uri="{FF2B5EF4-FFF2-40B4-BE49-F238E27FC236}">
                <a16:creationId xmlns:a16="http://schemas.microsoft.com/office/drawing/2014/main" id="{779A7499-F4DA-499A-9A40-846D2E8A0307}"/>
              </a:ext>
            </a:extLst>
          </p:cNvPr>
          <p:cNvSpPr>
            <a:spLocks noGrp="1"/>
          </p:cNvSpPr>
          <p:nvPr>
            <p:ph type="body" sz="quarter" idx="10"/>
          </p:nvPr>
        </p:nvSpPr>
        <p:spPr>
          <a:xfrm>
            <a:off x="584200" y="1435100"/>
            <a:ext cx="6351859" cy="5170646"/>
          </a:xfrm>
        </p:spPr>
        <p:txBody>
          <a:bodyPr/>
          <a:lstStyle/>
          <a:p>
            <a:pPr lvl="0"/>
            <a:r>
              <a:rPr lang="fr-FR" dirty="0"/>
              <a:t>Met en place SSO pour les applications et services SaaS gérés par Azure</a:t>
            </a:r>
          </a:p>
          <a:p>
            <a:pPr lvl="0"/>
            <a:r>
              <a:rPr lang="fr-FR" dirty="0"/>
              <a:t>Itinérance conforme aux exigences entreprises de l'utilisateur sur les périphériques joints</a:t>
            </a:r>
          </a:p>
          <a:p>
            <a:pPr lvl="0"/>
            <a:r>
              <a:rPr lang="fr-FR" dirty="0"/>
              <a:t>Accès au Windows Store pour les entreprises </a:t>
            </a:r>
          </a:p>
          <a:p>
            <a:pPr lvl="0"/>
            <a:r>
              <a:rPr lang="fr-FR" dirty="0"/>
              <a:t>Windows Hello pris en charge </a:t>
            </a:r>
          </a:p>
          <a:p>
            <a:pPr lvl="0"/>
            <a:r>
              <a:rPr lang="fr-FR" dirty="0"/>
              <a:t>Restriction de l'accès aux applications à partir d'appareils conformes </a:t>
            </a:r>
          </a:p>
          <a:p>
            <a:pPr lvl="0"/>
            <a:r>
              <a:rPr lang="fr-FR" dirty="0"/>
              <a:t>Accès ressources on-permise</a:t>
            </a:r>
            <a:endParaRPr lang="en-US" dirty="0"/>
          </a:p>
        </p:txBody>
      </p:sp>
      <p:pic>
        <p:nvPicPr>
          <p:cNvPr id="4" name="Picture 3" descr="A device is shown connecting to Azure AD. Azure AD is shown connecting with On-premises AD. ">
            <a:extLst>
              <a:ext uri="{FF2B5EF4-FFF2-40B4-BE49-F238E27FC236}">
                <a16:creationId xmlns:a16="http://schemas.microsoft.com/office/drawing/2014/main" id="{0DB0ADF1-1024-4F59-BD87-BABE6AB35D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69512" y="2377982"/>
            <a:ext cx="4348975" cy="2115959"/>
          </a:xfrm>
          <a:prstGeom prst="rect">
            <a:avLst/>
          </a:prstGeom>
          <a:noFill/>
        </p:spPr>
      </p:pic>
    </p:spTree>
    <p:extLst>
      <p:ext uri="{BB962C8B-B14F-4D97-AF65-F5344CB8AC3E}">
        <p14:creationId xmlns:p14="http://schemas.microsoft.com/office/powerpoint/2010/main" val="42621518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81F8-B2BF-4178-8CDE-43A8ED405461}"/>
              </a:ext>
            </a:extLst>
          </p:cNvPr>
          <p:cNvSpPr>
            <a:spLocks noGrp="1"/>
          </p:cNvSpPr>
          <p:nvPr>
            <p:ph type="title"/>
          </p:nvPr>
        </p:nvSpPr>
        <p:spPr>
          <a:xfrm>
            <a:off x="588263" y="457200"/>
            <a:ext cx="11018520" cy="553998"/>
          </a:xfrm>
        </p:spPr>
        <p:txBody>
          <a:bodyPr/>
          <a:lstStyle/>
          <a:p>
            <a:r>
              <a:rPr lang="en-US" b="1" dirty="0"/>
              <a:t>Hybrid Azure AD Joined Devices</a:t>
            </a:r>
            <a:endParaRPr lang="en-US" dirty="0"/>
          </a:p>
        </p:txBody>
      </p:sp>
      <p:sp>
        <p:nvSpPr>
          <p:cNvPr id="3" name="Text Placeholder 2">
            <a:extLst>
              <a:ext uri="{FF2B5EF4-FFF2-40B4-BE49-F238E27FC236}">
                <a16:creationId xmlns:a16="http://schemas.microsoft.com/office/drawing/2014/main" id="{1DF4996B-BD0B-447B-B90A-792E19E976D9}"/>
              </a:ext>
            </a:extLst>
          </p:cNvPr>
          <p:cNvSpPr>
            <a:spLocks noGrp="1"/>
          </p:cNvSpPr>
          <p:nvPr>
            <p:ph type="body" sz="quarter" idx="10"/>
          </p:nvPr>
        </p:nvSpPr>
        <p:spPr>
          <a:xfrm>
            <a:off x="584200" y="4538546"/>
            <a:ext cx="11018520" cy="1895904"/>
          </a:xfrm>
        </p:spPr>
        <p:txBody>
          <a:bodyPr/>
          <a:lstStyle/>
          <a:p>
            <a:r>
              <a:rPr lang="fr-FR" dirty="0"/>
              <a:t>Appareils reliés aux deux annuaires – AD sur site et Azure AD</a:t>
            </a:r>
          </a:p>
          <a:p>
            <a:r>
              <a:rPr lang="fr-FR" dirty="0"/>
              <a:t>Gestion centrale des appareils d’entreprise</a:t>
            </a:r>
          </a:p>
          <a:p>
            <a:r>
              <a:rPr lang="fr-FR" dirty="0"/>
              <a:t>Permet aux utilisateurs de se connecter à leurs appareils avec leur compte AD professionnel ou scolaire</a:t>
            </a:r>
            <a:endParaRPr lang="en-US" dirty="0"/>
          </a:p>
        </p:txBody>
      </p:sp>
      <p:graphicFrame>
        <p:nvGraphicFramePr>
          <p:cNvPr id="4" name="Table 3">
            <a:extLst>
              <a:ext uri="{FF2B5EF4-FFF2-40B4-BE49-F238E27FC236}">
                <a16:creationId xmlns:a16="http://schemas.microsoft.com/office/drawing/2014/main" id="{A3532C30-3791-4719-8F0A-6A96747F04F7}"/>
              </a:ext>
            </a:extLst>
          </p:cNvPr>
          <p:cNvGraphicFramePr>
            <a:graphicFrameLocks noGrp="1"/>
          </p:cNvGraphicFramePr>
          <p:nvPr/>
        </p:nvGraphicFramePr>
        <p:xfrm>
          <a:off x="584200" y="1435100"/>
          <a:ext cx="11025188" cy="2445523"/>
        </p:xfrm>
        <a:graphic>
          <a:graphicData uri="http://schemas.openxmlformats.org/drawingml/2006/table">
            <a:tbl>
              <a:tblPr firstRow="1" firstCol="1" bandRow="1">
                <a:tableStyleId>{5C22544A-7EE6-4342-B048-85BDC9FD1C3A}</a:tableStyleId>
              </a:tblPr>
              <a:tblGrid>
                <a:gridCol w="2281663">
                  <a:extLst>
                    <a:ext uri="{9D8B030D-6E8A-4147-A177-3AD203B41FA5}">
                      <a16:colId xmlns:a16="http://schemas.microsoft.com/office/drawing/2014/main" val="3909572094"/>
                    </a:ext>
                  </a:extLst>
                </a:gridCol>
                <a:gridCol w="2430966">
                  <a:extLst>
                    <a:ext uri="{9D8B030D-6E8A-4147-A177-3AD203B41FA5}">
                      <a16:colId xmlns:a16="http://schemas.microsoft.com/office/drawing/2014/main" val="426167829"/>
                    </a:ext>
                  </a:extLst>
                </a:gridCol>
                <a:gridCol w="3033132">
                  <a:extLst>
                    <a:ext uri="{9D8B030D-6E8A-4147-A177-3AD203B41FA5}">
                      <a16:colId xmlns:a16="http://schemas.microsoft.com/office/drawing/2014/main" val="2113313439"/>
                    </a:ext>
                  </a:extLst>
                </a:gridCol>
                <a:gridCol w="3279427">
                  <a:extLst>
                    <a:ext uri="{9D8B030D-6E8A-4147-A177-3AD203B41FA5}">
                      <a16:colId xmlns:a16="http://schemas.microsoft.com/office/drawing/2014/main" val="716184289"/>
                    </a:ext>
                  </a:extLst>
                </a:gridCol>
              </a:tblGrid>
              <a:tr h="665466">
                <a:tc>
                  <a:txBody>
                    <a:bodyPr/>
                    <a:lstStyle/>
                    <a:p>
                      <a:pPr marL="0" marR="156845" algn="l"/>
                      <a:r>
                        <a:rPr lang="en-US" sz="2000" b="0" dirty="0">
                          <a:effectLst/>
                          <a:latin typeface="Segoe UI Semilight" panose="020B0402040204020203" pitchFamily="34" charset="0"/>
                          <a:cs typeface="Segoe UI Semilight" panose="020B0402040204020203" pitchFamily="34" charset="0"/>
                        </a:rPr>
                        <a:t> </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Registered Devices</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Azure AD Joined Devices</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Hybrid AD Joined Devices</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549739"/>
                  </a:ext>
                </a:extLst>
              </a:tr>
              <a:tr h="665466">
                <a:tc>
                  <a:txBody>
                    <a:bodyPr/>
                    <a:lstStyle/>
                    <a:p>
                      <a:pPr marL="0" marR="156845" algn="l"/>
                      <a:r>
                        <a:rPr lang="en-US" sz="2000" b="0" dirty="0">
                          <a:effectLst/>
                          <a:latin typeface="Segoe UI Semilight" panose="020B0402040204020203" pitchFamily="34" charset="0"/>
                          <a:cs typeface="Segoe UI Semilight" panose="020B0402040204020203" pitchFamily="34" charset="0"/>
                        </a:rPr>
                        <a:t>Device Type</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Personal</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Organization owned</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Organization owned</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200626"/>
                  </a:ext>
                </a:extLst>
              </a:tr>
              <a:tr h="449125">
                <a:tc>
                  <a:txBody>
                    <a:bodyPr/>
                    <a:lstStyle/>
                    <a:p>
                      <a:pPr marL="0" marR="156845" algn="l"/>
                      <a:r>
                        <a:rPr lang="en-US" sz="2000" b="0" dirty="0">
                          <a:effectLst/>
                          <a:latin typeface="Segoe UI Semilight" panose="020B0402040204020203" pitchFamily="34" charset="0"/>
                          <a:cs typeface="Segoe UI Semilight" panose="020B0402040204020203" pitchFamily="34" charset="0"/>
                        </a:rPr>
                        <a:t>Registration</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Manual</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Manual</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Automatic</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445213"/>
                  </a:ext>
                </a:extLst>
              </a:tr>
              <a:tr h="665466">
                <a:tc>
                  <a:txBody>
                    <a:bodyPr/>
                    <a:lstStyle/>
                    <a:p>
                      <a:pPr marL="0" marR="156845" algn="l"/>
                      <a:r>
                        <a:rPr lang="en-US" sz="2000" b="0" dirty="0">
                          <a:effectLst/>
                          <a:latin typeface="Segoe UI Semilight" panose="020B0402040204020203" pitchFamily="34" charset="0"/>
                          <a:cs typeface="Segoe UI Semilight" panose="020B0402040204020203" pitchFamily="34" charset="0"/>
                        </a:rPr>
                        <a:t>Operating System</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Windows 10</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Windows 10</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156845" algn="l"/>
                      <a:r>
                        <a:rPr lang="en-US" sz="2000" b="0" dirty="0">
                          <a:effectLst/>
                          <a:latin typeface="Segoe UI Semilight" panose="020B0402040204020203" pitchFamily="34" charset="0"/>
                          <a:cs typeface="Segoe UI Semilight" panose="020B0402040204020203" pitchFamily="34" charset="0"/>
                        </a:rPr>
                        <a:t>Windows 7, 8, and 10</a:t>
                      </a:r>
                      <a:endParaRPr lang="en-US" sz="2000" b="0" dirty="0">
                        <a:solidFill>
                          <a:srgbClr val="3C3C3C"/>
                        </a:solidFill>
                        <a:effectLst/>
                        <a:latin typeface="Segoe UI Semilight" panose="020B0402040204020203" pitchFamily="34" charset="0"/>
                        <a:ea typeface="Times New Roman" panose="02020603050405020304" pitchFamily="18" charset="0"/>
                        <a:cs typeface="Segoe UI Semilight" panose="020B04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5057461"/>
                  </a:ext>
                </a:extLst>
              </a:tr>
            </a:tbl>
          </a:graphicData>
        </a:graphic>
      </p:graphicFrame>
    </p:spTree>
    <p:extLst>
      <p:ext uri="{BB962C8B-B14F-4D97-AF65-F5344CB8AC3E}">
        <p14:creationId xmlns:p14="http://schemas.microsoft.com/office/powerpoint/2010/main" val="178403383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0E7A-2752-4217-A545-7685D90AB234}"/>
              </a:ext>
            </a:extLst>
          </p:cNvPr>
          <p:cNvSpPr>
            <a:spLocks noGrp="1"/>
          </p:cNvSpPr>
          <p:nvPr>
            <p:ph type="title"/>
          </p:nvPr>
        </p:nvSpPr>
        <p:spPr/>
        <p:txBody>
          <a:bodyPr/>
          <a:lstStyle/>
          <a:p>
            <a:r>
              <a:rPr lang="en-US" dirty="0"/>
              <a:t>Configuring Azure AD Join</a:t>
            </a:r>
          </a:p>
        </p:txBody>
      </p:sp>
      <p:sp>
        <p:nvSpPr>
          <p:cNvPr id="3" name="Text Placeholder 2">
            <a:extLst>
              <a:ext uri="{FF2B5EF4-FFF2-40B4-BE49-F238E27FC236}">
                <a16:creationId xmlns:a16="http://schemas.microsoft.com/office/drawing/2014/main" id="{28B9AA75-0886-45D0-A2D0-326E33405B8F}"/>
              </a:ext>
            </a:extLst>
          </p:cNvPr>
          <p:cNvSpPr>
            <a:spLocks noGrp="1"/>
          </p:cNvSpPr>
          <p:nvPr>
            <p:ph type="body" sz="quarter" idx="10"/>
          </p:nvPr>
        </p:nvSpPr>
        <p:spPr>
          <a:xfrm>
            <a:off x="584200" y="1314917"/>
            <a:ext cx="6563732" cy="5539978"/>
          </a:xfrm>
        </p:spPr>
        <p:txBody>
          <a:bodyPr/>
          <a:lstStyle/>
          <a:p>
            <a:pPr lvl="0"/>
            <a:r>
              <a:rPr lang="fr-FR" sz="2400" dirty="0"/>
              <a:t>Sélectionne les utilisateurs qui peuvent joindre des appareils à Azure AD </a:t>
            </a:r>
          </a:p>
          <a:p>
            <a:pPr lvl="0"/>
            <a:r>
              <a:rPr lang="fr-FR" sz="2400" dirty="0"/>
              <a:t>Sélectionne les utilisateurs qui se voient accorder des droits d'administrateur local sur un appareil</a:t>
            </a:r>
          </a:p>
          <a:p>
            <a:pPr lvl="0"/>
            <a:r>
              <a:rPr lang="fr-FR" sz="2400" dirty="0"/>
              <a:t>Autoriser l’enregistrement de l’appareil avec Azure AD s’ils ne sont pas joints ou hybride (nécessaire pour Office 365 par exemple) </a:t>
            </a:r>
          </a:p>
          <a:p>
            <a:pPr lvl="0"/>
            <a:r>
              <a:rPr lang="fr-FR" sz="2400" dirty="0"/>
              <a:t>MFA nécessaire pour joindre l’appareil </a:t>
            </a:r>
          </a:p>
          <a:p>
            <a:pPr lvl="0"/>
            <a:r>
              <a:rPr lang="fr-FR" sz="2400" dirty="0"/>
              <a:t>Indique le nombre maximum d'appareils qu'un utilisateur peut avoir </a:t>
            </a:r>
          </a:p>
          <a:p>
            <a:pPr lvl="0"/>
            <a:r>
              <a:rPr lang="fr-FR" sz="2400" dirty="0"/>
              <a:t>Autoriser la synchronisation des paramètres et données d’applications entre les appareils (Win10)</a:t>
            </a:r>
            <a:endParaRPr lang="en-US" sz="2400" dirty="0"/>
          </a:p>
        </p:txBody>
      </p:sp>
      <p:pic>
        <p:nvPicPr>
          <p:cNvPr id="2050" name="Picture 2" descr="Manage an Intune device screenshot with the parameters discussed on the slide. ">
            <a:extLst>
              <a:ext uri="{FF2B5EF4-FFF2-40B4-BE49-F238E27FC236}">
                <a16:creationId xmlns:a16="http://schemas.microsoft.com/office/drawing/2014/main" id="{E997DD96-D57E-4BFE-B7CE-55EF338357E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9000"/>
                    </a14:imgEffect>
                  </a14:imgLayer>
                </a14:imgProps>
              </a:ext>
              <a:ext uri="{28A0092B-C50C-407E-A947-70E740481C1C}">
                <a14:useLocalDpi xmlns:a14="http://schemas.microsoft.com/office/drawing/2010/main" val="0"/>
              </a:ext>
            </a:extLst>
          </a:blip>
          <a:srcRect/>
          <a:stretch>
            <a:fillRect/>
          </a:stretch>
        </p:blipFill>
        <p:spPr bwMode="auto">
          <a:xfrm>
            <a:off x="7434756" y="1435100"/>
            <a:ext cx="4432470" cy="3932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0788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2909098"/>
            <a:ext cx="9308592" cy="498598"/>
          </a:xfrm>
        </p:spPr>
        <p:txBody>
          <a:bodyPr/>
          <a:lstStyle/>
          <a:p>
            <a:r>
              <a:rPr lang="en-US" dirty="0"/>
              <a:t>Lesson 04</a:t>
            </a:r>
            <a:r>
              <a:rPr lang="en-US"/>
              <a:t>: </a:t>
            </a:r>
            <a:r>
              <a:rPr lang="en-US" dirty="0"/>
              <a:t>Lab and </a:t>
            </a:r>
            <a:r>
              <a:rPr lang="en-US"/>
              <a:t>Review Questions</a:t>
            </a:r>
            <a:endParaRPr lang="en-US" dirty="0"/>
          </a:p>
        </p:txBody>
      </p:sp>
    </p:spTree>
    <p:extLst>
      <p:ext uri="{BB962C8B-B14F-4D97-AF65-F5344CB8AC3E}">
        <p14:creationId xmlns:p14="http://schemas.microsoft.com/office/powerpoint/2010/main" val="3194727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55C8-6368-4BBB-A9E6-0DE88363DA1D}"/>
              </a:ext>
            </a:extLst>
          </p:cNvPr>
          <p:cNvSpPr>
            <a:spLocks noGrp="1"/>
          </p:cNvSpPr>
          <p:nvPr>
            <p:ph type="title"/>
          </p:nvPr>
        </p:nvSpPr>
        <p:spPr/>
        <p:txBody>
          <a:bodyPr/>
          <a:lstStyle/>
          <a:p>
            <a:r>
              <a:rPr lang="en-US" dirty="0"/>
              <a:t>Lab – Implement Directory Synchronization</a:t>
            </a:r>
          </a:p>
        </p:txBody>
      </p:sp>
      <p:sp>
        <p:nvSpPr>
          <p:cNvPr id="3" name="Text Placeholder 2">
            <a:extLst>
              <a:ext uri="{FF2B5EF4-FFF2-40B4-BE49-F238E27FC236}">
                <a16:creationId xmlns:a16="http://schemas.microsoft.com/office/drawing/2014/main" id="{76AA030A-0331-4BAD-B57E-71AE2526CC18}"/>
              </a:ext>
            </a:extLst>
          </p:cNvPr>
          <p:cNvSpPr>
            <a:spLocks noGrp="1"/>
          </p:cNvSpPr>
          <p:nvPr>
            <p:ph type="body" sz="quarter" idx="10"/>
          </p:nvPr>
        </p:nvSpPr>
        <p:spPr>
          <a:xfrm>
            <a:off x="584200" y="1435497"/>
            <a:ext cx="10505831" cy="4481227"/>
          </a:xfrm>
        </p:spPr>
        <p:txBody>
          <a:bodyPr/>
          <a:lstStyle/>
          <a:p>
            <a:pPr marL="0" indent="0">
              <a:buNone/>
            </a:pPr>
            <a:r>
              <a:rPr lang="en-US" dirty="0"/>
              <a:t>Adatum Corporation wants to integrate its Active Directory with Azure Active Directory.</a:t>
            </a:r>
            <a:endParaRPr lang="en-US" sz="2400" dirty="0"/>
          </a:p>
          <a:p>
            <a:pPr marL="685800" lvl="1" indent="-457200">
              <a:buFont typeface="Arial" panose="020B0604020202020204" pitchFamily="34" charset="0"/>
              <a:buChar char="•"/>
            </a:pPr>
            <a:r>
              <a:rPr lang="en-US" sz="2400" b="1" dirty="0"/>
              <a:t>Exercise 1</a:t>
            </a:r>
            <a:r>
              <a:rPr lang="en-US" sz="2400" dirty="0"/>
              <a:t>. Deploy an Azure VM hosting an Active Directory domain controller.</a:t>
            </a:r>
          </a:p>
          <a:p>
            <a:pPr marL="685800" lvl="1" indent="-457200">
              <a:buFont typeface="Arial" panose="020B0604020202020204" pitchFamily="34" charset="0"/>
              <a:buChar char="•"/>
            </a:pPr>
            <a:r>
              <a:rPr lang="en-US" sz="2400" b="1" dirty="0"/>
              <a:t>Exercise 2</a:t>
            </a:r>
            <a:r>
              <a:rPr lang="en-US" sz="2400" dirty="0"/>
              <a:t>. Create and configure an Azure Active Directory tenant</a:t>
            </a:r>
          </a:p>
          <a:p>
            <a:pPr marL="685800" lvl="1" indent="-457200">
              <a:buFont typeface="Arial" panose="020B0604020202020204" pitchFamily="34" charset="0"/>
              <a:buChar char="•"/>
            </a:pPr>
            <a:r>
              <a:rPr lang="en-US" sz="2400" b="1" dirty="0"/>
              <a:t>Exercise 3</a:t>
            </a:r>
            <a:r>
              <a:rPr lang="en-US" sz="2400" dirty="0"/>
              <a:t>. Synchronize Active Directory forest with an Azure Active Directory tenant</a:t>
            </a:r>
          </a:p>
          <a:p>
            <a:pPr marL="228600" lvl="1" indent="0">
              <a:buNone/>
            </a:pPr>
            <a:endParaRPr lang="en-US" sz="2400" dirty="0"/>
          </a:p>
          <a:p>
            <a:pPr marL="0" indent="0">
              <a:buNone/>
            </a:pPr>
            <a:endParaRPr lang="en-US" sz="3200" dirty="0"/>
          </a:p>
          <a:p>
            <a:pPr marL="0" indent="0">
              <a:buNone/>
            </a:pPr>
            <a:r>
              <a:rPr lang="en-US" dirty="0"/>
              <a:t>Lab time: 60 minutes</a:t>
            </a:r>
          </a:p>
        </p:txBody>
      </p:sp>
    </p:spTree>
    <p:extLst>
      <p:ext uri="{BB962C8B-B14F-4D97-AF65-F5344CB8AC3E}">
        <p14:creationId xmlns:p14="http://schemas.microsoft.com/office/powerpoint/2010/main" val="38323650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a:t>Module Review Questions</a:t>
            </a:r>
          </a:p>
        </p:txBody>
      </p:sp>
    </p:spTree>
    <p:extLst>
      <p:ext uri="{BB962C8B-B14F-4D97-AF65-F5344CB8AC3E}">
        <p14:creationId xmlns:p14="http://schemas.microsoft.com/office/powerpoint/2010/main" val="526492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8665D-5A50-4F07-9D33-48CCD3FD74C7}"/>
              </a:ext>
            </a:extLst>
          </p:cNvPr>
          <p:cNvSpPr>
            <a:spLocks noGrp="1"/>
          </p:cNvSpPr>
          <p:nvPr>
            <p:ph type="title"/>
          </p:nvPr>
        </p:nvSpPr>
        <p:spPr>
          <a:xfrm>
            <a:off x="585216" y="3035808"/>
            <a:ext cx="10764656" cy="498598"/>
          </a:xfrm>
        </p:spPr>
        <p:txBody>
          <a:bodyPr/>
          <a:lstStyle/>
          <a:p>
            <a:r>
              <a:rPr lang="en-US" dirty="0" err="1"/>
              <a:t>Leçon</a:t>
            </a:r>
            <a:r>
              <a:rPr lang="en-US" dirty="0"/>
              <a:t> 01: Azure Active Directory</a:t>
            </a:r>
          </a:p>
        </p:txBody>
      </p:sp>
    </p:spTree>
    <p:extLst>
      <p:ext uri="{BB962C8B-B14F-4D97-AF65-F5344CB8AC3E}">
        <p14:creationId xmlns:p14="http://schemas.microsoft.com/office/powerpoint/2010/main" val="374676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48BE-C782-407D-A807-DFC5C97C1A10}"/>
              </a:ext>
            </a:extLst>
          </p:cNvPr>
          <p:cNvSpPr>
            <a:spLocks noGrp="1"/>
          </p:cNvSpPr>
          <p:nvPr>
            <p:ph type="title"/>
          </p:nvPr>
        </p:nvSpPr>
        <p:spPr/>
        <p:txBody>
          <a:bodyPr/>
          <a:lstStyle/>
          <a:p>
            <a:r>
              <a:rPr lang="en-US" dirty="0"/>
              <a:t>Aperçu de la </a:t>
            </a:r>
            <a:r>
              <a:rPr lang="en-US" dirty="0" err="1"/>
              <a:t>leçon</a:t>
            </a:r>
            <a:endParaRPr lang="en-US" dirty="0"/>
          </a:p>
        </p:txBody>
      </p:sp>
      <p:sp>
        <p:nvSpPr>
          <p:cNvPr id="3" name="Text Placeholder 2">
            <a:extLst>
              <a:ext uri="{FF2B5EF4-FFF2-40B4-BE49-F238E27FC236}">
                <a16:creationId xmlns:a16="http://schemas.microsoft.com/office/drawing/2014/main" id="{CD5757C3-8E61-41FD-9E72-B103ECDE9B24}"/>
              </a:ext>
            </a:extLst>
          </p:cNvPr>
          <p:cNvSpPr>
            <a:spLocks noGrp="1"/>
          </p:cNvSpPr>
          <p:nvPr>
            <p:ph type="body" sz="quarter" idx="10"/>
          </p:nvPr>
        </p:nvSpPr>
        <p:spPr>
          <a:xfrm>
            <a:off x="584200" y="1435497"/>
            <a:ext cx="11018520" cy="2499146"/>
          </a:xfrm>
        </p:spPr>
        <p:txBody>
          <a:bodyPr/>
          <a:lstStyle/>
          <a:p>
            <a:r>
              <a:rPr lang="en-US" dirty="0"/>
              <a:t>Azure Active Directory</a:t>
            </a:r>
          </a:p>
          <a:p>
            <a:r>
              <a:rPr lang="en-US" dirty="0" err="1"/>
              <a:t>Avantages</a:t>
            </a:r>
            <a:r>
              <a:rPr lang="en-US" dirty="0"/>
              <a:t> </a:t>
            </a:r>
            <a:r>
              <a:rPr lang="en-US" dirty="0" err="1"/>
              <a:t>d’Azure</a:t>
            </a:r>
            <a:r>
              <a:rPr lang="en-US" dirty="0"/>
              <a:t> Active Directory</a:t>
            </a:r>
          </a:p>
          <a:p>
            <a:r>
              <a:rPr lang="en-US" dirty="0" err="1"/>
              <a:t>Différences</a:t>
            </a:r>
            <a:r>
              <a:rPr lang="en-US" dirty="0"/>
              <a:t> entre Azure Active Directory et AD DS</a:t>
            </a:r>
          </a:p>
          <a:p>
            <a:r>
              <a:rPr lang="en-US" dirty="0"/>
              <a:t>Versions </a:t>
            </a:r>
            <a:r>
              <a:rPr lang="en-US" dirty="0" err="1"/>
              <a:t>d’Azure</a:t>
            </a:r>
            <a:r>
              <a:rPr lang="en-US" dirty="0"/>
              <a:t> Active Directory</a:t>
            </a:r>
          </a:p>
          <a:p>
            <a:r>
              <a:rPr lang="en-US" dirty="0"/>
              <a:t>Azure AD Directories (</a:t>
            </a:r>
            <a:r>
              <a:rPr lang="en-US" dirty="0" err="1"/>
              <a:t>locataires</a:t>
            </a:r>
            <a:r>
              <a:rPr lang="en-US" dirty="0"/>
              <a:t>)</a:t>
            </a:r>
          </a:p>
        </p:txBody>
      </p:sp>
    </p:spTree>
    <p:extLst>
      <p:ext uri="{BB962C8B-B14F-4D97-AF65-F5344CB8AC3E}">
        <p14:creationId xmlns:p14="http://schemas.microsoft.com/office/powerpoint/2010/main" val="39345433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Active Directory</a:t>
            </a:r>
          </a:p>
        </p:txBody>
      </p:sp>
      <p:sp>
        <p:nvSpPr>
          <p:cNvPr id="6" name="Text Placeholder 5"/>
          <p:cNvSpPr>
            <a:spLocks noGrp="1"/>
          </p:cNvSpPr>
          <p:nvPr>
            <p:ph type="body" sz="quarter" idx="10"/>
          </p:nvPr>
        </p:nvSpPr>
        <p:spPr>
          <a:xfrm>
            <a:off x="584199" y="3856070"/>
            <a:ext cx="10291781" cy="2412968"/>
          </a:xfrm>
        </p:spPr>
        <p:txBody>
          <a:bodyPr/>
          <a:lstStyle/>
          <a:p>
            <a:r>
              <a:rPr lang="en-US" dirty="0"/>
              <a:t>Service </a:t>
            </a:r>
            <a:r>
              <a:rPr lang="en-US" dirty="0" err="1"/>
              <a:t>d’Annuaire</a:t>
            </a:r>
            <a:r>
              <a:rPr lang="en-US" dirty="0"/>
              <a:t> et de gestion des </a:t>
            </a:r>
            <a:r>
              <a:rPr lang="en-US" dirty="0" err="1"/>
              <a:t>identités</a:t>
            </a:r>
            <a:r>
              <a:rPr lang="en-US" dirty="0"/>
              <a:t> multi-usage Microsoft </a:t>
            </a:r>
            <a:r>
              <a:rPr lang="en-US" dirty="0" err="1"/>
              <a:t>basé</a:t>
            </a:r>
            <a:r>
              <a:rPr lang="en-US" dirty="0"/>
              <a:t> sur le cloud </a:t>
            </a:r>
          </a:p>
          <a:p>
            <a:r>
              <a:rPr lang="en-US" dirty="0" err="1"/>
              <a:t>Permet</a:t>
            </a:r>
            <a:r>
              <a:rPr lang="en-US" dirty="0"/>
              <a:t> </a:t>
            </a:r>
            <a:r>
              <a:rPr lang="en-US" dirty="0" err="1"/>
              <a:t>l’accès</a:t>
            </a:r>
            <a:r>
              <a:rPr lang="en-US" dirty="0"/>
              <a:t> SSO</a:t>
            </a:r>
          </a:p>
          <a:p>
            <a:r>
              <a:rPr lang="en-US" dirty="0" err="1"/>
              <a:t>Capacité</a:t>
            </a:r>
            <a:r>
              <a:rPr lang="en-US" dirty="0"/>
              <a:t> et integration de la gestion des </a:t>
            </a:r>
            <a:r>
              <a:rPr lang="en-US" dirty="0" err="1"/>
              <a:t>identités</a:t>
            </a:r>
            <a:endParaRPr lang="en-US" dirty="0"/>
          </a:p>
          <a:p>
            <a:r>
              <a:rPr lang="en-US" dirty="0" err="1"/>
              <a:t>S’intègre</a:t>
            </a:r>
            <a:r>
              <a:rPr lang="en-US" dirty="0"/>
              <a:t> à </a:t>
            </a:r>
            <a:r>
              <a:rPr lang="en-US" dirty="0" err="1"/>
              <a:t>l’AD</a:t>
            </a:r>
            <a:r>
              <a:rPr lang="en-US" dirty="0"/>
              <a:t> Windows Server</a:t>
            </a:r>
          </a:p>
        </p:txBody>
      </p:sp>
      <p:pic>
        <p:nvPicPr>
          <p:cNvPr id="4" name="Picture 3" descr="Diagram showing the Azure AD Connect Stack. An on-premises organization is connected to the Azure Active Directory, which is connected o the Cloud. Azure Active Directory has a simple connection, self-service connection, and single sign-on. ">
            <a:extLst>
              <a:ext uri="{FF2B5EF4-FFF2-40B4-BE49-F238E27FC236}">
                <a16:creationId xmlns:a16="http://schemas.microsoft.com/office/drawing/2014/main" id="{79901189-437E-4314-B4D6-2D3131E309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09713" y="1435100"/>
            <a:ext cx="6411557" cy="2330076"/>
          </a:xfrm>
          <a:prstGeom prst="rect">
            <a:avLst/>
          </a:prstGeom>
          <a:noFill/>
          <a:ln>
            <a:noFill/>
          </a:ln>
        </p:spPr>
      </p:pic>
    </p:spTree>
    <p:extLst>
      <p:ext uri="{BB962C8B-B14F-4D97-AF65-F5344CB8AC3E}">
        <p14:creationId xmlns:p14="http://schemas.microsoft.com/office/powerpoint/2010/main" val="35899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Avantages</a:t>
            </a:r>
            <a:r>
              <a:rPr lang="en-US" dirty="0"/>
              <a:t> </a:t>
            </a:r>
            <a:r>
              <a:rPr lang="en-US" dirty="0" err="1"/>
              <a:t>d’Azure</a:t>
            </a:r>
            <a:r>
              <a:rPr lang="en-US" dirty="0"/>
              <a:t> Active Directory</a:t>
            </a:r>
          </a:p>
        </p:txBody>
      </p:sp>
      <p:sp>
        <p:nvSpPr>
          <p:cNvPr id="6" name="Text Placeholder 5"/>
          <p:cNvSpPr>
            <a:spLocks noGrp="1"/>
          </p:cNvSpPr>
          <p:nvPr>
            <p:ph type="body" sz="quarter" idx="10"/>
          </p:nvPr>
        </p:nvSpPr>
        <p:spPr>
          <a:xfrm>
            <a:off x="584200" y="1435497"/>
            <a:ext cx="5661152" cy="5084469"/>
          </a:xfrm>
        </p:spPr>
        <p:txBody>
          <a:bodyPr/>
          <a:lstStyle/>
          <a:p>
            <a:r>
              <a:rPr lang="fr-FR" dirty="0"/>
              <a:t>Connexion unique à n'importe quelle application web cloud ou sur site</a:t>
            </a:r>
          </a:p>
          <a:p>
            <a:r>
              <a:rPr lang="fr-FR" dirty="0"/>
              <a:t>Compatible avec les appareils iOS, Mac OS X, Android et Windows</a:t>
            </a:r>
          </a:p>
          <a:p>
            <a:r>
              <a:rPr lang="fr-FR" dirty="0" err="1"/>
              <a:t>Protége</a:t>
            </a:r>
            <a:r>
              <a:rPr lang="fr-FR" dirty="0"/>
              <a:t> les applications Web sur site avec un accès sécurisé à distance</a:t>
            </a:r>
          </a:p>
          <a:p>
            <a:r>
              <a:rPr lang="fr-FR" dirty="0"/>
              <a:t>Étend l'AD au cloud</a:t>
            </a:r>
          </a:p>
          <a:p>
            <a:r>
              <a:rPr lang="fr-FR" dirty="0"/>
              <a:t>Aide à protéger les données et applications sensibles</a:t>
            </a:r>
            <a:endParaRPr lang="en-US" dirty="0"/>
          </a:p>
        </p:txBody>
      </p:sp>
      <p:pic>
        <p:nvPicPr>
          <p:cNvPr id="2" name="Picture 1" descr="Screenshot of Azure AD features including Azure AD Connect and Self-Service capabilities. ">
            <a:extLst>
              <a:ext uri="{FF2B5EF4-FFF2-40B4-BE49-F238E27FC236}">
                <a16:creationId xmlns:a16="http://schemas.microsoft.com/office/drawing/2014/main" id="{0DB75D26-C48C-4231-B48D-95D3A5467B1A}"/>
              </a:ext>
            </a:extLst>
          </p:cNvPr>
          <p:cNvPicPr>
            <a:picLocks noChangeAspect="1"/>
          </p:cNvPicPr>
          <p:nvPr/>
        </p:nvPicPr>
        <p:blipFill>
          <a:blip r:embed="rId3"/>
          <a:stretch>
            <a:fillRect/>
          </a:stretch>
        </p:blipFill>
        <p:spPr>
          <a:xfrm>
            <a:off x="6305774" y="1655064"/>
            <a:ext cx="5652430" cy="3960517"/>
          </a:xfrm>
          <a:prstGeom prst="rect">
            <a:avLst/>
          </a:prstGeom>
          <a:ln>
            <a:solidFill>
              <a:schemeClr val="tx1"/>
            </a:solidFill>
          </a:ln>
        </p:spPr>
      </p:pic>
    </p:spTree>
    <p:extLst>
      <p:ext uri="{BB962C8B-B14F-4D97-AF65-F5344CB8AC3E}">
        <p14:creationId xmlns:p14="http://schemas.microsoft.com/office/powerpoint/2010/main" val="232539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a:t>Différences</a:t>
            </a:r>
            <a:r>
              <a:rPr lang="en-US" dirty="0"/>
              <a:t> entre Azure Active Directory et AD DS</a:t>
            </a:r>
          </a:p>
        </p:txBody>
      </p:sp>
      <p:sp>
        <p:nvSpPr>
          <p:cNvPr id="9" name="Text Placeholder 8">
            <a:extLst>
              <a:ext uri="{FF2B5EF4-FFF2-40B4-BE49-F238E27FC236}">
                <a16:creationId xmlns:a16="http://schemas.microsoft.com/office/drawing/2014/main" id="{DF067D0F-55EE-42A8-A4B3-407F6619EB22}"/>
              </a:ext>
            </a:extLst>
          </p:cNvPr>
          <p:cNvSpPr>
            <a:spLocks noGrp="1"/>
          </p:cNvSpPr>
          <p:nvPr>
            <p:ph type="body" sz="quarter" idx="10"/>
          </p:nvPr>
        </p:nvSpPr>
        <p:spPr>
          <a:xfrm>
            <a:off x="584200" y="1435497"/>
            <a:ext cx="11018520" cy="5084469"/>
          </a:xfrm>
        </p:spPr>
        <p:txBody>
          <a:bodyPr/>
          <a:lstStyle/>
          <a:p>
            <a:pPr lvl="0"/>
            <a:r>
              <a:rPr lang="fr-FR" dirty="0"/>
              <a:t>Azure AD est avant tout une solution d'identité, conçue pour les communications HTTP et HTTPS</a:t>
            </a:r>
          </a:p>
          <a:p>
            <a:pPr lvl="0"/>
            <a:r>
              <a:rPr lang="fr-FR" dirty="0"/>
              <a:t>Interrogé à l'aide de l'API REST sur HTTP et HTTPS. Au lieu de LDAP.</a:t>
            </a:r>
          </a:p>
          <a:p>
            <a:pPr lvl="0"/>
            <a:r>
              <a:rPr lang="fr-FR" dirty="0"/>
              <a:t>Utilise des protocoles HTTP et HTTPS tels que SAML, WS-</a:t>
            </a:r>
            <a:r>
              <a:rPr lang="fr-FR" dirty="0" err="1"/>
              <a:t>Federation</a:t>
            </a:r>
            <a:r>
              <a:rPr lang="fr-FR" dirty="0"/>
              <a:t> et </a:t>
            </a:r>
            <a:r>
              <a:rPr lang="fr-FR" dirty="0" err="1"/>
              <a:t>OpenID</a:t>
            </a:r>
            <a:r>
              <a:rPr lang="fr-FR" dirty="0"/>
              <a:t> </a:t>
            </a:r>
            <a:r>
              <a:rPr lang="fr-FR" dirty="0" err="1"/>
              <a:t>Connect</a:t>
            </a:r>
            <a:r>
              <a:rPr lang="fr-FR" dirty="0"/>
              <a:t> pour l'authentification (et </a:t>
            </a:r>
            <a:r>
              <a:rPr lang="fr-FR" dirty="0" err="1"/>
              <a:t>OAuth</a:t>
            </a:r>
            <a:r>
              <a:rPr lang="fr-FR" dirty="0"/>
              <a:t> pour autorisation). Au lieu de Kerberos</a:t>
            </a:r>
          </a:p>
          <a:p>
            <a:pPr lvl="0"/>
            <a:r>
              <a:rPr lang="fr-FR" dirty="0"/>
              <a:t>Comprend les services de fédération et de nombreux services tiers (tels que Facebook)</a:t>
            </a:r>
          </a:p>
          <a:p>
            <a:pPr lvl="0"/>
            <a:r>
              <a:rPr lang="fr-FR" dirty="0"/>
              <a:t>Les utilisateurs et groupes Azure AD sont créés dans une structure « plate », et il n'y a pas d'unités organisationnelles (UA) ou d'objets de stratégie de groupe (GPO)</a:t>
            </a:r>
            <a:endParaRPr lang="en-US" dirty="0"/>
          </a:p>
        </p:txBody>
      </p:sp>
    </p:spTree>
    <p:extLst>
      <p:ext uri="{BB962C8B-B14F-4D97-AF65-F5344CB8AC3E}">
        <p14:creationId xmlns:p14="http://schemas.microsoft.com/office/powerpoint/2010/main" val="353612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Azure Active Directory Editions</a:t>
            </a:r>
          </a:p>
        </p:txBody>
      </p:sp>
      <p:sp>
        <p:nvSpPr>
          <p:cNvPr id="6" name="Text Placeholder 5"/>
          <p:cNvSpPr>
            <a:spLocks noGrp="1"/>
          </p:cNvSpPr>
          <p:nvPr>
            <p:ph type="body" sz="quarter" idx="10"/>
          </p:nvPr>
        </p:nvSpPr>
        <p:spPr>
          <a:xfrm>
            <a:off x="584200" y="2812517"/>
            <a:ext cx="11018520" cy="3397853"/>
          </a:xfrm>
        </p:spPr>
        <p:txBody>
          <a:bodyPr/>
          <a:lstStyle/>
          <a:p>
            <a:pPr lvl="0"/>
            <a:r>
              <a:rPr lang="fr-FR" sz="2300" b="1" dirty="0"/>
              <a:t>Azure Active Directory Free </a:t>
            </a:r>
            <a:r>
              <a:rPr lang="fr-FR" sz="2300" dirty="0"/>
              <a:t>-</a:t>
            </a:r>
            <a:r>
              <a:rPr lang="fr-FR" sz="2300" b="1" dirty="0"/>
              <a:t> </a:t>
            </a:r>
            <a:r>
              <a:rPr lang="fr-FR" sz="2300" dirty="0"/>
              <a:t>conçu pour débuter avec Azure Active Directory. </a:t>
            </a:r>
          </a:p>
          <a:p>
            <a:pPr lvl="0"/>
            <a:r>
              <a:rPr lang="fr-FR" sz="2300" b="1" dirty="0"/>
              <a:t>Azure Active Directory Basic </a:t>
            </a:r>
            <a:r>
              <a:rPr lang="fr-FR" sz="2300" dirty="0"/>
              <a:t>- conçu pour les travailleurs ayant des besoins en cloud d'abord, cette édition fournit un accès d'application centré sur le cloud et des solutions de gestion de l'identité en libre-service (</a:t>
            </a:r>
            <a:r>
              <a:rPr lang="fr-FR" sz="2300" dirty="0" err="1"/>
              <a:t>password</a:t>
            </a:r>
            <a:r>
              <a:rPr lang="fr-FR" sz="2300" dirty="0"/>
              <a:t> reset). </a:t>
            </a:r>
          </a:p>
          <a:p>
            <a:pPr lvl="0"/>
            <a:r>
              <a:rPr lang="fr-FR" sz="2300" b="1" dirty="0"/>
              <a:t>Azure Active Directory Premium P1 </a:t>
            </a:r>
            <a:r>
              <a:rPr lang="fr-FR" sz="2300" dirty="0"/>
              <a:t>- conçu pour fournir aux entreprises une réponse à besoins plus exigeants en matière d'identité et d'accès.</a:t>
            </a:r>
          </a:p>
          <a:p>
            <a:pPr lvl="0"/>
            <a:r>
              <a:rPr lang="fr-FR" sz="2300" b="1" dirty="0"/>
              <a:t>Azure Active Directory Premium P2 </a:t>
            </a:r>
            <a:r>
              <a:rPr lang="fr-FR" sz="2300" dirty="0"/>
              <a:t>- inclut toutes les fonctionnalités de toutes les autres éditions Azure Active Directory, renforcées par une protection d'identité avancée et des capacités privilégiées de gestion de l'identité.</a:t>
            </a:r>
            <a:endParaRPr lang="en-US" sz="2300" dirty="0"/>
          </a:p>
        </p:txBody>
      </p:sp>
      <p:pic>
        <p:nvPicPr>
          <p:cNvPr id="5" name="Picture 4" descr="Four boxes are shown, representing the four Azure AD editions: Free, Basic, Premium P1, and Premium P2. ">
            <a:extLst>
              <a:ext uri="{FF2B5EF4-FFF2-40B4-BE49-F238E27FC236}">
                <a16:creationId xmlns:a16="http://schemas.microsoft.com/office/drawing/2014/main" id="{5B769E95-5503-428E-8EBE-45950DB20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50384" y="1301676"/>
            <a:ext cx="6230620" cy="1129552"/>
          </a:xfrm>
          <a:prstGeom prst="rect">
            <a:avLst/>
          </a:prstGeom>
          <a:noFill/>
        </p:spPr>
      </p:pic>
    </p:spTree>
    <p:extLst>
      <p:ext uri="{BB962C8B-B14F-4D97-AF65-F5344CB8AC3E}">
        <p14:creationId xmlns:p14="http://schemas.microsoft.com/office/powerpoint/2010/main" val="42447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80CBC-FC29-45F6-84AA-393EFA2428B6}"/>
              </a:ext>
            </a:extLst>
          </p:cNvPr>
          <p:cNvSpPr>
            <a:spLocks noGrp="1"/>
          </p:cNvSpPr>
          <p:nvPr>
            <p:ph type="title"/>
          </p:nvPr>
        </p:nvSpPr>
        <p:spPr/>
        <p:txBody>
          <a:bodyPr/>
          <a:lstStyle/>
          <a:p>
            <a:r>
              <a:rPr lang="en-US" dirty="0"/>
              <a:t>Azure AD Directories (</a:t>
            </a:r>
            <a:r>
              <a:rPr lang="en-US" dirty="0" err="1"/>
              <a:t>locataires</a:t>
            </a:r>
            <a:r>
              <a:rPr lang="en-US" dirty="0"/>
              <a:t>)</a:t>
            </a:r>
          </a:p>
        </p:txBody>
      </p:sp>
      <p:sp>
        <p:nvSpPr>
          <p:cNvPr id="3" name="Text Placeholder 2">
            <a:extLst>
              <a:ext uri="{FF2B5EF4-FFF2-40B4-BE49-F238E27FC236}">
                <a16:creationId xmlns:a16="http://schemas.microsoft.com/office/drawing/2014/main" id="{634C9953-EEB7-4D8D-A80D-0B594E82032B}"/>
              </a:ext>
            </a:extLst>
          </p:cNvPr>
          <p:cNvSpPr>
            <a:spLocks noGrp="1"/>
          </p:cNvSpPr>
          <p:nvPr>
            <p:ph type="body" sz="quarter" idx="10"/>
          </p:nvPr>
        </p:nvSpPr>
        <p:spPr>
          <a:xfrm>
            <a:off x="504687" y="4109124"/>
            <a:ext cx="11018520" cy="2055947"/>
          </a:xfrm>
        </p:spPr>
        <p:txBody>
          <a:bodyPr/>
          <a:lstStyle/>
          <a:p>
            <a:r>
              <a:rPr lang="fr-FR" dirty="0"/>
              <a:t>Un locataire est une instance dédiée à un répertoire Azure AD</a:t>
            </a:r>
          </a:p>
          <a:p>
            <a:r>
              <a:rPr lang="fr-FR" dirty="0"/>
              <a:t>Vous pouvez avoir plusieurs locataires pour :</a:t>
            </a:r>
          </a:p>
          <a:p>
            <a:pPr lvl="1"/>
            <a:r>
              <a:rPr lang="fr-FR" dirty="0"/>
              <a:t>L’indépendance des ressources</a:t>
            </a:r>
          </a:p>
          <a:p>
            <a:pPr lvl="1"/>
            <a:r>
              <a:rPr lang="fr-FR" dirty="0"/>
              <a:t>L’indépendance administrative</a:t>
            </a:r>
          </a:p>
          <a:p>
            <a:pPr lvl="1"/>
            <a:r>
              <a:rPr lang="fr-FR" dirty="0"/>
              <a:t>L’indépendance de synchronisation</a:t>
            </a:r>
            <a:endParaRPr lang="en-US" sz="1600" dirty="0"/>
          </a:p>
        </p:txBody>
      </p:sp>
      <p:pic>
        <p:nvPicPr>
          <p:cNvPr id="7" name="Picture 6" descr="Two tenants are shown accessing AD. The Admins cannot access resources in the other tenant.">
            <a:extLst>
              <a:ext uri="{FF2B5EF4-FFF2-40B4-BE49-F238E27FC236}">
                <a16:creationId xmlns:a16="http://schemas.microsoft.com/office/drawing/2014/main" id="{F56F943A-2B78-46E9-B0E0-87C66707FFA4}"/>
              </a:ext>
            </a:extLst>
          </p:cNvPr>
          <p:cNvPicPr>
            <a:picLocks noChangeAspect="1"/>
          </p:cNvPicPr>
          <p:nvPr/>
        </p:nvPicPr>
        <p:blipFill>
          <a:blip r:embed="rId2"/>
          <a:stretch>
            <a:fillRect/>
          </a:stretch>
        </p:blipFill>
        <p:spPr>
          <a:xfrm>
            <a:off x="1494867" y="1135339"/>
            <a:ext cx="8553740" cy="2939705"/>
          </a:xfrm>
          <a:prstGeom prst="rect">
            <a:avLst/>
          </a:prstGeom>
        </p:spPr>
      </p:pic>
    </p:spTree>
    <p:extLst>
      <p:ext uri="{BB962C8B-B14F-4D97-AF65-F5344CB8AC3E}">
        <p14:creationId xmlns:p14="http://schemas.microsoft.com/office/powerpoint/2010/main" val="2877408914"/>
      </p:ext>
    </p:extLst>
  </p:cSld>
  <p:clrMapOvr>
    <a:masterClrMapping/>
  </p:clrMapOvr>
  <p:transition>
    <p:fade/>
  </p:transition>
</p:sld>
</file>

<file path=ppt/theme/theme1.xml><?xml version="1.0" encoding="utf-8"?>
<a:theme xmlns:a="http://schemas.openxmlformats.org/drawingml/2006/main" name="WHITE TEMPLATE">
  <a:themeElements>
    <a:clrScheme name="ST_Illustration_White_Blue">
      <a:dk1>
        <a:srgbClr val="1A1A1A"/>
      </a:dk1>
      <a:lt1>
        <a:srgbClr val="FFFFFF"/>
      </a:lt1>
      <a:dk2>
        <a:srgbClr val="0D0D0D"/>
      </a:dk2>
      <a:lt2>
        <a:srgbClr val="D2D2D2"/>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Illustration_2018_Cloud_011.potx" id="{762B47AA-A827-4F63-8EDD-1F6B4767BB62}" vid="{53DB83EF-4F78-4F48-A301-01610C79C1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Grand écran</PresentationFormat>
  <Paragraphs>208</Paragraphs>
  <Slides>28</Slides>
  <Notes>19</Notes>
  <HiddenSlides>3</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28</vt:i4>
      </vt:variant>
    </vt:vector>
  </HeadingPairs>
  <TitlesOfParts>
    <vt:vector size="37" baseType="lpstr">
      <vt:lpstr>Arial</vt:lpstr>
      <vt:lpstr>Calibri</vt:lpstr>
      <vt:lpstr>Consolas</vt:lpstr>
      <vt:lpstr>Segoe UI</vt:lpstr>
      <vt:lpstr>Segoe UI Light</vt:lpstr>
      <vt:lpstr>Segoe UI Semibold</vt:lpstr>
      <vt:lpstr>Segoe UI Semilight</vt:lpstr>
      <vt:lpstr>Wingdings</vt:lpstr>
      <vt:lpstr>WHITE TEMPLATE</vt:lpstr>
      <vt:lpstr>AZ-103T00A Module 09:  Active Directory</vt:lpstr>
      <vt:lpstr>Aperçu du module</vt:lpstr>
      <vt:lpstr>Leçon 01: Azure Active Directory</vt:lpstr>
      <vt:lpstr>Aperçu de la leçon</vt:lpstr>
      <vt:lpstr>Azure Active Directory</vt:lpstr>
      <vt:lpstr>Avantages d’Azure Active Directory</vt:lpstr>
      <vt:lpstr>Différences entre Azure Active Directory et AD DS</vt:lpstr>
      <vt:lpstr>Azure Active Directory Editions</vt:lpstr>
      <vt:lpstr>Azure AD Directories (locataires)</vt:lpstr>
      <vt:lpstr>Leçon 02: Azure Active Directory Connect</vt:lpstr>
      <vt:lpstr>Aperçu de la leçon</vt:lpstr>
      <vt:lpstr>Azure AD Connect</vt:lpstr>
      <vt:lpstr>Authentication Options</vt:lpstr>
      <vt:lpstr>Choisir ses options</vt:lpstr>
      <vt:lpstr>Password Hash Synchronization</vt:lpstr>
      <vt:lpstr>Pass-through Authentication</vt:lpstr>
      <vt:lpstr>Federation with Azure AD</vt:lpstr>
      <vt:lpstr>Password Writeback</vt:lpstr>
      <vt:lpstr>Azure AD Connect Health</vt:lpstr>
      <vt:lpstr>Leçon 03: Azure AD Join</vt:lpstr>
      <vt:lpstr>Aperçu de la leçon</vt:lpstr>
      <vt:lpstr>Gestion des appareils</vt:lpstr>
      <vt:lpstr>Azure AD Joined Devices</vt:lpstr>
      <vt:lpstr>Hybrid Azure AD Joined Devices</vt:lpstr>
      <vt:lpstr>Configuring Azure AD Join</vt:lpstr>
      <vt:lpstr>Lesson 04: Lab and Review Questions</vt:lpstr>
      <vt:lpstr>Lab – Implement Directory Synchronization</vt:lpstr>
      <vt:lpstr>Module 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2019-04-16T13:15:46Z</dcterms:created>
  <dcterms:modified xsi:type="dcterms:W3CDTF">2019-07-11T12:43:37Z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cynthist@microsoft.com</vt:lpwstr>
  </property>
  <property fmtid="{D5CDD505-2E9C-101B-9397-08002B2CF9AE}" pid="5" name="MSIP_Label_f42aa342-8706-4288-bd11-ebb85995028c_SetDate">
    <vt:lpwstr>2019-04-16T13:15:50.5480513Z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ad268ae4-5b6d-4212-8902-06989b121f1c</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