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1"/>
  </p:notesMasterIdLst>
  <p:sldIdLst>
    <p:sldId id="1719" r:id="rId2"/>
    <p:sldId id="2567" r:id="rId3"/>
    <p:sldId id="1865" r:id="rId4"/>
    <p:sldId id="2561" r:id="rId5"/>
    <p:sldId id="2548" r:id="rId6"/>
    <p:sldId id="2555" r:id="rId7"/>
    <p:sldId id="2557" r:id="rId8"/>
    <p:sldId id="2559" r:id="rId9"/>
    <p:sldId id="2558" r:id="rId10"/>
    <p:sldId id="1881" r:id="rId11"/>
    <p:sldId id="2560" r:id="rId12"/>
    <p:sldId id="1915" r:id="rId13"/>
    <p:sldId id="2009" r:id="rId14"/>
    <p:sldId id="2562" r:id="rId15"/>
    <p:sldId id="1904" r:id="rId16"/>
    <p:sldId id="1902" r:id="rId17"/>
    <p:sldId id="2565" r:id="rId18"/>
    <p:sldId id="1871" r:id="rId19"/>
    <p:sldId id="2538" r:id="rId20"/>
    <p:sldId id="2011" r:id="rId21"/>
    <p:sldId id="2564" r:id="rId22"/>
    <p:sldId id="1859" r:id="rId23"/>
    <p:sldId id="1861" r:id="rId24"/>
    <p:sldId id="2566" r:id="rId25"/>
    <p:sldId id="2556" r:id="rId26"/>
    <p:sldId id="2012" r:id="rId27"/>
    <p:sldId id="2008" r:id="rId28"/>
    <p:sldId id="2013" r:id="rId29"/>
    <p:sldId id="223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3" autoAdjust="0"/>
    <p:restoredTop sz="82657" autoAdjust="0"/>
  </p:normalViewPr>
  <p:slideViewPr>
    <p:cSldViewPr snapToGrid="0">
      <p:cViewPr varScale="1">
        <p:scale>
          <a:sx n="95" d="100"/>
          <a:sy n="95" d="100"/>
        </p:scale>
        <p:origin x="900"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F66F0-0810-43B6-89CA-8A60532D42CE}" type="datetimeFigureOut">
              <a:rPr lang="en-US" smtClean="0"/>
              <a:t>7/15/2019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07DC7E-BC41-4478-BA30-CBCC3A644F0A}" type="slidenum">
              <a:rPr lang="en-US" smtClean="0"/>
              <a:t>‹N°›</a:t>
            </a:fld>
            <a:endParaRPr lang="en-US" dirty="0"/>
          </a:p>
        </p:txBody>
      </p:sp>
    </p:spTree>
    <p:extLst>
      <p:ext uri="{BB962C8B-B14F-4D97-AF65-F5344CB8AC3E}">
        <p14:creationId xmlns:p14="http://schemas.microsoft.com/office/powerpoint/2010/main" val="2786079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youtube.com/watch?v=Pa0eyqjEjvQ"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Azure AD Identity Management lab for this module has setup time. If you are going to do the lab, consider completing Exercise 0: Prepare the lab environment before starting the lecture. </a:t>
            </a:r>
          </a:p>
          <a:p>
            <a:endParaRPr lang="en-US" dirty="0"/>
          </a:p>
        </p:txBody>
      </p:sp>
      <p:sp>
        <p:nvSpPr>
          <p:cNvPr id="4" name="Header Placeholder 3"/>
          <p:cNvSpPr>
            <a:spLocks noGrp="1"/>
          </p:cNvSpPr>
          <p:nvPr>
            <p:ph type="hdr" sz="quarter" idx="10"/>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619146B-24F9-441E-A368-DB3B5A84C1D4}"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7/15/2019 1:28 PM</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2080395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default voice greetings from Microsoft instruct users to press 0# to submit a fraud alert. If you want to use a code other than 0, record and upload your own custom voice greetings with appropriate instructions for your users.</a:t>
            </a:r>
          </a:p>
          <a:p>
            <a:endParaRPr lang="en-US" dirty="0"/>
          </a:p>
          <a:p>
            <a:r>
              <a:rPr lang="en-US" dirty="0" err="1"/>
              <a:t>Compte</a:t>
            </a:r>
            <a:r>
              <a:rPr lang="en-US" dirty="0"/>
              <a:t> </a:t>
            </a:r>
            <a:r>
              <a:rPr lang="en-US" dirty="0" err="1"/>
              <a:t>bloqué</a:t>
            </a:r>
            <a:r>
              <a:rPr lang="en-US" dirty="0"/>
              <a:t> 90 </a:t>
            </a:r>
            <a:r>
              <a:rPr lang="en-US" dirty="0" err="1"/>
              <a:t>jours</a:t>
            </a:r>
            <a:r>
              <a:rPr lang="en-US" dirty="0"/>
              <a:t> </a:t>
            </a:r>
            <a:r>
              <a:rPr lang="en-US" dirty="0" err="1"/>
              <a:t>ou</a:t>
            </a:r>
            <a:r>
              <a:rPr lang="en-US" dirty="0"/>
              <a:t> </a:t>
            </a:r>
            <a:r>
              <a:rPr lang="en-US" dirty="0" err="1"/>
              <a:t>si</a:t>
            </a:r>
            <a:r>
              <a:rPr lang="en-US" dirty="0"/>
              <a:t> un admin le </a:t>
            </a:r>
            <a:r>
              <a:rPr lang="en-US" dirty="0" err="1"/>
              <a:t>débloque</a:t>
            </a:r>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1:54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11</a:t>
            </a:fld>
            <a:endParaRPr lang="en-US" dirty="0"/>
          </a:p>
        </p:txBody>
      </p:sp>
    </p:spTree>
    <p:extLst>
      <p:ext uri="{BB962C8B-B14F-4D97-AF65-F5344CB8AC3E}">
        <p14:creationId xmlns:p14="http://schemas.microsoft.com/office/powerpoint/2010/main" val="3850852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Which of these licensing options is appropriate for your organization?</a:t>
            </a:r>
          </a:p>
          <a:p>
            <a:endParaRPr lang="en-US" dirty="0"/>
          </a:p>
          <a:p>
            <a:r>
              <a:rPr lang="en-US" dirty="0"/>
              <a:t>For more information, you can see:</a:t>
            </a:r>
          </a:p>
          <a:p>
            <a:r>
              <a:rPr lang="en-US" dirty="0"/>
              <a:t>MFA Pricing - https://azure.microsoft.com/en-us/pricing/details/multi-factor-authentication/</a:t>
            </a:r>
          </a:p>
          <a:p>
            <a:endParaRPr lang="en-US" dirty="0"/>
          </a:p>
          <a:p>
            <a:r>
              <a:rPr lang="en-US" dirty="0" err="1"/>
              <a:t>Inclut</a:t>
            </a:r>
            <a:r>
              <a:rPr lang="en-US" dirty="0"/>
              <a:t> dans Azure AD Premium, </a:t>
            </a:r>
            <a:r>
              <a:rPr lang="en-US" dirty="0" err="1"/>
              <a:t>Entreprise</a:t>
            </a:r>
            <a:r>
              <a:rPr lang="en-US" dirty="0"/>
              <a:t> mobility suite, </a:t>
            </a:r>
            <a:r>
              <a:rPr lang="en-US" dirty="0" err="1"/>
              <a:t>Entreprise</a:t>
            </a:r>
            <a:r>
              <a:rPr lang="en-US" dirty="0"/>
              <a:t> cloud suite</a:t>
            </a:r>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1:56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12</a:t>
            </a:fld>
            <a:endParaRPr lang="en-US" dirty="0"/>
          </a:p>
        </p:txBody>
      </p:sp>
    </p:spTree>
    <p:extLst>
      <p:ext uri="{BB962C8B-B14F-4D97-AF65-F5344CB8AC3E}">
        <p14:creationId xmlns:p14="http://schemas.microsoft.com/office/powerpoint/2010/main" val="3142638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lab on Azure AD Identity Protection. If you are going to do this lab, you may want to do the lab after this lesson rather than wait until the end of the module. </a:t>
            </a:r>
          </a:p>
        </p:txBody>
      </p:sp>
      <p:sp>
        <p:nvSpPr>
          <p:cNvPr id="4" name="Slide Number Placeholder 3"/>
          <p:cNvSpPr>
            <a:spLocks noGrp="1"/>
          </p:cNvSpPr>
          <p:nvPr>
            <p:ph type="sldNum" sz="quarter" idx="5"/>
          </p:nvPr>
        </p:nvSpPr>
        <p:spPr/>
        <p:txBody>
          <a:bodyPr/>
          <a:lstStyle/>
          <a:p>
            <a:fld id="{8507DC7E-BC41-4478-BA30-CBCC3A644F0A}" type="slidenum">
              <a:rPr lang="en-US" smtClean="0"/>
              <a:t>13</a:t>
            </a:fld>
            <a:endParaRPr lang="en-US" dirty="0"/>
          </a:p>
        </p:txBody>
      </p:sp>
    </p:spTree>
    <p:extLst>
      <p:ext uri="{BB962C8B-B14F-4D97-AF65-F5344CB8AC3E}">
        <p14:creationId xmlns:p14="http://schemas.microsoft.com/office/powerpoint/2010/main" val="1071080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Lesson overview</a:t>
            </a:r>
          </a:p>
        </p:txBody>
      </p:sp>
      <p:sp>
        <p:nvSpPr>
          <p:cNvPr id="4" name="Slide Number Placeholder 3"/>
          <p:cNvSpPr>
            <a:spLocks noGrp="1"/>
          </p:cNvSpPr>
          <p:nvPr>
            <p:ph type="sldNum" sz="quarter" idx="5"/>
          </p:nvPr>
        </p:nvSpPr>
        <p:spPr/>
        <p:txBody>
          <a:bodyPr/>
          <a:lstStyle/>
          <a:p>
            <a:fld id="{8507DC7E-BC41-4478-BA30-CBCC3A644F0A}" type="slidenum">
              <a:rPr lang="en-US" smtClean="0"/>
              <a:t>14</a:t>
            </a:fld>
            <a:endParaRPr lang="en-US" dirty="0"/>
          </a:p>
        </p:txBody>
      </p:sp>
    </p:spTree>
    <p:extLst>
      <p:ext uri="{BB962C8B-B14F-4D97-AF65-F5344CB8AC3E}">
        <p14:creationId xmlns:p14="http://schemas.microsoft.com/office/powerpoint/2010/main" val="3596810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9427A7F7-BB1E-479D-AFAA-B52F4D0C99F2}" type="datetime8">
              <a:rPr lang="en-US" smtClean="0"/>
              <a:t>7/15/2019 2:02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15</a:t>
            </a:fld>
            <a:endParaRPr lang="en-US" dirty="0"/>
          </a:p>
        </p:txBody>
      </p:sp>
    </p:spTree>
    <p:extLst>
      <p:ext uri="{BB962C8B-B14F-4D97-AF65-F5344CB8AC3E}">
        <p14:creationId xmlns:p14="http://schemas.microsoft.com/office/powerpoint/2010/main" val="28138990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9427A7F7-BB1E-479D-AFAA-B52F4D0C99F2}" type="datetime8">
              <a:rPr lang="en-US" smtClean="0"/>
              <a:t>7/15/2019 2:08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16</a:t>
            </a:fld>
            <a:endParaRPr lang="en-US" dirty="0"/>
          </a:p>
        </p:txBody>
      </p:sp>
    </p:spTree>
    <p:extLst>
      <p:ext uri="{BB962C8B-B14F-4D97-AF65-F5344CB8AC3E}">
        <p14:creationId xmlns:p14="http://schemas.microsoft.com/office/powerpoint/2010/main" val="3764929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07DC7E-BC41-4478-BA30-CBCC3A644F0A}" type="slidenum">
              <a:rPr lang="en-US" smtClean="0"/>
              <a:t>17</a:t>
            </a:fld>
            <a:endParaRPr lang="en-US" dirty="0"/>
          </a:p>
        </p:txBody>
      </p:sp>
    </p:spTree>
    <p:extLst>
      <p:ext uri="{BB962C8B-B14F-4D97-AF65-F5344CB8AC3E}">
        <p14:creationId xmlns:p14="http://schemas.microsoft.com/office/powerpoint/2010/main" val="975254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2:17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18</a:t>
            </a:fld>
            <a:endParaRPr lang="en-US" dirty="0"/>
          </a:p>
        </p:txBody>
      </p:sp>
    </p:spTree>
    <p:extLst>
      <p:ext uri="{BB962C8B-B14F-4D97-AF65-F5344CB8AC3E}">
        <p14:creationId xmlns:p14="http://schemas.microsoft.com/office/powerpoint/2010/main" val="2476421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2:20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19</a:t>
            </a:fld>
            <a:endParaRPr lang="en-US" dirty="0"/>
          </a:p>
        </p:txBody>
      </p:sp>
    </p:spTree>
    <p:extLst>
      <p:ext uri="{BB962C8B-B14F-4D97-AF65-F5344CB8AC3E}">
        <p14:creationId xmlns:p14="http://schemas.microsoft.com/office/powerpoint/2010/main" val="783402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Lesson overview</a:t>
            </a:r>
          </a:p>
        </p:txBody>
      </p:sp>
      <p:sp>
        <p:nvSpPr>
          <p:cNvPr id="4" name="Slide Number Placeholder 3"/>
          <p:cNvSpPr>
            <a:spLocks noGrp="1"/>
          </p:cNvSpPr>
          <p:nvPr>
            <p:ph type="sldNum" sz="quarter" idx="5"/>
          </p:nvPr>
        </p:nvSpPr>
        <p:spPr/>
        <p:txBody>
          <a:bodyPr/>
          <a:lstStyle/>
          <a:p>
            <a:fld id="{8507DC7E-BC41-4478-BA30-CBCC3A644F0A}" type="slidenum">
              <a:rPr lang="en-US" smtClean="0"/>
              <a:t>21</a:t>
            </a:fld>
            <a:endParaRPr lang="en-US" dirty="0"/>
          </a:p>
        </p:txBody>
      </p:sp>
    </p:spTree>
    <p:extLst>
      <p:ext uri="{BB962C8B-B14F-4D97-AF65-F5344CB8AC3E}">
        <p14:creationId xmlns:p14="http://schemas.microsoft.com/office/powerpoint/2010/main" val="231589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overview</a:t>
            </a:r>
          </a:p>
        </p:txBody>
      </p:sp>
      <p:sp>
        <p:nvSpPr>
          <p:cNvPr id="4" name="Slide Number Placeholder 3"/>
          <p:cNvSpPr>
            <a:spLocks noGrp="1"/>
          </p:cNvSpPr>
          <p:nvPr>
            <p:ph type="sldNum" sz="quarter" idx="5"/>
          </p:nvPr>
        </p:nvSpPr>
        <p:spPr/>
        <p:txBody>
          <a:bodyPr/>
          <a:lstStyle/>
          <a:p>
            <a:fld id="{8507DC7E-BC41-4478-BA30-CBCC3A644F0A}" type="slidenum">
              <a:rPr lang="en-US" smtClean="0"/>
              <a:t>2</a:t>
            </a:fld>
            <a:endParaRPr lang="en-US" dirty="0"/>
          </a:p>
        </p:txBody>
      </p:sp>
    </p:spTree>
    <p:extLst>
      <p:ext uri="{BB962C8B-B14F-4D97-AF65-F5344CB8AC3E}">
        <p14:creationId xmlns:p14="http://schemas.microsoft.com/office/powerpoint/2010/main" val="3839914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67" rtl="0" eaLnBrk="1" fontAlgn="auto" latinLnBrk="0" hangingPunct="1">
              <a:lnSpc>
                <a:spcPct val="90000"/>
              </a:lnSpc>
              <a:spcBef>
                <a:spcPts val="0"/>
              </a:spcBef>
              <a:spcAft>
                <a:spcPts val="333"/>
              </a:spcAft>
              <a:buClrTx/>
              <a:buSzTx/>
              <a:buFontTx/>
              <a:buNone/>
              <a:tabLst/>
              <a:defRPr/>
            </a:pPr>
            <a:r>
              <a:rPr lang="en-US" sz="882" kern="1200" dirty="0">
                <a:solidFill>
                  <a:schemeClr val="tx1"/>
                </a:solidFill>
                <a:effectLst/>
                <a:latin typeface="Segoe UI Light" pitchFamily="34" charset="0"/>
                <a:ea typeface="+mn-ea"/>
                <a:cs typeface="+mn-cs"/>
              </a:rPr>
              <a:t>Azure Administrator accounts will always be able to reset their passwords no matter what this option is set to.</a:t>
            </a:r>
          </a:p>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9427A7F7-BB1E-479D-AFAA-B52F4D0C99F2}" type="datetime8">
              <a:rPr lang="en-US" smtClean="0"/>
              <a:t>7/15/2019 2:24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22</a:t>
            </a:fld>
            <a:endParaRPr lang="en-US" dirty="0"/>
          </a:p>
        </p:txBody>
      </p:sp>
    </p:spTree>
    <p:extLst>
      <p:ext uri="{BB962C8B-B14F-4D97-AF65-F5344CB8AC3E}">
        <p14:creationId xmlns:p14="http://schemas.microsoft.com/office/powerpoint/2010/main" val="458597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9427A7F7-BB1E-479D-AFAA-B52F4D0C99F2}" type="datetime8">
              <a:rPr lang="en-US" smtClean="0"/>
              <a:t>7/15/2019 2:26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23</a:t>
            </a:fld>
            <a:endParaRPr lang="en-US" dirty="0"/>
          </a:p>
        </p:txBody>
      </p:sp>
    </p:spTree>
    <p:extLst>
      <p:ext uri="{BB962C8B-B14F-4D97-AF65-F5344CB8AC3E}">
        <p14:creationId xmlns:p14="http://schemas.microsoft.com/office/powerpoint/2010/main" val="902606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For more information, you can see:</a:t>
            </a:r>
          </a:p>
          <a:p>
            <a:r>
              <a:rPr lang="en-US" sz="1200" b="0" i="0" u="none" strike="noStrike" kern="1200" dirty="0">
                <a:solidFill>
                  <a:schemeClr val="tx1"/>
                </a:solidFill>
                <a:effectLst/>
                <a:latin typeface="+mn-lt"/>
                <a:ea typeface="+mn-ea"/>
                <a:cs typeface="+mn-cs"/>
              </a:rPr>
              <a:t>Video - Deploying self-service password reset | Azure Active Directory - </a:t>
            </a:r>
            <a:r>
              <a:rPr lang="en-US" sz="1200" b="0" i="0" u="sng" strike="noStrike" kern="1200" dirty="0">
                <a:solidFill>
                  <a:schemeClr val="tx1"/>
                </a:solidFill>
                <a:effectLst/>
                <a:latin typeface="+mn-lt"/>
                <a:ea typeface="+mn-ea"/>
                <a:cs typeface="+mn-cs"/>
                <a:hlinkClick r:id="rId3"/>
              </a:rPr>
              <a:t>https://www.youtube.com/watch?v=Pa0eyqjEjvQ</a:t>
            </a:r>
            <a:r>
              <a:rPr lang="en-US" sz="1200" b="0" i="0" u="none" strike="noStrike" kern="1200" dirty="0">
                <a:solidFill>
                  <a:schemeClr val="tx1"/>
                </a:solidFill>
                <a:effectLst/>
                <a:latin typeface="+mn-lt"/>
                <a:ea typeface="+mn-ea"/>
                <a:cs typeface="+mn-cs"/>
              </a:rPr>
              <a:t> </a:t>
            </a:r>
          </a:p>
          <a:p>
            <a:r>
              <a:rPr lang="en-US" dirty="0" err="1"/>
              <a:t>Interrompre</a:t>
            </a:r>
            <a:r>
              <a:rPr lang="en-US" dirty="0"/>
              <a:t> : </a:t>
            </a:r>
            <a:r>
              <a:rPr lang="en-US" dirty="0" err="1"/>
              <a:t>l’enregistrement</a:t>
            </a:r>
            <a:r>
              <a:rPr lang="en-US" dirty="0"/>
              <a:t> se fait via un assistant se </a:t>
            </a:r>
            <a:r>
              <a:rPr lang="en-US" dirty="0" err="1"/>
              <a:t>déclenchant</a:t>
            </a:r>
            <a:r>
              <a:rPr lang="en-US" dirty="0"/>
              <a:t> </a:t>
            </a:r>
            <a:r>
              <a:rPr lang="en-US" dirty="0" err="1"/>
              <a:t>lors</a:t>
            </a:r>
            <a:r>
              <a:rPr lang="en-US" dirty="0"/>
              <a:t> du sign-in</a:t>
            </a:r>
          </a:p>
          <a:p>
            <a:r>
              <a:rPr lang="en-US" dirty="0" err="1"/>
              <a:t>Gérer</a:t>
            </a:r>
            <a:r>
              <a:rPr lang="en-US" dirty="0"/>
              <a:t> : </a:t>
            </a:r>
            <a:r>
              <a:rPr lang="en-US" dirty="0" err="1"/>
              <a:t>Paramètres</a:t>
            </a:r>
            <a:r>
              <a:rPr lang="en-US" dirty="0"/>
              <a:t> de </a:t>
            </a:r>
            <a:r>
              <a:rPr lang="en-US" dirty="0" err="1"/>
              <a:t>profil</a:t>
            </a:r>
            <a:r>
              <a:rPr lang="en-US" dirty="0"/>
              <a:t> que </a:t>
            </a:r>
            <a:r>
              <a:rPr lang="en-US" dirty="0" err="1"/>
              <a:t>l’utilisateur</a:t>
            </a:r>
            <a:r>
              <a:rPr lang="en-US" dirty="0"/>
              <a:t> </a:t>
            </a:r>
            <a:r>
              <a:rPr lang="en-US" dirty="0" err="1"/>
              <a:t>gère</a:t>
            </a:r>
            <a:r>
              <a:rPr lang="en-US" dirty="0"/>
              <a:t> de </a:t>
            </a:r>
            <a:r>
              <a:rPr lang="en-US" dirty="0" err="1"/>
              <a:t>lui-même</a:t>
            </a:r>
            <a:endParaRPr lang="en-US" dirty="0"/>
          </a:p>
        </p:txBody>
      </p:sp>
      <p:sp>
        <p:nvSpPr>
          <p:cNvPr id="4" name="Slide Number Placeholder 3"/>
          <p:cNvSpPr>
            <a:spLocks noGrp="1"/>
          </p:cNvSpPr>
          <p:nvPr>
            <p:ph type="sldNum" sz="quarter" idx="5"/>
          </p:nvPr>
        </p:nvSpPr>
        <p:spPr/>
        <p:txBody>
          <a:bodyPr/>
          <a:lstStyle/>
          <a:p>
            <a:fld id="{8507DC7E-BC41-4478-BA30-CBCC3A644F0A}" type="slidenum">
              <a:rPr lang="en-US" smtClean="0"/>
              <a:t>24</a:t>
            </a:fld>
            <a:endParaRPr lang="en-US" dirty="0"/>
          </a:p>
        </p:txBody>
      </p:sp>
    </p:spTree>
    <p:extLst>
      <p:ext uri="{BB962C8B-B14F-4D97-AF65-F5344CB8AC3E}">
        <p14:creationId xmlns:p14="http://schemas.microsoft.com/office/powerpoint/2010/main" val="27722994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67" rtl="0" eaLnBrk="1" fontAlgn="auto" latinLnBrk="0" hangingPunct="1">
              <a:lnSpc>
                <a:spcPct val="90000"/>
              </a:lnSpc>
              <a:spcBef>
                <a:spcPts val="0"/>
              </a:spcBef>
              <a:spcAft>
                <a:spcPts val="333"/>
              </a:spcAft>
              <a:buClrTx/>
              <a:buSzTx/>
              <a:buFontTx/>
              <a:buNone/>
              <a:tabLst/>
              <a:defRPr/>
            </a:pPr>
            <a:r>
              <a:rPr lang="en-US" sz="882" kern="1200" dirty="0">
                <a:solidFill>
                  <a:schemeClr val="tx1"/>
                </a:solidFill>
                <a:effectLst/>
                <a:latin typeface="Segoe UI Light" pitchFamily="34" charset="0"/>
                <a:ea typeface="+mn-ea"/>
                <a:cs typeface="+mn-cs"/>
              </a:rPr>
              <a:t>✔️ Your Azure AD password is considered an authentication method. It is the one method that cannot be disabled.</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1:28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25</a:t>
            </a:fld>
            <a:endParaRPr lang="en-US" dirty="0"/>
          </a:p>
        </p:txBody>
      </p:sp>
    </p:spTree>
    <p:extLst>
      <p:ext uri="{BB962C8B-B14F-4D97-AF65-F5344CB8AC3E}">
        <p14:creationId xmlns:p14="http://schemas.microsoft.com/office/powerpoint/2010/main" val="5467483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Pick the lab(s) most appropriate for your audience. </a:t>
            </a:r>
          </a:p>
        </p:txBody>
      </p:sp>
      <p:sp>
        <p:nvSpPr>
          <p:cNvPr id="4" name="Slide Number Placeholder 3"/>
          <p:cNvSpPr>
            <a:spLocks noGrp="1"/>
          </p:cNvSpPr>
          <p:nvPr>
            <p:ph type="sldNum" sz="quarter" idx="5"/>
          </p:nvPr>
        </p:nvSpPr>
        <p:spPr/>
        <p:txBody>
          <a:bodyPr/>
          <a:lstStyle/>
          <a:p>
            <a:fld id="{8507DC7E-BC41-4478-BA30-CBCC3A644F0A}" type="slidenum">
              <a:rPr lang="en-US" smtClean="0"/>
              <a:t>26</a:t>
            </a:fld>
            <a:endParaRPr lang="en-US" dirty="0"/>
          </a:p>
        </p:txBody>
      </p:sp>
    </p:spTree>
    <p:extLst>
      <p:ext uri="{BB962C8B-B14F-4D97-AF65-F5344CB8AC3E}">
        <p14:creationId xmlns:p14="http://schemas.microsoft.com/office/powerpoint/2010/main" val="38776493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07DC7E-BC41-4478-BA30-CBCC3A644F0A}" type="slidenum">
              <a:rPr lang="en-US" smtClean="0"/>
              <a:t>28</a:t>
            </a:fld>
            <a:endParaRPr lang="en-US" dirty="0"/>
          </a:p>
        </p:txBody>
      </p:sp>
    </p:spTree>
    <p:extLst>
      <p:ext uri="{BB962C8B-B14F-4D97-AF65-F5344CB8AC3E}">
        <p14:creationId xmlns:p14="http://schemas.microsoft.com/office/powerpoint/2010/main" val="918783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you have time go through the Module Review questions in the student materials.</a:t>
            </a:r>
          </a:p>
          <a:p>
            <a:endParaRPr lang="en-US" dirty="0"/>
          </a:p>
        </p:txBody>
      </p:sp>
      <p:sp>
        <p:nvSpPr>
          <p:cNvPr id="4" name="Slide Number Placeholder 3"/>
          <p:cNvSpPr>
            <a:spLocks noGrp="1"/>
          </p:cNvSpPr>
          <p:nvPr>
            <p:ph type="sldNum" sz="quarter" idx="5"/>
          </p:nvPr>
        </p:nvSpPr>
        <p:spPr/>
        <p:txBody>
          <a:bodyPr/>
          <a:lstStyle/>
          <a:p>
            <a:fld id="{8507DC7E-BC41-4478-BA30-CBCC3A644F0A}" type="slidenum">
              <a:rPr lang="en-US" smtClean="0"/>
              <a:t>29</a:t>
            </a:fld>
            <a:endParaRPr lang="en-US" dirty="0"/>
          </a:p>
        </p:txBody>
      </p:sp>
    </p:spTree>
    <p:extLst>
      <p:ext uri="{BB962C8B-B14F-4D97-AF65-F5344CB8AC3E}">
        <p14:creationId xmlns:p14="http://schemas.microsoft.com/office/powerpoint/2010/main" val="1014971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Lesson overview</a:t>
            </a:r>
          </a:p>
        </p:txBody>
      </p:sp>
      <p:sp>
        <p:nvSpPr>
          <p:cNvPr id="4" name="Slide Number Placeholder 3"/>
          <p:cNvSpPr>
            <a:spLocks noGrp="1"/>
          </p:cNvSpPr>
          <p:nvPr>
            <p:ph type="sldNum" sz="quarter" idx="5"/>
          </p:nvPr>
        </p:nvSpPr>
        <p:spPr/>
        <p:txBody>
          <a:bodyPr/>
          <a:lstStyle/>
          <a:p>
            <a:fld id="{8507DC7E-BC41-4478-BA30-CBCC3A644F0A}" type="slidenum">
              <a:rPr lang="en-US" smtClean="0"/>
              <a:t>4</a:t>
            </a:fld>
            <a:endParaRPr lang="en-US" dirty="0"/>
          </a:p>
        </p:txBody>
      </p:sp>
    </p:spTree>
    <p:extLst>
      <p:ext uri="{BB962C8B-B14F-4D97-AF65-F5344CB8AC3E}">
        <p14:creationId xmlns:p14="http://schemas.microsoft.com/office/powerpoint/2010/main" val="2997108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How many methods can you identify in this graphic? Can you think of any ways to overcome the two-step authentication? For example, phishing, stolen devices, or malware. </a:t>
            </a:r>
          </a:p>
          <a:p>
            <a:endParaRPr lang="en-US" dirty="0"/>
          </a:p>
          <a:p>
            <a:r>
              <a:rPr lang="en-US" dirty="0"/>
              <a:t>For more information, you can see:</a:t>
            </a:r>
          </a:p>
          <a:p>
            <a:r>
              <a:rPr lang="en-US" dirty="0"/>
              <a:t>Multi-factor authentication - https://azure.microsoft.com/en-us/services/multi-factor-authentication/ </a:t>
            </a:r>
          </a:p>
          <a:p>
            <a:endParaRPr lang="en-US" dirty="0"/>
          </a:p>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1:35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5</a:t>
            </a:fld>
            <a:endParaRPr lang="en-US" dirty="0"/>
          </a:p>
        </p:txBody>
      </p:sp>
    </p:spTree>
    <p:extLst>
      <p:ext uri="{BB962C8B-B14F-4D97-AF65-F5344CB8AC3E}">
        <p14:creationId xmlns:p14="http://schemas.microsoft.com/office/powerpoint/2010/main" val="2263987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Appel telephone – </a:t>
            </a:r>
            <a:r>
              <a:rPr lang="en-US" dirty="0" err="1"/>
              <a:t>Touche</a:t>
            </a:r>
            <a:r>
              <a:rPr lang="en-US" dirty="0"/>
              <a:t> # à taper. Le telephone </a:t>
            </a:r>
            <a:r>
              <a:rPr lang="en-US" dirty="0" err="1"/>
              <a:t>doit</a:t>
            </a:r>
            <a:r>
              <a:rPr lang="en-US" dirty="0"/>
              <a:t> </a:t>
            </a:r>
            <a:r>
              <a:rPr lang="en-US" dirty="0" err="1"/>
              <a:t>être</a:t>
            </a:r>
            <a:r>
              <a:rPr lang="en-US" dirty="0"/>
              <a:t> </a:t>
            </a:r>
            <a:r>
              <a:rPr lang="en-US" dirty="0" err="1"/>
              <a:t>enregistré</a:t>
            </a:r>
            <a:endParaRPr lang="en-US" dirty="0"/>
          </a:p>
          <a:p>
            <a:r>
              <a:rPr lang="en-US" dirty="0" err="1"/>
              <a:t>Possibilité</a:t>
            </a:r>
            <a:r>
              <a:rPr lang="en-US" dirty="0"/>
              <a:t> </a:t>
            </a:r>
            <a:r>
              <a:rPr lang="en-US" dirty="0" err="1"/>
              <a:t>d’utilizer</a:t>
            </a:r>
            <a:r>
              <a:rPr lang="en-US" dirty="0"/>
              <a:t> un cache de 1 à 60 </a:t>
            </a:r>
            <a:r>
              <a:rPr lang="en-US" dirty="0" err="1"/>
              <a:t>jours</a:t>
            </a:r>
            <a:r>
              <a:rPr lang="en-US" dirty="0"/>
              <a:t> pour ne pas </a:t>
            </a:r>
            <a:r>
              <a:rPr lang="en-US" dirty="0" err="1"/>
              <a:t>avoir</a:t>
            </a:r>
            <a:r>
              <a:rPr lang="en-US" dirty="0"/>
              <a:t> à </a:t>
            </a:r>
            <a:r>
              <a:rPr lang="en-US" dirty="0" err="1"/>
              <a:t>répondre</a:t>
            </a:r>
            <a:r>
              <a:rPr lang="en-US" dirty="0"/>
              <a:t> au MFA tout le temps. 14 </a:t>
            </a:r>
            <a:r>
              <a:rPr lang="en-US" dirty="0" err="1"/>
              <a:t>jours</a:t>
            </a:r>
            <a:r>
              <a:rPr lang="en-US" dirty="0"/>
              <a:t> par </a:t>
            </a:r>
            <a:r>
              <a:rPr lang="en-US" dirty="0" err="1"/>
              <a:t>défaut</a:t>
            </a:r>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1:37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6</a:t>
            </a:fld>
            <a:endParaRPr lang="en-US" dirty="0"/>
          </a:p>
        </p:txBody>
      </p:sp>
    </p:spTree>
    <p:extLst>
      <p:ext uri="{BB962C8B-B14F-4D97-AF65-F5344CB8AC3E}">
        <p14:creationId xmlns:p14="http://schemas.microsoft.com/office/powerpoint/2010/main" val="107923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67" rtl="0" eaLnBrk="1" fontAlgn="auto" latinLnBrk="0" hangingPunct="1">
              <a:lnSpc>
                <a:spcPct val="90000"/>
              </a:lnSpc>
              <a:spcBef>
                <a:spcPts val="0"/>
              </a:spcBef>
              <a:spcAft>
                <a:spcPts val="333"/>
              </a:spcAft>
              <a:buClrTx/>
              <a:buSzTx/>
              <a:buFontTx/>
              <a:buNone/>
              <a:tabLst/>
              <a:defRPr/>
            </a:pPr>
            <a:r>
              <a:rPr lang="en-US" sz="882" kern="1200" dirty="0">
                <a:solidFill>
                  <a:schemeClr val="tx1"/>
                </a:solidFill>
                <a:effectLst/>
                <a:latin typeface="Segoe UI Light" pitchFamily="34" charset="0"/>
                <a:ea typeface="+mn-ea"/>
                <a:cs typeface="+mn-cs"/>
              </a:rPr>
              <a:t>✔️ On first-time sign-in, after MFA has been enabled, users are prompted to configure their MFA settings. For example, if you enable MFA so that users must use a mobile device, users will be prompted to configure their mobile device for MFA. Users must complete those steps, or they will not be permitted to sign in, which they cannot do until they have validated that their mobile device is MFA-compliant.</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1:44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7</a:t>
            </a:fld>
            <a:endParaRPr lang="en-US" dirty="0"/>
          </a:p>
        </p:txBody>
      </p:sp>
    </p:spTree>
    <p:extLst>
      <p:ext uri="{BB962C8B-B14F-4D97-AF65-F5344CB8AC3E}">
        <p14:creationId xmlns:p14="http://schemas.microsoft.com/office/powerpoint/2010/main" val="2386763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Do you think conditional access would be something your organization is interested in?</a:t>
            </a:r>
          </a:p>
          <a:p>
            <a:endParaRPr lang="en-US" dirty="0"/>
          </a:p>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9427A7F7-BB1E-479D-AFAA-B52F4D0C99F2}" type="datetime8">
              <a:rPr lang="en-US" smtClean="0"/>
              <a:t>7/15/2019 1:47 PM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8</a:t>
            </a:fld>
            <a:endParaRPr lang="en-US" dirty="0"/>
          </a:p>
        </p:txBody>
      </p:sp>
    </p:spTree>
    <p:extLst>
      <p:ext uri="{BB962C8B-B14F-4D97-AF65-F5344CB8AC3E}">
        <p14:creationId xmlns:p14="http://schemas.microsoft.com/office/powerpoint/2010/main" val="3338634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Trusted IPs bypass works only from inside of the company intranet. If you select the All Federated Users option and a user signs in from outside the company intranet, the user must authenticate by using two-step verification. The process is the same even if the user presents an AD FS claim.</a:t>
            </a:r>
          </a:p>
          <a:p>
            <a:endParaRPr lang="en-US" dirty="0"/>
          </a:p>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1:50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9</a:t>
            </a:fld>
            <a:endParaRPr lang="en-US" dirty="0"/>
          </a:p>
        </p:txBody>
      </p:sp>
    </p:spTree>
    <p:extLst>
      <p:ext uri="{BB962C8B-B14F-4D97-AF65-F5344CB8AC3E}">
        <p14:creationId xmlns:p14="http://schemas.microsoft.com/office/powerpoint/2010/main" val="2245497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82" kern="1200" dirty="0">
                <a:solidFill>
                  <a:schemeClr val="tx1"/>
                </a:solidFill>
                <a:effectLst/>
                <a:latin typeface="Segoe UI Light" pitchFamily="34" charset="0"/>
                <a:ea typeface="+mn-ea"/>
                <a:cs typeface="+mn-cs"/>
              </a:rPr>
              <a:t>✔️ In situations where the mobile app or phone is not receiving a notification or phone call, you can allow a one-time bypass, so the user can access the desired resource.</a:t>
            </a:r>
          </a:p>
          <a:p>
            <a:r>
              <a:rPr lang="en-US" sz="882" kern="1200" dirty="0">
                <a:solidFill>
                  <a:schemeClr val="tx1"/>
                </a:solidFill>
                <a:effectLst/>
                <a:latin typeface="Segoe UI Light" pitchFamily="34" charset="0"/>
                <a:ea typeface="+mn-ea"/>
                <a:cs typeface="+mn-cs"/>
              </a:rPr>
              <a:t> </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7/15/2019 1:52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10</a:t>
            </a:fld>
            <a:endParaRPr lang="en-US" dirty="0"/>
          </a:p>
        </p:txBody>
      </p:sp>
    </p:spTree>
    <p:extLst>
      <p:ext uri="{BB962C8B-B14F-4D97-AF65-F5344CB8AC3E}">
        <p14:creationId xmlns:p14="http://schemas.microsoft.com/office/powerpoint/2010/main" val="6745045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pic>
        <p:nvPicPr>
          <p:cNvPr id="6" name="MS logo gray - EMF" descr="Microsoft logo, gray text version">
            <a:extLst>
              <a:ext uri="{FF2B5EF4-FFF2-40B4-BE49-F238E27FC236}">
                <a16:creationId xmlns:a16="http://schemas.microsoft.com/office/drawing/2014/main" id="{D3453B0B-33DE-4ED0-A610-D76D0E610F6F}"/>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9" name="Title 1"/>
          <p:cNvSpPr>
            <a:spLocks noGrp="1"/>
          </p:cNvSpPr>
          <p:nvPr>
            <p:ph type="title" hasCustomPrompt="1"/>
          </p:nvPr>
        </p:nvSpPr>
        <p:spPr>
          <a:xfrm>
            <a:off x="584200" y="2979778"/>
            <a:ext cx="4572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4572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pic>
        <p:nvPicPr>
          <p:cNvPr id="12" name="Picture 11">
            <a:extLst>
              <a:ext uri="{FF2B5EF4-FFF2-40B4-BE49-F238E27FC236}">
                <a16:creationId xmlns:a16="http://schemas.microsoft.com/office/drawing/2014/main" id="{99F328AE-26F0-42B9-988D-535B1145C96D}"/>
              </a:ext>
            </a:extLst>
          </p:cNvPr>
          <p:cNvPicPr>
            <a:picLocks noChangeAspect="1"/>
          </p:cNvPicPr>
          <p:nvPr userDrawn="1"/>
        </p:nvPicPr>
        <p:blipFill>
          <a:blip r:embed="rId3"/>
          <a:stretch>
            <a:fillRect/>
          </a:stretch>
        </p:blipFill>
        <p:spPr>
          <a:xfrm>
            <a:off x="6250758" y="800100"/>
            <a:ext cx="5024485" cy="5257800"/>
          </a:xfrm>
          <a:prstGeom prst="rect">
            <a:avLst/>
          </a:prstGeom>
        </p:spPr>
      </p:pic>
    </p:spTree>
    <p:extLst>
      <p:ext uri="{BB962C8B-B14F-4D97-AF65-F5344CB8AC3E}">
        <p14:creationId xmlns:p14="http://schemas.microsoft.com/office/powerpoint/2010/main" val="32082842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with gri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31026A-4A74-439D-A8F5-DB82A03E71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42879713"/>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 title - half page">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B2500C4-B436-4E3A-8A91-A02448A774DB}"/>
              </a:ext>
            </a:extLst>
          </p:cNvPr>
          <p:cNvSpPr>
            <a:spLocks noGrp="1"/>
          </p:cNvSpPr>
          <p:nvPr>
            <p:ph type="title"/>
          </p:nvPr>
        </p:nvSpPr>
        <p:spPr>
          <a:xfrm>
            <a:off x="584200" y="457200"/>
            <a:ext cx="5508419" cy="372410"/>
          </a:xfrm>
        </p:spPr>
        <p:txBody>
          <a:bodyPr tIns="64008"/>
          <a:lstStyle>
            <a:lvl1pPr>
              <a:defRPr sz="2000" spc="0">
                <a:latin typeface="+mj-lt"/>
                <a:cs typeface="Segoe UI"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31299793"/>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em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pic>
        <p:nvPicPr>
          <p:cNvPr id="9" name="Picture 8">
            <a:extLst>
              <a:ext uri="{FF2B5EF4-FFF2-40B4-BE49-F238E27FC236}">
                <a16:creationId xmlns:a16="http://schemas.microsoft.com/office/drawing/2014/main" id="{E631573B-58F8-43B4-8E3E-6F895442CB9B}"/>
              </a:ext>
            </a:extLst>
          </p:cNvPr>
          <p:cNvPicPr>
            <a:picLocks noChangeAspect="1"/>
          </p:cNvPicPr>
          <p:nvPr userDrawn="1"/>
        </p:nvPicPr>
        <p:blipFill>
          <a:blip r:embed="rId2"/>
          <a:stretch>
            <a:fillRect/>
          </a:stretch>
        </p:blipFill>
        <p:spPr>
          <a:xfrm>
            <a:off x="9344025" y="3898483"/>
            <a:ext cx="2265363" cy="2370555"/>
          </a:xfrm>
          <a:prstGeom prst="rect">
            <a:avLst/>
          </a:prstGeom>
        </p:spPr>
      </p:pic>
    </p:spTree>
    <p:extLst>
      <p:ext uri="{BB962C8B-B14F-4D97-AF65-F5344CB8AC3E}">
        <p14:creationId xmlns:p14="http://schemas.microsoft.com/office/powerpoint/2010/main" val="8533759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mo slide 2">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spTree>
    <p:extLst>
      <p:ext uri="{BB962C8B-B14F-4D97-AF65-F5344CB8AC3E}">
        <p14:creationId xmlns:p14="http://schemas.microsoft.com/office/powerpoint/2010/main" val="30290309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pic>
        <p:nvPicPr>
          <p:cNvPr id="6" name="Picture 5">
            <a:extLst>
              <a:ext uri="{FF2B5EF4-FFF2-40B4-BE49-F238E27FC236}">
                <a16:creationId xmlns:a16="http://schemas.microsoft.com/office/drawing/2014/main" id="{C381C0FB-0396-463F-9527-BACCE968684E}"/>
              </a:ext>
            </a:extLst>
          </p:cNvPr>
          <p:cNvPicPr>
            <a:picLocks noChangeAspect="1"/>
          </p:cNvPicPr>
          <p:nvPr userDrawn="1"/>
        </p:nvPicPr>
        <p:blipFill>
          <a:blip r:embed="rId2"/>
          <a:stretch>
            <a:fillRect/>
          </a:stretch>
        </p:blipFill>
        <p:spPr>
          <a:xfrm>
            <a:off x="9344025" y="3898483"/>
            <a:ext cx="2265363" cy="2370555"/>
          </a:xfrm>
          <a:prstGeom prst="rect">
            <a:avLst/>
          </a:prstGeom>
        </p:spPr>
      </p:pic>
    </p:spTree>
    <p:extLst>
      <p:ext uri="{BB962C8B-B14F-4D97-AF65-F5344CB8AC3E}">
        <p14:creationId xmlns:p14="http://schemas.microsoft.com/office/powerpoint/2010/main" val="30907674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deo slide 2">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spTree>
    <p:extLst>
      <p:ext uri="{BB962C8B-B14F-4D97-AF65-F5344CB8AC3E}">
        <p14:creationId xmlns:p14="http://schemas.microsoft.com/office/powerpoint/2010/main" val="36873693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pic>
        <p:nvPicPr>
          <p:cNvPr id="6" name="Picture 5">
            <a:extLst>
              <a:ext uri="{FF2B5EF4-FFF2-40B4-BE49-F238E27FC236}">
                <a16:creationId xmlns:a16="http://schemas.microsoft.com/office/drawing/2014/main" id="{869F059F-BD0F-4211-86F6-E960C3EC183D}"/>
              </a:ext>
            </a:extLst>
          </p:cNvPr>
          <p:cNvPicPr>
            <a:picLocks noChangeAspect="1"/>
          </p:cNvPicPr>
          <p:nvPr userDrawn="1"/>
        </p:nvPicPr>
        <p:blipFill>
          <a:blip r:embed="rId2"/>
          <a:stretch>
            <a:fillRect/>
          </a:stretch>
        </p:blipFill>
        <p:spPr>
          <a:xfrm>
            <a:off x="9344025" y="3898483"/>
            <a:ext cx="2265363" cy="2370555"/>
          </a:xfrm>
          <a:prstGeom prst="rect">
            <a:avLst/>
          </a:prstGeom>
        </p:spPr>
      </p:pic>
    </p:spTree>
    <p:extLst>
      <p:ext uri="{BB962C8B-B14F-4D97-AF65-F5344CB8AC3E}">
        <p14:creationId xmlns:p14="http://schemas.microsoft.com/office/powerpoint/2010/main" val="2319699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1911">
          <p15:clr>
            <a:srgbClr val="5ACBF0"/>
          </p15:clr>
        </p15:guide>
        <p15:guide id="4" orient="horz" pos="2505">
          <p15:clr>
            <a:srgbClr val="5ACBF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Titl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spTree>
    <p:extLst>
      <p:ext uri="{BB962C8B-B14F-4D97-AF65-F5344CB8AC3E}">
        <p14:creationId xmlns:p14="http://schemas.microsoft.com/office/powerpoint/2010/main" val="1530237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863466"/>
      </p:ext>
    </p:extLst>
  </p:cSld>
  <p:clrMapOvr>
    <a:masterClrMapping/>
  </p:clrMapOvr>
  <p:transition>
    <p:fade/>
  </p:transition>
  <p:extLst>
    <p:ext uri="{DCECCB84-F9BA-43D5-87BE-67443E8EF086}">
      <p15:sldGuideLst xmlns:p15="http://schemas.microsoft.com/office/powerpoint/2012/main">
        <p15:guide id="1" orient="horz" pos="1272">
          <p15:clr>
            <a:srgbClr val="5ACBF0"/>
          </p15:clr>
        </p15:guide>
        <p15:guide id="2" orient="horz" pos="904">
          <p15:clr>
            <a:srgbClr val="5ACBF0"/>
          </p15:clr>
        </p15:guide>
        <p15:guide id="3" orient="horz" pos="288">
          <p15:clr>
            <a:srgbClr val="5ACBF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2">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90945"/>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904">
          <p15:clr>
            <a:srgbClr val="5ACBF0"/>
          </p15:clr>
        </p15:guide>
        <p15:guide id="2" orient="horz" pos="1272">
          <p15:clr>
            <a:srgbClr val="5ACBF0"/>
          </p15:clr>
        </p15:guide>
        <p15:guide id="3" orient="horz" pos="288">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quare photo">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2270E26-89BA-4369-9EF4-1B9EBAA3D00B}"/>
              </a:ext>
            </a:extLst>
          </p:cNvPr>
          <p:cNvSpPr/>
          <p:nvPr userDrawn="1"/>
        </p:nvSpPr>
        <p:spPr bwMode="auto">
          <a:xfrm>
            <a:off x="5334000" y="0"/>
            <a:ext cx="6858000" cy="6858000"/>
          </a:xfrm>
          <a:prstGeom prst="rect">
            <a:avLst/>
          </a:prstGeom>
          <a:solidFill>
            <a:srgbClr val="D2D2D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pic>
        <p:nvPicPr>
          <p:cNvPr id="9" name="MS logo gray - EMF" descr="Microsoft logo, gray text version">
            <a:extLst>
              <a:ext uri="{FF2B5EF4-FFF2-40B4-BE49-F238E27FC236}">
                <a16:creationId xmlns:a16="http://schemas.microsoft.com/office/drawing/2014/main" id="{D03FE64B-525F-4B73-8C45-B4BC3BAD6A2D}"/>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pic>
        <p:nvPicPr>
          <p:cNvPr id="10" name="Picture 9">
            <a:extLst>
              <a:ext uri="{FF2B5EF4-FFF2-40B4-BE49-F238E27FC236}">
                <a16:creationId xmlns:a16="http://schemas.microsoft.com/office/drawing/2014/main" id="{95964678-FE6C-4226-A11B-8D452DA7808C}"/>
              </a:ext>
            </a:extLst>
          </p:cNvPr>
          <p:cNvPicPr>
            <a:picLocks noChangeAspect="1"/>
          </p:cNvPicPr>
          <p:nvPr userDrawn="1"/>
        </p:nvPicPr>
        <p:blipFill>
          <a:blip r:embed="rId3"/>
          <a:stretch>
            <a:fillRect/>
          </a:stretch>
        </p:blipFill>
        <p:spPr>
          <a:xfrm>
            <a:off x="6250758" y="800100"/>
            <a:ext cx="5024485" cy="5257800"/>
          </a:xfrm>
          <a:prstGeom prst="rect">
            <a:avLst/>
          </a:prstGeom>
        </p:spPr>
      </p:pic>
    </p:spTree>
    <p:extLst>
      <p:ext uri="{BB962C8B-B14F-4D97-AF65-F5344CB8AC3E}">
        <p14:creationId xmlns:p14="http://schemas.microsoft.com/office/powerpoint/2010/main" val="12422856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orient="horz" pos="2496">
          <p15:clr>
            <a:srgbClr val="5ACBF0"/>
          </p15:clr>
        </p15:guide>
        <p15:guide id="3" pos="3355">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0DF2A6-26A8-4810-95DF-F65F123C6660}"/>
              </a:ext>
            </a:extLst>
          </p:cNvPr>
          <p:cNvSpPr>
            <a:spLocks noGrp="1"/>
          </p:cNvSpPr>
          <p:nvPr>
            <p:ph type="title" hasCustomPrompt="1"/>
          </p:nvPr>
        </p:nvSpPr>
        <p:spPr/>
        <p:txBody>
          <a:bodyPr/>
          <a:lstStyle>
            <a:lvl1pPr>
              <a:defRPr/>
            </a:lvl1pPr>
          </a:lstStyle>
          <a:p>
            <a:r>
              <a:rPr lang="en-US" dirty="0"/>
              <a:t>Software code slide</a:t>
            </a:r>
          </a:p>
        </p:txBody>
      </p:sp>
      <p:sp>
        <p:nvSpPr>
          <p:cNvPr id="5" name="Text Placeholder 4">
            <a:extLst>
              <a:ext uri="{FF2B5EF4-FFF2-40B4-BE49-F238E27FC236}">
                <a16:creationId xmlns:a16="http://schemas.microsoft.com/office/drawing/2014/main" id="{BA9F61CF-FF79-485A-A6C8-A1952EFD58AE}"/>
              </a:ext>
            </a:extLst>
          </p:cNvPr>
          <p:cNvSpPr>
            <a:spLocks noGrp="1"/>
          </p:cNvSpPr>
          <p:nvPr>
            <p:ph type="body" sz="quarter" idx="10"/>
          </p:nvPr>
        </p:nvSpPr>
        <p:spPr>
          <a:xfrm>
            <a:off x="588263" y="1436688"/>
            <a:ext cx="11018520" cy="1908215"/>
          </a:xfrm>
        </p:spPr>
        <p:txBody>
          <a:bodyPr/>
          <a:lstStyle>
            <a:lvl1pPr marL="0" indent="0">
              <a:buNone/>
              <a:defRPr sz="2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1pPr>
            <a:lvl2pPr marL="346553" indent="0">
              <a:buNone/>
              <a:defRPr sz="24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2pPr>
            <a:lvl3pPr marL="584607" indent="0">
              <a:buNone/>
              <a:defRPr sz="20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3pPr>
            <a:lvl4pPr marL="814563"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4pPr>
            <a:lvl5pPr marL="1050997"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5452256"/>
      </p:ext>
    </p:extLst>
  </p:cSld>
  <p:clrMapOvr>
    <a:masterClrMapping/>
  </p:clrMapOvr>
  <p:transition>
    <p:fade/>
  </p:transition>
  <p:extLst>
    <p:ext uri="{DCECCB84-F9BA-43D5-87BE-67443E8EF086}">
      <p15:sldGuideLst xmlns:p15="http://schemas.microsoft.com/office/powerpoint/2012/main">
        <p15:guide id="1" orient="horz" pos="1272">
          <p15:clr>
            <a:srgbClr val="5ACBF0"/>
          </p15:clr>
        </p15:guide>
        <p15:guide id="2" orient="horz" pos="905">
          <p15:clr>
            <a:srgbClr val="5ACBF0"/>
          </p15:clr>
        </p15:guide>
        <p15:guide id="3" orient="horz" pos="288">
          <p15:clr>
            <a:srgbClr val="5ACBF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losing logo slide">
    <p:bg>
      <p:bgRef idx="1001">
        <a:schemeClr val="bg2"/>
      </p:bgRef>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584200" y="6161316"/>
            <a:ext cx="4482124" cy="107722"/>
          </a:xfrm>
          <a:prstGeom prst="rect">
            <a:avLst/>
          </a:prstGeom>
          <a:noFill/>
          <a:ln w="12700">
            <a:noFill/>
            <a:miter lim="800000"/>
            <a:headEnd type="none" w="sm" len="sm"/>
            <a:tailEnd type="none" w="sm" len="sm"/>
          </a:ln>
          <a:effectLst/>
        </p:spPr>
        <p:txBody>
          <a:bodyPr vert="horz" wrap="square" lIns="0" tIns="0" rIns="0" bIns="0" numCol="1" anchor="b" anchorCtr="0" compatLnSpc="1">
            <a:prstTxWarp prst="textNoShape">
              <a:avLst/>
            </a:prstTxWarp>
            <a:spAutoFit/>
          </a:bodyPr>
          <a:lstStyle/>
          <a:p>
            <a:pPr defTabSz="932290" eaLnBrk="0" hangingPunct="0"/>
            <a:r>
              <a:rPr lang="en-US" sz="700" dirty="0">
                <a:gradFill>
                  <a:gsLst>
                    <a:gs pos="0">
                      <a:schemeClr val="tx1"/>
                    </a:gs>
                    <a:gs pos="100000">
                      <a:schemeClr val="tx1"/>
                    </a:gs>
                  </a:gsLst>
                  <a:lin ang="5400000" scaled="0"/>
                </a:gradFill>
                <a:cs typeface="Segoe UI" pitchFamily="34" charset="0"/>
              </a:rPr>
              <a:t>© Copyright Microsoft Corporation. All rights reserved. </a:t>
            </a:r>
          </a:p>
        </p:txBody>
      </p:sp>
      <p:pic>
        <p:nvPicPr>
          <p:cNvPr id="4" name="MS logo gray - EMF" descr="Microsoft logo, gray text version">
            <a:extLst>
              <a:ext uri="{FF2B5EF4-FFF2-40B4-BE49-F238E27FC236}">
                <a16:creationId xmlns:a16="http://schemas.microsoft.com/office/drawing/2014/main" id="{59104CAE-91B8-4A7E-9F8E-214C5F880932}"/>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Tree>
    <p:extLst>
      <p:ext uri="{BB962C8B-B14F-4D97-AF65-F5344CB8AC3E}">
        <p14:creationId xmlns:p14="http://schemas.microsoft.com/office/powerpoint/2010/main" val="133611835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bwMode="white"/>
        <p:txBody>
          <a:bodyPr/>
          <a:lstStyle>
            <a:lvl1pPr>
              <a:defRPr b="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F4B6606D-2DF9-48CD-BBE9-B751BF55CD2B}"/>
              </a:ext>
            </a:extLst>
          </p:cNvPr>
          <p:cNvSpPr>
            <a:spLocks noGrp="1"/>
          </p:cNvSpPr>
          <p:nvPr>
            <p:ph type="body" sz="quarter" idx="12"/>
          </p:nvPr>
        </p:nvSpPr>
        <p:spPr bwMode="white">
          <a:xfrm>
            <a:off x="584200" y="1436688"/>
            <a:ext cx="11018838" cy="2215991"/>
          </a:xfrm>
        </p:spPr>
        <p:txBody>
          <a:bodyPr>
            <a:spAutoFit/>
          </a:bodyPr>
          <a:lstStyle>
            <a:lvl1pPr>
              <a:defRPr sz="3600">
                <a:latin typeface="+mn-lt"/>
              </a:defRPr>
            </a:lvl1pPr>
            <a:lvl2pPr>
              <a:defRPr sz="2800">
                <a:latin typeface="+mn-lt"/>
              </a:defRPr>
            </a:lvl2pPr>
            <a:lvl3pPr>
              <a:defRPr sz="2400">
                <a:latin typeface="+mn-lt"/>
              </a:defRPr>
            </a:lvl3pPr>
            <a:lvl4pPr>
              <a:defRPr sz="2000">
                <a:latin typeface="+mn-lt"/>
              </a:defRPr>
            </a:lvl4pPr>
            <a:lvl5pPr>
              <a:defRPr sz="18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Next slide"/>
          <p:cNvSpPr>
            <a:spLocks noGrp="1"/>
          </p:cNvSpPr>
          <p:nvPr>
            <p:ph type="body" sz="quarter" idx="11" hasCustomPrompt="1"/>
          </p:nvPr>
        </p:nvSpPr>
        <p:spPr>
          <a:xfrm>
            <a:off x="1" y="6269038"/>
            <a:ext cx="12192001" cy="588963"/>
          </a:xfrm>
          <a:prstGeom prst="rect">
            <a:avLst/>
          </a:prstGeom>
          <a:solidFill>
            <a:srgbClr val="FFFF99"/>
          </a:solidFill>
        </p:spPr>
        <p:txBody>
          <a:bodyPr wrap="square" lIns="155457" tIns="77729" rIns="155457" bIns="45720"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Tree>
    <p:extLst>
      <p:ext uri="{BB962C8B-B14F-4D97-AF65-F5344CB8AC3E}">
        <p14:creationId xmlns:p14="http://schemas.microsoft.com/office/powerpoint/2010/main" val="2096692426"/>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904">
          <p15:clr>
            <a:srgbClr val="5ACBF0"/>
          </p15:clr>
        </p15:guide>
        <p15:guide id="2" orient="horz" pos="288">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quare photo 2">
    <p:spTree>
      <p:nvGrpSpPr>
        <p:cNvPr id="1" name=""/>
        <p:cNvGrpSpPr/>
        <p:nvPr/>
      </p:nvGrpSpPr>
      <p:grpSpPr>
        <a:xfrm>
          <a:off x="0" y="0"/>
          <a:ext cx="0" cy="0"/>
          <a:chOff x="0" y="0"/>
          <a:chExt cx="0" cy="0"/>
        </a:xfrm>
      </p:grpSpPr>
      <p:pic>
        <p:nvPicPr>
          <p:cNvPr id="7" name="MS logo gray - EMF" descr="Microsoft logo, gray text version">
            <a:extLst>
              <a:ext uri="{FF2B5EF4-FFF2-40B4-BE49-F238E27FC236}">
                <a16:creationId xmlns:a16="http://schemas.microsoft.com/office/drawing/2014/main" id="{DDC08157-A48C-4ACA-A5BB-EE2A866E103C}"/>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sp>
        <p:nvSpPr>
          <p:cNvPr id="8" name="Rectangle 7">
            <a:extLst>
              <a:ext uri="{FF2B5EF4-FFF2-40B4-BE49-F238E27FC236}">
                <a16:creationId xmlns:a16="http://schemas.microsoft.com/office/drawing/2014/main" id="{9D026004-6E63-4034-A1B0-34BE8CEF3D76}"/>
              </a:ext>
            </a:extLst>
          </p:cNvPr>
          <p:cNvSpPr/>
          <p:nvPr userDrawn="1"/>
        </p:nvSpPr>
        <p:spPr bwMode="auto">
          <a:xfrm>
            <a:off x="5334000" y="0"/>
            <a:ext cx="6858000" cy="6858000"/>
          </a:xfrm>
          <a:prstGeom prst="rect">
            <a:avLst/>
          </a:prstGeom>
          <a:solidFill>
            <a:srgbClr val="00BCF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solidFill>
                <a:srgbClr val="00240D"/>
              </a:solidFill>
              <a:ea typeface="Segoe UI" pitchFamily="34" charset="0"/>
              <a:cs typeface="Segoe UI" pitchFamily="34" charset="0"/>
            </a:endParaRPr>
          </a:p>
        </p:txBody>
      </p:sp>
      <p:pic>
        <p:nvPicPr>
          <p:cNvPr id="12" name="Picture 11">
            <a:extLst>
              <a:ext uri="{FF2B5EF4-FFF2-40B4-BE49-F238E27FC236}">
                <a16:creationId xmlns:a16="http://schemas.microsoft.com/office/drawing/2014/main" id="{5FC1A9B4-AD16-4E53-919C-38204BAF9E3C}"/>
              </a:ext>
            </a:extLst>
          </p:cNvPr>
          <p:cNvPicPr>
            <a:picLocks noChangeAspect="1"/>
          </p:cNvPicPr>
          <p:nvPr userDrawn="1"/>
        </p:nvPicPr>
        <p:blipFill>
          <a:blip r:embed="rId3"/>
          <a:stretch>
            <a:fillRect/>
          </a:stretch>
        </p:blipFill>
        <p:spPr>
          <a:xfrm>
            <a:off x="6250758" y="800100"/>
            <a:ext cx="5024485" cy="5257800"/>
          </a:xfrm>
          <a:prstGeom prst="rect">
            <a:avLst/>
          </a:prstGeom>
        </p:spPr>
      </p:pic>
    </p:spTree>
    <p:extLst>
      <p:ext uri="{BB962C8B-B14F-4D97-AF65-F5344CB8AC3E}">
        <p14:creationId xmlns:p14="http://schemas.microsoft.com/office/powerpoint/2010/main" val="980139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orient="horz" pos="2496">
          <p15:clr>
            <a:srgbClr val="5ACBF0"/>
          </p15:clr>
        </p15:guide>
        <p15:guide id="3" pos="3360">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2">
    <p:bg>
      <p:bgRef idx="1001">
        <a:schemeClr val="bg2"/>
      </p:bgRef>
    </p:bg>
    <p:spTree>
      <p:nvGrpSpPr>
        <p:cNvPr id="1" name=""/>
        <p:cNvGrpSpPr/>
        <p:nvPr/>
      </p:nvGrpSpPr>
      <p:grpSpPr>
        <a:xfrm>
          <a:off x="0" y="0"/>
          <a:ext cx="0" cy="0"/>
          <a:chOff x="0" y="0"/>
          <a:chExt cx="0" cy="0"/>
        </a:xfrm>
      </p:grpSpPr>
      <p:pic>
        <p:nvPicPr>
          <p:cNvPr id="6" name="MS logo gray - EMF" descr="Microsoft logo, gray text version">
            <a:extLst>
              <a:ext uri="{FF2B5EF4-FFF2-40B4-BE49-F238E27FC236}">
                <a16:creationId xmlns:a16="http://schemas.microsoft.com/office/drawing/2014/main" id="{D3453B0B-33DE-4ED0-A610-D76D0E610F6F}"/>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9144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spTree>
    <p:extLst>
      <p:ext uri="{BB962C8B-B14F-4D97-AF65-F5344CB8AC3E}">
        <p14:creationId xmlns:p14="http://schemas.microsoft.com/office/powerpoint/2010/main" val="29548813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B655BA-10A4-4A57-89DB-CFFBE1CA1E33}"/>
              </a:ext>
            </a:extLst>
          </p:cNvPr>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586390" y="1434370"/>
            <a:ext cx="11018520" cy="2308324"/>
          </a:xfrm>
        </p:spPr>
        <p:txBody>
          <a:bodyPr wrap="square">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16568318"/>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905">
          <p15:clr>
            <a:srgbClr val="5ACBF0"/>
          </p15:clr>
        </p15:guide>
        <p15:guide id="4" orient="horz" pos="1272">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8810820"/>
      </p:ext>
    </p:extLst>
  </p:cSld>
  <p:clrMapOvr>
    <a:masterClrMapping/>
  </p:clrMapOvr>
  <p:transition>
    <p:fade/>
  </p:transition>
  <p:extLst>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6633-3E8D-4CF4-A5D4-D4E9D88A6DE0}"/>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E9CDCB4-03E1-4763-B83E-A1334BCDB0C0}"/>
              </a:ext>
            </a:extLst>
          </p:cNvPr>
          <p:cNvSpPr>
            <a:spLocks noGrp="1"/>
          </p:cNvSpPr>
          <p:nvPr>
            <p:ph type="body" sz="quarter" idx="12"/>
          </p:nvPr>
        </p:nvSpPr>
        <p:spPr>
          <a:xfrm>
            <a:off x="6397171"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28979775"/>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1272">
          <p15:clr>
            <a:srgbClr val="5ACBF0"/>
          </p15:clr>
        </p15:guide>
        <p15:guide id="3" orient="horz" pos="904">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2550-DA43-453C-A328-33C740E65403}"/>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5278796-7B84-4D67-88CD-BF78BB06D214}"/>
              </a:ext>
            </a:extLst>
          </p:cNvPr>
          <p:cNvSpPr>
            <a:spLocks noGrp="1"/>
          </p:cNvSpPr>
          <p:nvPr>
            <p:ph type="body" sz="quarter" idx="11"/>
          </p:nvPr>
        </p:nvSpPr>
        <p:spPr>
          <a:xfrm>
            <a:off x="6389914"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9046188"/>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1276">
          <p15:clr>
            <a:srgbClr val="5ACBF0"/>
          </p15:clr>
        </p15:guide>
        <p15:guide id="3" orient="horz" pos="904">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754DF-CB0E-46F9-AA3C-00BC673EBDF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84936008"/>
      </p:ext>
    </p:extLst>
  </p:cSld>
  <p:clrMapOvr>
    <a:masterClrMapping/>
  </p:clrMapOvr>
  <p:transition>
    <p:fade/>
  </p:transition>
  <p:extLst>
    <p:ext uri="{DCECCB84-F9BA-43D5-87BE-67443E8EF086}">
      <p15:sldGuideLst xmlns:p15="http://schemas.microsoft.com/office/powerpoint/2012/main">
        <p15:guide id="3" orient="horz" pos="900">
          <p15:clr>
            <a:srgbClr val="5ACBF0"/>
          </p15:clr>
        </p15:guide>
        <p15:guide id="4" orient="horz" pos="1276">
          <p15:clr>
            <a:srgbClr val="5ACBF0"/>
          </p15:clr>
        </p15:guide>
        <p15:guide id="5" orient="horz" pos="288">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588263" y="457200"/>
            <a:ext cx="11018520" cy="553998"/>
          </a:xfrm>
          <a:prstGeom prst="rect">
            <a:avLst/>
          </a:prstGeom>
        </p:spPr>
        <p:txBody>
          <a:bodyPr vert="horz" wrap="square" lIns="0" tIns="0" rIns="0" bIns="0" rtlCol="0" anchor="t">
            <a:spAutoFit/>
          </a:bodyPr>
          <a:lstStyle/>
          <a:p>
            <a:r>
              <a:rPr lang="en-US"/>
              <a:t>Click to edit Master title style</a:t>
            </a:r>
            <a:endParaRPr lang="en-US" dirty="0"/>
          </a:p>
        </p:txBody>
      </p:sp>
      <p:sp>
        <p:nvSpPr>
          <p:cNvPr id="4" name="Text Placeholder 3"/>
          <p:cNvSpPr>
            <a:spLocks noGrp="1"/>
          </p:cNvSpPr>
          <p:nvPr userDrawn="1">
            <p:ph type="body" idx="1"/>
          </p:nvPr>
        </p:nvSpPr>
        <p:spPr>
          <a:xfrm>
            <a:off x="584200" y="1435503"/>
            <a:ext cx="11018520" cy="1612749"/>
          </a:xfrm>
          <a:prstGeom prst="rect">
            <a:avLst/>
          </a:prstGeom>
        </p:spPr>
        <p:txBody>
          <a:bodyPr vert="horz" wrap="square"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454581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Segoe UI Semilight" panose="020B0402040204020203" pitchFamily="34" charset="0"/>
          <a:ea typeface="+mn-ea"/>
          <a:cs typeface="Segoe UI Semilight" panose="020B0402040204020203" pitchFamily="34" charset="0"/>
        </a:defRPr>
      </a:lvl1pPr>
      <a:lvl2pPr marL="4572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000" kern="1200" spc="0" baseline="0">
          <a:gradFill>
            <a:gsLst>
              <a:gs pos="1250">
                <a:schemeClr val="tx1"/>
              </a:gs>
              <a:gs pos="100000">
                <a:schemeClr val="tx1"/>
              </a:gs>
            </a:gsLst>
            <a:lin ang="5400000" scaled="0"/>
          </a:gra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gradFill>
            <a:gsLst>
              <a:gs pos="1250">
                <a:schemeClr val="tx1"/>
              </a:gs>
              <a:gs pos="100000">
                <a:schemeClr val="tx1"/>
              </a:gs>
            </a:gsLst>
            <a:lin ang="5400000" scaled="0"/>
          </a:gra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11.emf"/></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15.png"/><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image" Target="../media/image13.png"/><Relationship Id="rId5" Type="http://schemas.microsoft.com/office/2007/relationships/hdphoto" Target="../media/hdphoto3.wdp"/><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19" y="1660446"/>
            <a:ext cx="4167887" cy="2215991"/>
          </a:xfrm>
        </p:spPr>
        <p:txBody>
          <a:bodyPr/>
          <a:lstStyle/>
          <a:p>
            <a:r>
              <a:rPr lang="en-US" dirty="0"/>
              <a:t>AZ-103T00A</a:t>
            </a:r>
            <a:br>
              <a:rPr lang="en-US" dirty="0"/>
            </a:br>
            <a:r>
              <a:rPr lang="en-US" dirty="0"/>
              <a:t>Module 10: </a:t>
            </a:r>
            <a:br>
              <a:rPr lang="en-US" dirty="0"/>
            </a:br>
            <a:r>
              <a:rPr lang="en-US" dirty="0" err="1"/>
              <a:t>Sécuriser</a:t>
            </a:r>
            <a:r>
              <a:rPr lang="en-US" dirty="0"/>
              <a:t> les </a:t>
            </a:r>
            <a:r>
              <a:rPr lang="en-US" dirty="0" err="1"/>
              <a:t>identités</a:t>
            </a:r>
            <a:endParaRPr lang="en-US" dirty="0"/>
          </a:p>
        </p:txBody>
      </p:sp>
    </p:spTree>
    <p:extLst>
      <p:ext uri="{BB962C8B-B14F-4D97-AF65-F5344CB8AC3E}">
        <p14:creationId xmlns:p14="http://schemas.microsoft.com/office/powerpoint/2010/main" val="3635852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7591D-70C0-42F8-B2AF-E5D11E419AFE}"/>
              </a:ext>
            </a:extLst>
          </p:cNvPr>
          <p:cNvSpPr>
            <a:spLocks noGrp="1"/>
          </p:cNvSpPr>
          <p:nvPr>
            <p:ph type="title"/>
          </p:nvPr>
        </p:nvSpPr>
        <p:spPr/>
        <p:txBody>
          <a:bodyPr/>
          <a:lstStyle/>
          <a:p>
            <a:r>
              <a:rPr lang="en-US" dirty="0"/>
              <a:t>One-time Bypass</a:t>
            </a:r>
          </a:p>
        </p:txBody>
      </p:sp>
      <p:sp>
        <p:nvSpPr>
          <p:cNvPr id="3" name="Text Placeholder 2">
            <a:extLst>
              <a:ext uri="{FF2B5EF4-FFF2-40B4-BE49-F238E27FC236}">
                <a16:creationId xmlns:a16="http://schemas.microsoft.com/office/drawing/2014/main" id="{411E7A3E-7ADE-4EBB-9DA9-E99605590886}"/>
              </a:ext>
            </a:extLst>
          </p:cNvPr>
          <p:cNvSpPr>
            <a:spLocks noGrp="1"/>
          </p:cNvSpPr>
          <p:nvPr>
            <p:ph type="body" sz="quarter" idx="10"/>
          </p:nvPr>
        </p:nvSpPr>
        <p:spPr>
          <a:xfrm>
            <a:off x="584200" y="4445397"/>
            <a:ext cx="10680700" cy="1809726"/>
          </a:xfrm>
        </p:spPr>
        <p:txBody>
          <a:bodyPr/>
          <a:lstStyle/>
          <a:p>
            <a:r>
              <a:rPr lang="fr-FR" dirty="0"/>
              <a:t>Permet à un utilisateur de s’authentifier une fois unique sans effectuer de vérification en deux étapes</a:t>
            </a:r>
          </a:p>
          <a:p>
            <a:r>
              <a:rPr lang="fr-FR" dirty="0"/>
              <a:t>Le contournement est temporaire et expire après un nombre spécifié de secondes.</a:t>
            </a:r>
            <a:endParaRPr lang="en-US" dirty="0"/>
          </a:p>
        </p:txBody>
      </p:sp>
      <p:pic>
        <p:nvPicPr>
          <p:cNvPr id="4" name="Picture 3" descr="Screenshot of the one-time bypass page that allows a user to authenticate without performing two-step verification for a limited time. In this case, the limit is set to 300 seconds.">
            <a:extLst>
              <a:ext uri="{FF2B5EF4-FFF2-40B4-BE49-F238E27FC236}">
                <a16:creationId xmlns:a16="http://schemas.microsoft.com/office/drawing/2014/main" id="{A41BC1A5-7E24-44F8-A464-F31AFABB8A1F}"/>
              </a:ext>
            </a:extLst>
          </p:cNvPr>
          <p:cNvPicPr/>
          <p:nvPr/>
        </p:nvPicPr>
        <p:blipFill>
          <a:blip r:embed="rId3"/>
          <a:stretch>
            <a:fillRect/>
          </a:stretch>
        </p:blipFill>
        <p:spPr>
          <a:xfrm>
            <a:off x="1969008" y="1334516"/>
            <a:ext cx="7518400" cy="2862580"/>
          </a:xfrm>
          <a:prstGeom prst="rect">
            <a:avLst/>
          </a:prstGeom>
          <a:ln>
            <a:solidFill>
              <a:schemeClr val="tx1"/>
            </a:solidFill>
          </a:ln>
        </p:spPr>
      </p:pic>
    </p:spTree>
    <p:extLst>
      <p:ext uri="{BB962C8B-B14F-4D97-AF65-F5344CB8AC3E}">
        <p14:creationId xmlns:p14="http://schemas.microsoft.com/office/powerpoint/2010/main" val="156580116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7B513-7A77-40F3-A54E-C8CA4F9C2538}"/>
              </a:ext>
            </a:extLst>
          </p:cNvPr>
          <p:cNvSpPr>
            <a:spLocks noGrp="1"/>
          </p:cNvSpPr>
          <p:nvPr>
            <p:ph type="title"/>
          </p:nvPr>
        </p:nvSpPr>
        <p:spPr/>
        <p:txBody>
          <a:bodyPr/>
          <a:lstStyle/>
          <a:p>
            <a:r>
              <a:rPr lang="en-US" dirty="0" err="1"/>
              <a:t>Alertes</a:t>
            </a:r>
            <a:r>
              <a:rPr lang="en-US" dirty="0"/>
              <a:t> </a:t>
            </a:r>
            <a:r>
              <a:rPr lang="en-US" dirty="0" err="1"/>
              <a:t>d’usurpation</a:t>
            </a:r>
            <a:endParaRPr lang="en-US" dirty="0"/>
          </a:p>
        </p:txBody>
      </p:sp>
      <p:sp>
        <p:nvSpPr>
          <p:cNvPr id="3" name="Text Placeholder 2">
            <a:extLst>
              <a:ext uri="{FF2B5EF4-FFF2-40B4-BE49-F238E27FC236}">
                <a16:creationId xmlns:a16="http://schemas.microsoft.com/office/drawing/2014/main" id="{D1552340-CE9F-4344-BC7B-017C935EDA96}"/>
              </a:ext>
            </a:extLst>
          </p:cNvPr>
          <p:cNvSpPr>
            <a:spLocks noGrp="1"/>
          </p:cNvSpPr>
          <p:nvPr>
            <p:ph type="body" sz="quarter" idx="10"/>
          </p:nvPr>
        </p:nvSpPr>
        <p:spPr>
          <a:xfrm>
            <a:off x="584200" y="1435496"/>
            <a:ext cx="5041900" cy="4050340"/>
          </a:xfrm>
        </p:spPr>
        <p:txBody>
          <a:bodyPr/>
          <a:lstStyle/>
          <a:p>
            <a:r>
              <a:rPr lang="fr-FR" dirty="0"/>
              <a:t>Les utilisateurs peuvent signaler les tentatives frauduleuses d'accéder à leurs ressources</a:t>
            </a:r>
          </a:p>
          <a:p>
            <a:r>
              <a:rPr lang="fr-FR" dirty="0"/>
              <a:t>Signaler les tentatives de fraude à l'aide de l'application mobile ou via leur téléphone</a:t>
            </a:r>
          </a:p>
          <a:p>
            <a:r>
              <a:rPr lang="fr-FR" dirty="0"/>
              <a:t>Bloquer l'utilisateur lorsque la fraude est signalée</a:t>
            </a:r>
            <a:endParaRPr lang="en-US" dirty="0"/>
          </a:p>
        </p:txBody>
      </p:sp>
      <p:pic>
        <p:nvPicPr>
          <p:cNvPr id="4" name="Picture 3" descr="Screenshot of Fraud alert page in the portal to turn on fraud alerts.">
            <a:extLst>
              <a:ext uri="{FF2B5EF4-FFF2-40B4-BE49-F238E27FC236}">
                <a16:creationId xmlns:a16="http://schemas.microsoft.com/office/drawing/2014/main" id="{960FE636-927C-4190-AD2A-C58EEE857D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665788" y="1435100"/>
            <a:ext cx="5943600" cy="3784600"/>
          </a:xfrm>
          <a:prstGeom prst="rect">
            <a:avLst/>
          </a:prstGeom>
          <a:noFill/>
          <a:ln>
            <a:solidFill>
              <a:schemeClr val="tx1"/>
            </a:solidFill>
          </a:ln>
        </p:spPr>
      </p:pic>
    </p:spTree>
    <p:extLst>
      <p:ext uri="{BB962C8B-B14F-4D97-AF65-F5344CB8AC3E}">
        <p14:creationId xmlns:p14="http://schemas.microsoft.com/office/powerpoint/2010/main" val="131789623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3C299-35D2-4B29-AD2B-DFD43930BC9B}"/>
              </a:ext>
            </a:extLst>
          </p:cNvPr>
          <p:cNvSpPr>
            <a:spLocks noGrp="1"/>
          </p:cNvSpPr>
          <p:nvPr>
            <p:ph type="title"/>
          </p:nvPr>
        </p:nvSpPr>
        <p:spPr>
          <a:xfrm>
            <a:off x="588263" y="457200"/>
            <a:ext cx="11018520" cy="553998"/>
          </a:xfrm>
        </p:spPr>
        <p:txBody>
          <a:bodyPr/>
          <a:lstStyle/>
          <a:p>
            <a:r>
              <a:rPr lang="fr-FR" b="1" dirty="0"/>
              <a:t>Licence et prix de MFA</a:t>
            </a:r>
            <a:endParaRPr lang="en-US" dirty="0"/>
          </a:p>
        </p:txBody>
      </p:sp>
      <p:sp>
        <p:nvSpPr>
          <p:cNvPr id="3" name="Text Placeholder 2">
            <a:extLst>
              <a:ext uri="{FF2B5EF4-FFF2-40B4-BE49-F238E27FC236}">
                <a16:creationId xmlns:a16="http://schemas.microsoft.com/office/drawing/2014/main" id="{2DA92119-4DC9-41BD-89AB-1A97B6395DFE}"/>
              </a:ext>
            </a:extLst>
          </p:cNvPr>
          <p:cNvSpPr>
            <a:spLocks noGrp="1"/>
          </p:cNvSpPr>
          <p:nvPr>
            <p:ph type="body" sz="quarter" idx="10"/>
          </p:nvPr>
        </p:nvSpPr>
        <p:spPr>
          <a:xfrm>
            <a:off x="584200" y="1435497"/>
            <a:ext cx="11018520" cy="3127010"/>
          </a:xfrm>
        </p:spPr>
        <p:txBody>
          <a:bodyPr/>
          <a:lstStyle/>
          <a:p>
            <a:r>
              <a:rPr lang="fr-FR" dirty="0"/>
              <a:t>Facturation basée sur la consommation</a:t>
            </a:r>
          </a:p>
          <a:p>
            <a:pPr lvl="1"/>
            <a:r>
              <a:rPr lang="fr-FR" b="1" dirty="0"/>
              <a:t>Par utilisateur</a:t>
            </a:r>
            <a:r>
              <a:rPr lang="fr-FR" dirty="0"/>
              <a:t>. Vous pouvez payer par utilisateur. Chaque utilisateur dispose d'authentifications illimitées. Utilisez ce modèle si vous savez combien d'utilisateurs vous avez et pouvez estimer avec précision vos coûts.</a:t>
            </a:r>
          </a:p>
          <a:p>
            <a:pPr lvl="1"/>
            <a:r>
              <a:rPr lang="fr-FR" b="1" dirty="0"/>
              <a:t>Par authentification</a:t>
            </a:r>
            <a:r>
              <a:rPr lang="fr-FR" dirty="0"/>
              <a:t>. Vous pouvez payer pour un paquet (10) d'authentifications. Utilisez ce modèle lorsque vous ne savez pas combien d'utilisateurs </a:t>
            </a:r>
            <a:r>
              <a:rPr lang="fr-FR" dirty="0" err="1"/>
              <a:t>utiliseraont</a:t>
            </a:r>
            <a:r>
              <a:rPr lang="fr-FR" dirty="0"/>
              <a:t> l'authentification MFA.</a:t>
            </a:r>
          </a:p>
          <a:p>
            <a:r>
              <a:rPr lang="fr-FR" dirty="0"/>
              <a:t>Licences MFA incluses dans d'autres produits</a:t>
            </a:r>
          </a:p>
          <a:p>
            <a:r>
              <a:rPr lang="fr-FR" dirty="0"/>
              <a:t>Licence directe et volume</a:t>
            </a:r>
            <a:endParaRPr lang="en-US" dirty="0"/>
          </a:p>
        </p:txBody>
      </p:sp>
    </p:spTree>
    <p:extLst>
      <p:ext uri="{BB962C8B-B14F-4D97-AF65-F5344CB8AC3E}">
        <p14:creationId xmlns:p14="http://schemas.microsoft.com/office/powerpoint/2010/main" val="424555739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D8665D-5A50-4F07-9D33-48CCD3FD74C7}"/>
              </a:ext>
            </a:extLst>
          </p:cNvPr>
          <p:cNvSpPr>
            <a:spLocks noGrp="1"/>
          </p:cNvSpPr>
          <p:nvPr>
            <p:ph type="title"/>
          </p:nvPr>
        </p:nvSpPr>
        <p:spPr>
          <a:xfrm>
            <a:off x="585216" y="3035808"/>
            <a:ext cx="10764656" cy="498598"/>
          </a:xfrm>
        </p:spPr>
        <p:txBody>
          <a:bodyPr/>
          <a:lstStyle/>
          <a:p>
            <a:r>
              <a:rPr lang="en-US" dirty="0" err="1"/>
              <a:t>Leçon</a:t>
            </a:r>
            <a:r>
              <a:rPr lang="en-US" dirty="0"/>
              <a:t> 02: Azure AD Identity Protection</a:t>
            </a:r>
          </a:p>
        </p:txBody>
      </p:sp>
    </p:spTree>
    <p:extLst>
      <p:ext uri="{BB962C8B-B14F-4D97-AF65-F5344CB8AC3E}">
        <p14:creationId xmlns:p14="http://schemas.microsoft.com/office/powerpoint/2010/main" val="1364549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BF4A-49DE-4269-B143-00DAE827CD43}"/>
              </a:ext>
            </a:extLst>
          </p:cNvPr>
          <p:cNvSpPr>
            <a:spLocks noGrp="1"/>
          </p:cNvSpPr>
          <p:nvPr>
            <p:ph type="title"/>
          </p:nvPr>
        </p:nvSpPr>
        <p:spPr/>
        <p:txBody>
          <a:bodyPr/>
          <a:lstStyle/>
          <a:p>
            <a:r>
              <a:rPr lang="en-US" dirty="0"/>
              <a:t>Aperçu de la </a:t>
            </a:r>
            <a:r>
              <a:rPr lang="en-US" dirty="0" err="1"/>
              <a:t>leçon</a:t>
            </a:r>
            <a:endParaRPr lang="en-US" dirty="0"/>
          </a:p>
        </p:txBody>
      </p:sp>
      <p:sp>
        <p:nvSpPr>
          <p:cNvPr id="3" name="Text Placeholder 2">
            <a:extLst>
              <a:ext uri="{FF2B5EF4-FFF2-40B4-BE49-F238E27FC236}">
                <a16:creationId xmlns:a16="http://schemas.microsoft.com/office/drawing/2014/main" id="{1DB16FCD-357A-4D38-AC55-5DB2992ACA37}"/>
              </a:ext>
            </a:extLst>
          </p:cNvPr>
          <p:cNvSpPr>
            <a:spLocks noGrp="1"/>
          </p:cNvSpPr>
          <p:nvPr>
            <p:ph type="body" sz="quarter" idx="10"/>
          </p:nvPr>
        </p:nvSpPr>
        <p:spPr>
          <a:xfrm>
            <a:off x="584200" y="1435497"/>
            <a:ext cx="11018520" cy="2499146"/>
          </a:xfrm>
        </p:spPr>
        <p:txBody>
          <a:bodyPr/>
          <a:lstStyle/>
          <a:p>
            <a:r>
              <a:rPr lang="en-US" dirty="0"/>
              <a:t>Azure AD Identity Protection</a:t>
            </a:r>
          </a:p>
          <a:p>
            <a:r>
              <a:rPr lang="en-US" dirty="0"/>
              <a:t>Azure AD Risk Events</a:t>
            </a:r>
          </a:p>
          <a:p>
            <a:r>
              <a:rPr lang="en-US" dirty="0"/>
              <a:t>User Risk Policy</a:t>
            </a:r>
          </a:p>
          <a:p>
            <a:r>
              <a:rPr lang="en-US" dirty="0"/>
              <a:t>Sign-in Risk Policy</a:t>
            </a:r>
          </a:p>
          <a:p>
            <a:r>
              <a:rPr lang="en-US" dirty="0" err="1"/>
              <a:t>Bonnes</a:t>
            </a:r>
            <a:r>
              <a:rPr lang="en-US" dirty="0"/>
              <a:t> </a:t>
            </a:r>
            <a:r>
              <a:rPr lang="en-US" dirty="0" err="1"/>
              <a:t>pratiques</a:t>
            </a:r>
            <a:endParaRPr lang="en-US" dirty="0"/>
          </a:p>
        </p:txBody>
      </p:sp>
    </p:spTree>
    <p:extLst>
      <p:ext uri="{BB962C8B-B14F-4D97-AF65-F5344CB8AC3E}">
        <p14:creationId xmlns:p14="http://schemas.microsoft.com/office/powerpoint/2010/main" val="270388259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a:t>Azure AD Identity Protection</a:t>
            </a:r>
          </a:p>
        </p:txBody>
      </p:sp>
      <p:sp>
        <p:nvSpPr>
          <p:cNvPr id="6" name="Text Placeholder 5"/>
          <p:cNvSpPr>
            <a:spLocks noGrp="1"/>
          </p:cNvSpPr>
          <p:nvPr>
            <p:ph type="body" sz="quarter" idx="10"/>
          </p:nvPr>
        </p:nvSpPr>
        <p:spPr>
          <a:xfrm>
            <a:off x="529336" y="1382879"/>
            <a:ext cx="6259090" cy="4912114"/>
          </a:xfrm>
        </p:spPr>
        <p:txBody>
          <a:bodyPr/>
          <a:lstStyle/>
          <a:p>
            <a:r>
              <a:rPr lang="fr-FR" dirty="0"/>
              <a:t>Protéger l’organisation contre les comptes compromis, les attaques d'identité et les problèmes de configuration. </a:t>
            </a:r>
          </a:p>
          <a:p>
            <a:r>
              <a:rPr lang="fr-FR" dirty="0"/>
              <a:t>Obtenir une vue consolidée des menaces et vulnérabilités d'identité. </a:t>
            </a:r>
          </a:p>
          <a:p>
            <a:r>
              <a:rPr lang="fr-FR" dirty="0"/>
              <a:t>Recevoir des notifications de nouveaux risques sur les identités, effectuer les mesures correctives recommandées et automatiser les réponses futures avec les politiques d'accès conditionnel.</a:t>
            </a:r>
            <a:endParaRPr lang="en-US" dirty="0"/>
          </a:p>
        </p:txBody>
      </p:sp>
      <p:pic>
        <p:nvPicPr>
          <p:cNvPr id="7" name="Picture 6" descr="Screenshot of the Marketplace showing Intune, Multi-Factor Authentication, Azure AD Identity Protection (highlighted), and Azure AD Connect Health.">
            <a:extLst>
              <a:ext uri="{FF2B5EF4-FFF2-40B4-BE49-F238E27FC236}">
                <a16:creationId xmlns:a16="http://schemas.microsoft.com/office/drawing/2014/main" id="{290337CA-1D30-40C5-BDF7-5CD6FA7227C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78040" y="1106424"/>
            <a:ext cx="3868450" cy="1409252"/>
          </a:xfrm>
          <a:prstGeom prst="rect">
            <a:avLst/>
          </a:prstGeom>
          <a:noFill/>
          <a:ln>
            <a:solidFill>
              <a:schemeClr val="tx1"/>
            </a:solidFill>
          </a:ln>
        </p:spPr>
      </p:pic>
      <p:pic>
        <p:nvPicPr>
          <p:cNvPr id="3" name="Picture 2" descr="Screenshot of the Azure AD Identity Protection dashboard.">
            <a:extLst>
              <a:ext uri="{FF2B5EF4-FFF2-40B4-BE49-F238E27FC236}">
                <a16:creationId xmlns:a16="http://schemas.microsoft.com/office/drawing/2014/main" id="{5468600E-2B77-4CD8-97DE-78D972E46185}"/>
              </a:ext>
            </a:extLst>
          </p:cNvPr>
          <p:cNvPicPr>
            <a:picLocks noChangeAspect="1"/>
          </p:cNvPicPr>
          <p:nvPr/>
        </p:nvPicPr>
        <p:blipFill>
          <a:blip r:embed="rId4"/>
          <a:stretch>
            <a:fillRect/>
          </a:stretch>
        </p:blipFill>
        <p:spPr>
          <a:xfrm>
            <a:off x="7027931" y="2724912"/>
            <a:ext cx="4262277" cy="3521141"/>
          </a:xfrm>
          <a:prstGeom prst="rect">
            <a:avLst/>
          </a:prstGeom>
          <a:ln>
            <a:solidFill>
              <a:schemeClr val="tx1"/>
            </a:solidFill>
          </a:ln>
        </p:spPr>
      </p:pic>
    </p:spTree>
    <p:extLst>
      <p:ext uri="{BB962C8B-B14F-4D97-AF65-F5344CB8AC3E}">
        <p14:creationId xmlns:p14="http://schemas.microsoft.com/office/powerpoint/2010/main" val="3852671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a:t>Azure AD Risk Events</a:t>
            </a:r>
          </a:p>
        </p:txBody>
      </p:sp>
      <p:sp>
        <p:nvSpPr>
          <p:cNvPr id="6" name="Text Placeholder 5"/>
          <p:cNvSpPr>
            <a:spLocks noGrp="1"/>
          </p:cNvSpPr>
          <p:nvPr>
            <p:ph type="body" sz="quarter" idx="10"/>
          </p:nvPr>
        </p:nvSpPr>
        <p:spPr>
          <a:xfrm>
            <a:off x="202365" y="1435497"/>
            <a:ext cx="4811765" cy="4567404"/>
          </a:xfrm>
        </p:spPr>
        <p:txBody>
          <a:bodyPr/>
          <a:lstStyle/>
          <a:p>
            <a:r>
              <a:rPr lang="fr-FR" sz="2400" dirty="0"/>
              <a:t>Informations d'identification liées à d’autres paramètres</a:t>
            </a:r>
          </a:p>
          <a:p>
            <a:r>
              <a:rPr lang="fr-FR" sz="2400" dirty="0"/>
              <a:t>Connexions à partir d'adresses IP anonymes</a:t>
            </a:r>
          </a:p>
          <a:p>
            <a:r>
              <a:rPr lang="fr-FR" sz="2400" dirty="0"/>
              <a:t>Temps de trajets impossible vers des endroits atypiques</a:t>
            </a:r>
          </a:p>
          <a:p>
            <a:r>
              <a:rPr lang="fr-FR" sz="2400" dirty="0"/>
              <a:t>Connexions à partir d'endroits inhabituels</a:t>
            </a:r>
          </a:p>
          <a:p>
            <a:r>
              <a:rPr lang="fr-FR" sz="2400" dirty="0"/>
              <a:t>Connexions à partir d'appareils infectés</a:t>
            </a:r>
          </a:p>
          <a:p>
            <a:r>
              <a:rPr lang="fr-FR" sz="2400" dirty="0"/>
              <a:t>Connexions à partir d'adresses IP avec activité suspecte</a:t>
            </a:r>
            <a:endParaRPr lang="en-US" sz="2400" dirty="0"/>
          </a:p>
        </p:txBody>
      </p:sp>
      <p:sp>
        <p:nvSpPr>
          <p:cNvPr id="2" name="Rectangle 1">
            <a:extLst>
              <a:ext uri="{FF2B5EF4-FFF2-40B4-BE49-F238E27FC236}">
                <a16:creationId xmlns:a16="http://schemas.microsoft.com/office/drawing/2014/main" id="{D22B2009-BA92-426C-A363-B69F8C8D9406}"/>
              </a:ext>
            </a:extLst>
          </p:cNvPr>
          <p:cNvSpPr/>
          <p:nvPr/>
        </p:nvSpPr>
        <p:spPr>
          <a:xfrm>
            <a:off x="6370982" y="4422913"/>
            <a:ext cx="5237922" cy="1200329"/>
          </a:xfrm>
          <a:prstGeom prst="rect">
            <a:avLst/>
          </a:prstGeom>
        </p:spPr>
        <p:txBody>
          <a:bodyPr wrap="square">
            <a:spAutoFit/>
          </a:bodyPr>
          <a:lstStyle/>
          <a:p>
            <a:pPr algn="ctr"/>
            <a:r>
              <a:rPr lang="fr-FR" sz="2400" dirty="0"/>
              <a:t>Chaque action suspecte détectée est stockée dans un dossier appelé </a:t>
            </a:r>
            <a:r>
              <a:rPr lang="fr-FR" sz="2400" b="1" dirty="0"/>
              <a:t>événement à risque</a:t>
            </a:r>
            <a:endParaRPr lang="en-US" sz="2400" b="1" dirty="0"/>
          </a:p>
        </p:txBody>
      </p:sp>
      <p:pic>
        <p:nvPicPr>
          <p:cNvPr id="3" name="Image 2">
            <a:extLst>
              <a:ext uri="{FF2B5EF4-FFF2-40B4-BE49-F238E27FC236}">
                <a16:creationId xmlns:a16="http://schemas.microsoft.com/office/drawing/2014/main" id="{E758E68E-45BA-4F91-AA71-42EBC2ED1795}"/>
              </a:ext>
            </a:extLst>
          </p:cNvPr>
          <p:cNvPicPr>
            <a:picLocks noChangeAspect="1"/>
          </p:cNvPicPr>
          <p:nvPr/>
        </p:nvPicPr>
        <p:blipFill>
          <a:blip r:embed="rId3"/>
          <a:stretch>
            <a:fillRect/>
          </a:stretch>
        </p:blipFill>
        <p:spPr>
          <a:xfrm>
            <a:off x="4954406" y="2118784"/>
            <a:ext cx="7192725" cy="2061329"/>
          </a:xfrm>
          <a:prstGeom prst="rect">
            <a:avLst/>
          </a:prstGeom>
        </p:spPr>
      </p:pic>
    </p:spTree>
    <p:extLst>
      <p:ext uri="{BB962C8B-B14F-4D97-AF65-F5344CB8AC3E}">
        <p14:creationId xmlns:p14="http://schemas.microsoft.com/office/powerpoint/2010/main" val="3377911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C39E5-B82F-4958-BF17-4965AC7B1F56}"/>
              </a:ext>
            </a:extLst>
          </p:cNvPr>
          <p:cNvSpPr>
            <a:spLocks noGrp="1"/>
          </p:cNvSpPr>
          <p:nvPr>
            <p:ph type="title"/>
          </p:nvPr>
        </p:nvSpPr>
        <p:spPr/>
        <p:txBody>
          <a:bodyPr/>
          <a:lstStyle/>
          <a:p>
            <a:r>
              <a:rPr lang="en-US" dirty="0"/>
              <a:t>User Risk Policy</a:t>
            </a:r>
          </a:p>
        </p:txBody>
      </p:sp>
      <p:sp>
        <p:nvSpPr>
          <p:cNvPr id="3" name="Text Placeholder 2">
            <a:extLst>
              <a:ext uri="{FF2B5EF4-FFF2-40B4-BE49-F238E27FC236}">
                <a16:creationId xmlns:a16="http://schemas.microsoft.com/office/drawing/2014/main" id="{FE0E2BF1-1E91-4218-AEB9-B6FB33209E15}"/>
              </a:ext>
            </a:extLst>
          </p:cNvPr>
          <p:cNvSpPr>
            <a:spLocks noGrp="1"/>
          </p:cNvSpPr>
          <p:nvPr>
            <p:ph type="body" sz="quarter" idx="10"/>
          </p:nvPr>
        </p:nvSpPr>
        <p:spPr>
          <a:xfrm>
            <a:off x="529336" y="3950097"/>
            <a:ext cx="11018520" cy="2511457"/>
          </a:xfrm>
        </p:spPr>
        <p:txBody>
          <a:bodyPr/>
          <a:lstStyle/>
          <a:p>
            <a:r>
              <a:rPr lang="fr-FR" sz="2400" dirty="0"/>
              <a:t>Appliqué aux connexions utilisateur</a:t>
            </a:r>
          </a:p>
          <a:p>
            <a:r>
              <a:rPr lang="fr-FR" sz="2400" dirty="0"/>
              <a:t>Répond automatiquement en fonction du niveau de risque d'un utilisateur spécifique</a:t>
            </a:r>
          </a:p>
          <a:p>
            <a:r>
              <a:rPr lang="fr-FR" sz="2400" dirty="0"/>
              <a:t>Fourni la condition (niveau de risque) et l'action (bloquer ou permettre)</a:t>
            </a:r>
          </a:p>
          <a:p>
            <a:r>
              <a:rPr lang="fr-FR" sz="2400" dirty="0"/>
              <a:t>Utiliser un seuil élevé pendant le déploiement de la stratégie</a:t>
            </a:r>
          </a:p>
          <a:p>
            <a:r>
              <a:rPr lang="fr-FR" sz="2400" dirty="0"/>
              <a:t>Utiliser un seuil bas pour une plus grande sécurité</a:t>
            </a:r>
            <a:endParaRPr lang="en-US" sz="2400" dirty="0"/>
          </a:p>
        </p:txBody>
      </p:sp>
      <p:pic>
        <p:nvPicPr>
          <p:cNvPr id="10" name="Picture 9" descr="Screenshot of the Azure AD risk events.">
            <a:extLst>
              <a:ext uri="{FF2B5EF4-FFF2-40B4-BE49-F238E27FC236}">
                <a16:creationId xmlns:a16="http://schemas.microsoft.com/office/drawing/2014/main" id="{1940CF53-35BF-4869-AD15-CD1C7E911E54}"/>
              </a:ext>
            </a:extLst>
          </p:cNvPr>
          <p:cNvPicPr>
            <a:picLocks noChangeAspect="1"/>
          </p:cNvPicPr>
          <p:nvPr/>
        </p:nvPicPr>
        <p:blipFill>
          <a:blip r:embed="rId3"/>
          <a:stretch>
            <a:fillRect/>
          </a:stretch>
        </p:blipFill>
        <p:spPr>
          <a:xfrm>
            <a:off x="3924029" y="1396082"/>
            <a:ext cx="3878188" cy="2276793"/>
          </a:xfrm>
          <a:prstGeom prst="rect">
            <a:avLst/>
          </a:prstGeom>
          <a:ln>
            <a:solidFill>
              <a:schemeClr val="tx1"/>
            </a:solidFill>
          </a:ln>
        </p:spPr>
      </p:pic>
      <p:pic>
        <p:nvPicPr>
          <p:cNvPr id="11" name="Picture 10" descr="Screenshot of User Risk Policy selection.">
            <a:extLst>
              <a:ext uri="{FF2B5EF4-FFF2-40B4-BE49-F238E27FC236}">
                <a16:creationId xmlns:a16="http://schemas.microsoft.com/office/drawing/2014/main" id="{7B33917B-F5B7-4245-AD7D-DBD679A04F29}"/>
              </a:ext>
            </a:extLst>
          </p:cNvPr>
          <p:cNvPicPr>
            <a:picLocks noChangeAspect="1"/>
          </p:cNvPicPr>
          <p:nvPr/>
        </p:nvPicPr>
        <p:blipFill>
          <a:blip r:embed="rId4"/>
          <a:stretch>
            <a:fillRect/>
          </a:stretch>
        </p:blipFill>
        <p:spPr>
          <a:xfrm>
            <a:off x="1303475" y="1755099"/>
            <a:ext cx="1966499" cy="1558358"/>
          </a:xfrm>
          <a:prstGeom prst="rect">
            <a:avLst/>
          </a:prstGeom>
        </p:spPr>
      </p:pic>
      <p:pic>
        <p:nvPicPr>
          <p:cNvPr id="12" name="Picture 11" descr="Screenshot of the Access page. Block and Allow Access are shown. ">
            <a:extLst>
              <a:ext uri="{FF2B5EF4-FFF2-40B4-BE49-F238E27FC236}">
                <a16:creationId xmlns:a16="http://schemas.microsoft.com/office/drawing/2014/main" id="{6CBB6DD5-55DA-4C6F-ADD5-67798EB3D097}"/>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66000"/>
                    </a14:imgEffect>
                  </a14:imgLayer>
                </a14:imgProps>
              </a:ext>
            </a:extLst>
          </a:blip>
          <a:stretch>
            <a:fillRect/>
          </a:stretch>
        </p:blipFill>
        <p:spPr>
          <a:xfrm>
            <a:off x="8480357" y="1610140"/>
            <a:ext cx="2924175" cy="1828800"/>
          </a:xfrm>
          <a:prstGeom prst="rect">
            <a:avLst/>
          </a:prstGeom>
        </p:spPr>
      </p:pic>
      <p:cxnSp>
        <p:nvCxnSpPr>
          <p:cNvPr id="13" name="Connector: Elbow 12">
            <a:extLst>
              <a:ext uri="{FF2B5EF4-FFF2-40B4-BE49-F238E27FC236}">
                <a16:creationId xmlns:a16="http://schemas.microsoft.com/office/drawing/2014/main" id="{D9FADFD0-24B4-4382-AC4E-599D14E81914}"/>
              </a:ext>
              <a:ext uri="{C183D7F6-B498-43B3-948B-1728B52AA6E4}">
                <adec:decorative xmlns:adec="http://schemas.microsoft.com/office/drawing/2017/decorative" val="1"/>
              </a:ext>
            </a:extLst>
          </p:cNvPr>
          <p:cNvCxnSpPr>
            <a:cxnSpLocks/>
            <a:stCxn id="11" idx="3"/>
            <a:endCxn id="10" idx="1"/>
          </p:cNvCxnSpPr>
          <p:nvPr/>
        </p:nvCxnSpPr>
        <p:spPr>
          <a:xfrm>
            <a:off x="3269974" y="2534278"/>
            <a:ext cx="654055" cy="201"/>
          </a:xfrm>
          <a:prstGeom prst="bentConnector3">
            <a:avLst/>
          </a:prstGeom>
          <a:ln w="19050">
            <a:solidFill>
              <a:schemeClr val="tx1"/>
            </a:solidFill>
            <a:prstDash val="sysDash"/>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4" name="Connector: Elbow 13">
            <a:extLst>
              <a:ext uri="{FF2B5EF4-FFF2-40B4-BE49-F238E27FC236}">
                <a16:creationId xmlns:a16="http://schemas.microsoft.com/office/drawing/2014/main" id="{DB80F1D9-47CB-4A08-ACF7-5EC9F6C34FC2}"/>
              </a:ext>
              <a:ext uri="{C183D7F6-B498-43B3-948B-1728B52AA6E4}">
                <adec:decorative xmlns:adec="http://schemas.microsoft.com/office/drawing/2017/decorative" val="1"/>
              </a:ext>
            </a:extLst>
          </p:cNvPr>
          <p:cNvCxnSpPr>
            <a:cxnSpLocks/>
            <a:stCxn id="10" idx="3"/>
            <a:endCxn id="12" idx="1"/>
          </p:cNvCxnSpPr>
          <p:nvPr/>
        </p:nvCxnSpPr>
        <p:spPr>
          <a:xfrm flipV="1">
            <a:off x="7802217" y="2524540"/>
            <a:ext cx="678140" cy="9939"/>
          </a:xfrm>
          <a:prstGeom prst="bentConnector3">
            <a:avLst>
              <a:gd name="adj1" fmla="val 50000"/>
            </a:avLst>
          </a:prstGeom>
          <a:ln w="19050">
            <a:solidFill>
              <a:schemeClr val="tx1"/>
            </a:solidFill>
            <a:prstDash val="sysDash"/>
            <a:headEnd type="none" w="lg"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782281"/>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27E13-BF17-4889-AE01-E27185642B75}"/>
              </a:ext>
            </a:extLst>
          </p:cNvPr>
          <p:cNvSpPr>
            <a:spLocks noGrp="1"/>
          </p:cNvSpPr>
          <p:nvPr>
            <p:ph type="title"/>
          </p:nvPr>
        </p:nvSpPr>
        <p:spPr/>
        <p:txBody>
          <a:bodyPr/>
          <a:lstStyle/>
          <a:p>
            <a:r>
              <a:rPr lang="en-US" dirty="0"/>
              <a:t>Sign-In Risk Policy</a:t>
            </a:r>
          </a:p>
        </p:txBody>
      </p:sp>
      <p:sp>
        <p:nvSpPr>
          <p:cNvPr id="3" name="Text Placeholder 2">
            <a:extLst>
              <a:ext uri="{FF2B5EF4-FFF2-40B4-BE49-F238E27FC236}">
                <a16:creationId xmlns:a16="http://schemas.microsoft.com/office/drawing/2014/main" id="{DB217581-4C25-474C-AA65-F135D48152FC}"/>
              </a:ext>
            </a:extLst>
          </p:cNvPr>
          <p:cNvSpPr>
            <a:spLocks noGrp="1"/>
          </p:cNvSpPr>
          <p:nvPr>
            <p:ph type="body" sz="quarter" idx="10"/>
          </p:nvPr>
        </p:nvSpPr>
        <p:spPr>
          <a:xfrm>
            <a:off x="584200" y="4023249"/>
            <a:ext cx="11018520" cy="2437590"/>
          </a:xfrm>
        </p:spPr>
        <p:txBody>
          <a:bodyPr/>
          <a:lstStyle/>
          <a:p>
            <a:r>
              <a:rPr lang="fr-FR" sz="2400" dirty="0"/>
              <a:t>Appliqué à tous les trafics et connexions d’un navigateur muni d'une authentification moderne</a:t>
            </a:r>
          </a:p>
          <a:p>
            <a:r>
              <a:rPr lang="fr-FR" sz="2400" dirty="0"/>
              <a:t>Répondre automatiquement à un niveau de risque spécifique</a:t>
            </a:r>
          </a:p>
          <a:p>
            <a:r>
              <a:rPr lang="fr-FR" sz="2400" dirty="0"/>
              <a:t>Fournir la condition (niveau de risque) et l'action (bloquer ou permettre)</a:t>
            </a:r>
          </a:p>
          <a:p>
            <a:r>
              <a:rPr lang="fr-FR" sz="2400" dirty="0"/>
              <a:t>Associer les stratégies à des utilisateurs spécifiques - omettez certains types d'utilisateurs</a:t>
            </a:r>
            <a:endParaRPr lang="en-US" sz="2400" dirty="0"/>
          </a:p>
        </p:txBody>
      </p:sp>
      <p:pic>
        <p:nvPicPr>
          <p:cNvPr id="5" name="Picture 4" descr="Screenshot of the Configure Sign-in Risk Policy menu. ">
            <a:extLst>
              <a:ext uri="{FF2B5EF4-FFF2-40B4-BE49-F238E27FC236}">
                <a16:creationId xmlns:a16="http://schemas.microsoft.com/office/drawing/2014/main" id="{29270719-32C3-45C9-A1FE-796CB3C047B3}"/>
              </a:ext>
            </a:extLst>
          </p:cNvPr>
          <p:cNvPicPr>
            <a:picLocks noChangeAspect="1"/>
          </p:cNvPicPr>
          <p:nvPr/>
        </p:nvPicPr>
        <p:blipFill>
          <a:blip r:embed="rId3"/>
          <a:stretch>
            <a:fillRect/>
          </a:stretch>
        </p:blipFill>
        <p:spPr>
          <a:xfrm>
            <a:off x="1035741" y="1874144"/>
            <a:ext cx="2228850" cy="1400175"/>
          </a:xfrm>
          <a:prstGeom prst="rect">
            <a:avLst/>
          </a:prstGeom>
        </p:spPr>
      </p:pic>
      <p:pic>
        <p:nvPicPr>
          <p:cNvPr id="7" name="Picture 6" descr="Screenshot of the Access sign-in risk page .Block access and Allow Access are shown. Require MFA is selected. ">
            <a:extLst>
              <a:ext uri="{FF2B5EF4-FFF2-40B4-BE49-F238E27FC236}">
                <a16:creationId xmlns:a16="http://schemas.microsoft.com/office/drawing/2014/main" id="{0B10F266-BD0F-4C67-9909-6A09D6645B45}"/>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51000"/>
                    </a14:imgEffect>
                  </a14:imgLayer>
                </a14:imgProps>
              </a:ext>
            </a:extLst>
          </a:blip>
          <a:stretch>
            <a:fillRect/>
          </a:stretch>
        </p:blipFill>
        <p:spPr>
          <a:xfrm>
            <a:off x="8480770" y="1683648"/>
            <a:ext cx="2943225" cy="1781175"/>
          </a:xfrm>
          <a:prstGeom prst="rect">
            <a:avLst/>
          </a:prstGeom>
        </p:spPr>
      </p:pic>
      <p:pic>
        <p:nvPicPr>
          <p:cNvPr id="8" name="Picture 7" descr="Screenshot of the User risk page. High and medium risk levels are highlighted. ">
            <a:extLst>
              <a:ext uri="{FF2B5EF4-FFF2-40B4-BE49-F238E27FC236}">
                <a16:creationId xmlns:a16="http://schemas.microsoft.com/office/drawing/2014/main" id="{31378C85-AAF2-4E37-ADAA-72937ADD98DD}"/>
              </a:ext>
            </a:extLst>
          </p:cNvPr>
          <p:cNvPicPr>
            <a:picLocks noChangeAspect="1"/>
          </p:cNvPicPr>
          <p:nvPr/>
        </p:nvPicPr>
        <p:blipFill>
          <a:blip r:embed="rId6"/>
          <a:stretch>
            <a:fillRect/>
          </a:stretch>
        </p:blipFill>
        <p:spPr>
          <a:xfrm>
            <a:off x="3983663" y="1435838"/>
            <a:ext cx="3886742" cy="2276793"/>
          </a:xfrm>
          <a:prstGeom prst="rect">
            <a:avLst/>
          </a:prstGeom>
          <a:ln>
            <a:solidFill>
              <a:schemeClr val="tx1"/>
            </a:solidFill>
          </a:ln>
        </p:spPr>
      </p:pic>
      <p:cxnSp>
        <p:nvCxnSpPr>
          <p:cNvPr id="9" name="Connector: Elbow 8">
            <a:extLst>
              <a:ext uri="{FF2B5EF4-FFF2-40B4-BE49-F238E27FC236}">
                <a16:creationId xmlns:a16="http://schemas.microsoft.com/office/drawing/2014/main" id="{419CD363-5D3C-442D-961A-BF77BD1CFDE8}"/>
              </a:ext>
              <a:ext uri="{C183D7F6-B498-43B3-948B-1728B52AA6E4}">
                <adec:decorative xmlns:adec="http://schemas.microsoft.com/office/drawing/2017/decorative" val="1"/>
              </a:ext>
            </a:extLst>
          </p:cNvPr>
          <p:cNvCxnSpPr>
            <a:stCxn id="5" idx="3"/>
            <a:endCxn id="8" idx="1"/>
          </p:cNvCxnSpPr>
          <p:nvPr/>
        </p:nvCxnSpPr>
        <p:spPr>
          <a:xfrm>
            <a:off x="3264591" y="2574232"/>
            <a:ext cx="719072" cy="3"/>
          </a:xfrm>
          <a:prstGeom prst="bentConnector3">
            <a:avLst/>
          </a:prstGeom>
          <a:ln w="19050">
            <a:solidFill>
              <a:schemeClr val="tx1"/>
            </a:solidFill>
            <a:prstDash val="sysDash"/>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0" name="Connector: Elbow 9">
            <a:extLst>
              <a:ext uri="{FF2B5EF4-FFF2-40B4-BE49-F238E27FC236}">
                <a16:creationId xmlns:a16="http://schemas.microsoft.com/office/drawing/2014/main" id="{109A3B89-18A3-43D8-BDC0-61811340DA0A}"/>
              </a:ext>
              <a:ext uri="{C183D7F6-B498-43B3-948B-1728B52AA6E4}">
                <adec:decorative xmlns:adec="http://schemas.microsoft.com/office/drawing/2017/decorative" val="1"/>
              </a:ext>
            </a:extLst>
          </p:cNvPr>
          <p:cNvCxnSpPr>
            <a:cxnSpLocks/>
            <a:stCxn id="8" idx="3"/>
            <a:endCxn id="7" idx="1"/>
          </p:cNvCxnSpPr>
          <p:nvPr/>
        </p:nvCxnSpPr>
        <p:spPr>
          <a:xfrm>
            <a:off x="7870405" y="2574235"/>
            <a:ext cx="610365" cy="1"/>
          </a:xfrm>
          <a:prstGeom prst="bentConnector3">
            <a:avLst>
              <a:gd name="adj1" fmla="val 50000"/>
            </a:avLst>
          </a:prstGeom>
          <a:ln w="19050">
            <a:solidFill>
              <a:schemeClr val="tx1"/>
            </a:solidFill>
            <a:prstDash val="sysDash"/>
            <a:headEnd type="none" w="lg"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657755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EA0C8-B848-47C0-9EE5-33EA94D7C1E1}"/>
              </a:ext>
            </a:extLst>
          </p:cNvPr>
          <p:cNvSpPr>
            <a:spLocks noGrp="1"/>
          </p:cNvSpPr>
          <p:nvPr>
            <p:ph type="title"/>
          </p:nvPr>
        </p:nvSpPr>
        <p:spPr/>
        <p:txBody>
          <a:bodyPr/>
          <a:lstStyle/>
          <a:p>
            <a:r>
              <a:rPr lang="en-US" dirty="0" err="1"/>
              <a:t>Bonnes</a:t>
            </a:r>
            <a:r>
              <a:rPr lang="en-US" dirty="0"/>
              <a:t> </a:t>
            </a:r>
            <a:r>
              <a:rPr lang="en-US" dirty="0" err="1"/>
              <a:t>pratiques</a:t>
            </a:r>
            <a:endParaRPr lang="en-US" dirty="0"/>
          </a:p>
        </p:txBody>
      </p:sp>
      <p:sp>
        <p:nvSpPr>
          <p:cNvPr id="3" name="Text Placeholder 2">
            <a:extLst>
              <a:ext uri="{FF2B5EF4-FFF2-40B4-BE49-F238E27FC236}">
                <a16:creationId xmlns:a16="http://schemas.microsoft.com/office/drawing/2014/main" id="{F7179A57-20CD-4056-A3E9-DB687613004B}"/>
              </a:ext>
            </a:extLst>
          </p:cNvPr>
          <p:cNvSpPr>
            <a:spLocks noGrp="1"/>
          </p:cNvSpPr>
          <p:nvPr>
            <p:ph type="body" sz="quarter" idx="10"/>
          </p:nvPr>
        </p:nvSpPr>
        <p:spPr>
          <a:xfrm>
            <a:off x="584200" y="1435497"/>
            <a:ext cx="11018520" cy="4912114"/>
          </a:xfrm>
        </p:spPr>
        <p:txBody>
          <a:bodyPr/>
          <a:lstStyle/>
          <a:p>
            <a:pPr lvl="0"/>
            <a:r>
              <a:rPr lang="fr-FR" dirty="0"/>
              <a:t>Centralisez votre gestion de des identités</a:t>
            </a:r>
          </a:p>
          <a:p>
            <a:pPr lvl="0"/>
            <a:r>
              <a:rPr lang="fr-FR" dirty="0"/>
              <a:t>Activer une connexion unique (SSO)</a:t>
            </a:r>
          </a:p>
          <a:p>
            <a:pPr lvl="0"/>
            <a:r>
              <a:rPr lang="fr-FR" dirty="0"/>
              <a:t>Déployer une stratégie de mots de passe</a:t>
            </a:r>
          </a:p>
          <a:p>
            <a:pPr lvl="0"/>
            <a:r>
              <a:rPr lang="fr-FR" dirty="0"/>
              <a:t>Appliquer MFA pour les utilisateurs</a:t>
            </a:r>
          </a:p>
          <a:p>
            <a:pPr lvl="0"/>
            <a:r>
              <a:rPr lang="fr-FR" dirty="0"/>
              <a:t>Utiliser le contrôle d'accès basé sur les rôles (RBAC)</a:t>
            </a:r>
          </a:p>
          <a:p>
            <a:pPr lvl="0"/>
            <a:r>
              <a:rPr lang="fr-FR" dirty="0"/>
              <a:t>Contrôler les emplacements des ressources du gestionnaire des ressources</a:t>
            </a:r>
          </a:p>
          <a:p>
            <a:pPr lvl="0"/>
            <a:r>
              <a:rPr lang="fr-FR" dirty="0"/>
              <a:t>Guidez les développeurs à tirer parti des capacités d'identité pour les applications SaaS</a:t>
            </a:r>
          </a:p>
          <a:p>
            <a:pPr lvl="0"/>
            <a:r>
              <a:rPr lang="fr-FR" dirty="0"/>
              <a:t>Surveiller activement les activités suspectes</a:t>
            </a:r>
            <a:endParaRPr lang="en-US" dirty="0"/>
          </a:p>
        </p:txBody>
      </p:sp>
    </p:spTree>
    <p:extLst>
      <p:ext uri="{BB962C8B-B14F-4D97-AF65-F5344CB8AC3E}">
        <p14:creationId xmlns:p14="http://schemas.microsoft.com/office/powerpoint/2010/main" val="204270714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BF4A-49DE-4269-B143-00DAE827CD43}"/>
              </a:ext>
            </a:extLst>
          </p:cNvPr>
          <p:cNvSpPr>
            <a:spLocks noGrp="1"/>
          </p:cNvSpPr>
          <p:nvPr>
            <p:ph type="title"/>
          </p:nvPr>
        </p:nvSpPr>
        <p:spPr/>
        <p:txBody>
          <a:bodyPr/>
          <a:lstStyle/>
          <a:p>
            <a:r>
              <a:rPr lang="en-US" dirty="0"/>
              <a:t>Aperçu du module</a:t>
            </a:r>
          </a:p>
        </p:txBody>
      </p:sp>
      <p:sp>
        <p:nvSpPr>
          <p:cNvPr id="3" name="Text Placeholder 2">
            <a:extLst>
              <a:ext uri="{FF2B5EF4-FFF2-40B4-BE49-F238E27FC236}">
                <a16:creationId xmlns:a16="http://schemas.microsoft.com/office/drawing/2014/main" id="{1DB16FCD-357A-4D38-AC55-5DB2992ACA37}"/>
              </a:ext>
            </a:extLst>
          </p:cNvPr>
          <p:cNvSpPr>
            <a:spLocks noGrp="1"/>
          </p:cNvSpPr>
          <p:nvPr>
            <p:ph type="body" sz="quarter" idx="10"/>
          </p:nvPr>
        </p:nvSpPr>
        <p:spPr>
          <a:xfrm>
            <a:off x="584200" y="1435497"/>
            <a:ext cx="11018520" cy="1465016"/>
          </a:xfrm>
        </p:spPr>
        <p:txBody>
          <a:bodyPr/>
          <a:lstStyle/>
          <a:p>
            <a:r>
              <a:rPr lang="en-US" dirty="0"/>
              <a:t>Multi-Factor Authentication </a:t>
            </a:r>
          </a:p>
          <a:p>
            <a:r>
              <a:rPr lang="en-US" dirty="0"/>
              <a:t>Azure AD Identity Protection</a:t>
            </a:r>
          </a:p>
          <a:p>
            <a:r>
              <a:rPr lang="en-US" dirty="0"/>
              <a:t>Self-Service Password Reset</a:t>
            </a:r>
          </a:p>
        </p:txBody>
      </p:sp>
    </p:spTree>
    <p:extLst>
      <p:ext uri="{BB962C8B-B14F-4D97-AF65-F5344CB8AC3E}">
        <p14:creationId xmlns:p14="http://schemas.microsoft.com/office/powerpoint/2010/main" val="3551244128"/>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D8665D-5A50-4F07-9D33-48CCD3FD74C7}"/>
              </a:ext>
            </a:extLst>
          </p:cNvPr>
          <p:cNvSpPr>
            <a:spLocks noGrp="1"/>
          </p:cNvSpPr>
          <p:nvPr>
            <p:ph type="title"/>
          </p:nvPr>
        </p:nvSpPr>
        <p:spPr>
          <a:xfrm>
            <a:off x="585216" y="3035808"/>
            <a:ext cx="10764656" cy="498598"/>
          </a:xfrm>
        </p:spPr>
        <p:txBody>
          <a:bodyPr/>
          <a:lstStyle/>
          <a:p>
            <a:r>
              <a:rPr lang="en-US" dirty="0" err="1"/>
              <a:t>Leçon</a:t>
            </a:r>
            <a:r>
              <a:rPr lang="en-US" dirty="0"/>
              <a:t> 03: Self-Service Password Reset (SSPR)</a:t>
            </a:r>
          </a:p>
        </p:txBody>
      </p:sp>
    </p:spTree>
    <p:extLst>
      <p:ext uri="{BB962C8B-B14F-4D97-AF65-F5344CB8AC3E}">
        <p14:creationId xmlns:p14="http://schemas.microsoft.com/office/powerpoint/2010/main" val="2037387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BF4A-49DE-4269-B143-00DAE827CD43}"/>
              </a:ext>
            </a:extLst>
          </p:cNvPr>
          <p:cNvSpPr>
            <a:spLocks noGrp="1"/>
          </p:cNvSpPr>
          <p:nvPr>
            <p:ph type="title"/>
          </p:nvPr>
        </p:nvSpPr>
        <p:spPr/>
        <p:txBody>
          <a:bodyPr/>
          <a:lstStyle/>
          <a:p>
            <a:r>
              <a:rPr lang="en-US" dirty="0"/>
              <a:t>Aperçu de la </a:t>
            </a:r>
            <a:r>
              <a:rPr lang="en-US" dirty="0" err="1"/>
              <a:t>leçon</a:t>
            </a:r>
            <a:endParaRPr lang="en-US" dirty="0"/>
          </a:p>
        </p:txBody>
      </p:sp>
      <p:sp>
        <p:nvSpPr>
          <p:cNvPr id="3" name="Text Placeholder 2">
            <a:extLst>
              <a:ext uri="{FF2B5EF4-FFF2-40B4-BE49-F238E27FC236}">
                <a16:creationId xmlns:a16="http://schemas.microsoft.com/office/drawing/2014/main" id="{1DB16FCD-357A-4D38-AC55-5DB2992ACA37}"/>
              </a:ext>
            </a:extLst>
          </p:cNvPr>
          <p:cNvSpPr>
            <a:spLocks noGrp="1"/>
          </p:cNvSpPr>
          <p:nvPr>
            <p:ph type="body" sz="quarter" idx="10"/>
          </p:nvPr>
        </p:nvSpPr>
        <p:spPr>
          <a:xfrm>
            <a:off x="584200" y="1435497"/>
            <a:ext cx="11018520" cy="2499146"/>
          </a:xfrm>
        </p:spPr>
        <p:txBody>
          <a:bodyPr/>
          <a:lstStyle/>
          <a:p>
            <a:r>
              <a:rPr lang="en-US" dirty="0"/>
              <a:t>Self-Service Password Rest</a:t>
            </a:r>
          </a:p>
          <a:p>
            <a:r>
              <a:rPr lang="en-US" dirty="0" err="1"/>
              <a:t>Méthodes</a:t>
            </a:r>
            <a:r>
              <a:rPr lang="en-US" dirty="0"/>
              <a:t> </a:t>
            </a:r>
            <a:r>
              <a:rPr lang="en-US" dirty="0" err="1"/>
              <a:t>d’authentification</a:t>
            </a:r>
            <a:r>
              <a:rPr lang="en-US" dirty="0"/>
              <a:t> SSPR</a:t>
            </a:r>
          </a:p>
          <a:p>
            <a:r>
              <a:rPr lang="en-US" dirty="0" err="1"/>
              <a:t>Enregistrement</a:t>
            </a:r>
            <a:r>
              <a:rPr lang="en-US" dirty="0"/>
              <a:t> SSPR</a:t>
            </a:r>
          </a:p>
          <a:p>
            <a:r>
              <a:rPr lang="en-US" dirty="0" err="1"/>
              <a:t>Comparaison</a:t>
            </a:r>
            <a:r>
              <a:rPr lang="en-US" dirty="0"/>
              <a:t> SSPR et MFA</a:t>
            </a:r>
          </a:p>
          <a:p>
            <a:pPr marL="0" indent="0">
              <a:buNone/>
            </a:pPr>
            <a:endParaRPr lang="en-US" dirty="0"/>
          </a:p>
        </p:txBody>
      </p:sp>
    </p:spTree>
    <p:extLst>
      <p:ext uri="{BB962C8B-B14F-4D97-AF65-F5344CB8AC3E}">
        <p14:creationId xmlns:p14="http://schemas.microsoft.com/office/powerpoint/2010/main" val="727905826"/>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err="1"/>
              <a:t>Configurer</a:t>
            </a:r>
            <a:r>
              <a:rPr lang="en-US" dirty="0"/>
              <a:t> Self-Service Password Reset</a:t>
            </a:r>
          </a:p>
        </p:txBody>
      </p:sp>
      <p:sp>
        <p:nvSpPr>
          <p:cNvPr id="6" name="Text Placeholder 5"/>
          <p:cNvSpPr>
            <a:spLocks noGrp="1"/>
          </p:cNvSpPr>
          <p:nvPr>
            <p:ph type="body" sz="quarter" idx="10"/>
          </p:nvPr>
        </p:nvSpPr>
        <p:spPr>
          <a:xfrm>
            <a:off x="474870" y="5003645"/>
            <a:ext cx="11018520" cy="1378839"/>
          </a:xfrm>
        </p:spPr>
        <p:txBody>
          <a:bodyPr/>
          <a:lstStyle/>
          <a:p>
            <a:r>
              <a:rPr lang="fr-FR" dirty="0"/>
              <a:t>Détermine qui pourra utiliser SSPR</a:t>
            </a:r>
          </a:p>
          <a:p>
            <a:r>
              <a:rPr lang="fr-FR" dirty="0"/>
              <a:t>Réduisez votre sélection à des groupes spécifiques avant de déployer plus généralement</a:t>
            </a:r>
            <a:endParaRPr lang="en-US" dirty="0"/>
          </a:p>
        </p:txBody>
      </p:sp>
      <p:pic>
        <p:nvPicPr>
          <p:cNvPr id="5" name="Picture 4" descr="Screen shot of the Password reset - Properties page in Azure portal showing the options for which groups can be enabled for self-service password reset: None, Selected, and All.">
            <a:extLst>
              <a:ext uri="{FF2B5EF4-FFF2-40B4-BE49-F238E27FC236}">
                <a16:creationId xmlns:a16="http://schemas.microsoft.com/office/drawing/2014/main" id="{62FD1D67-9EAA-4F89-8B9F-7A9312BD221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776170" y="1435100"/>
            <a:ext cx="7804150" cy="3275330"/>
          </a:xfrm>
          <a:prstGeom prst="rect">
            <a:avLst/>
          </a:prstGeom>
          <a:noFill/>
          <a:ln>
            <a:solidFill>
              <a:schemeClr val="tx1"/>
            </a:solidFill>
          </a:ln>
        </p:spPr>
      </p:pic>
    </p:spTree>
    <p:extLst>
      <p:ext uri="{BB962C8B-B14F-4D97-AF65-F5344CB8AC3E}">
        <p14:creationId xmlns:p14="http://schemas.microsoft.com/office/powerpoint/2010/main" val="841756250"/>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err="1"/>
              <a:t>Méthodes</a:t>
            </a:r>
            <a:r>
              <a:rPr lang="en-US" dirty="0"/>
              <a:t> </a:t>
            </a:r>
            <a:r>
              <a:rPr lang="en-US" dirty="0" err="1"/>
              <a:t>d’authentification</a:t>
            </a:r>
            <a:r>
              <a:rPr lang="en-US" dirty="0"/>
              <a:t> pour Password Reset</a:t>
            </a:r>
          </a:p>
        </p:txBody>
      </p:sp>
      <p:sp>
        <p:nvSpPr>
          <p:cNvPr id="6" name="Text Placeholder 5"/>
          <p:cNvSpPr>
            <a:spLocks noGrp="1"/>
          </p:cNvSpPr>
          <p:nvPr>
            <p:ph type="body" sz="quarter" idx="10"/>
          </p:nvPr>
        </p:nvSpPr>
        <p:spPr>
          <a:xfrm>
            <a:off x="588263" y="1713618"/>
            <a:ext cx="6384037" cy="4148828"/>
          </a:xfrm>
        </p:spPr>
        <p:txBody>
          <a:bodyPr/>
          <a:lstStyle/>
          <a:p>
            <a:r>
              <a:rPr lang="fr-FR" b="1" dirty="0"/>
              <a:t>Choisissez le: </a:t>
            </a:r>
          </a:p>
          <a:p>
            <a:pPr lvl="1"/>
            <a:r>
              <a:rPr lang="fr-FR" dirty="0"/>
              <a:t>Nombre de méthodes d'authentification requises pour réinitialisation d'un mot de passe</a:t>
            </a:r>
          </a:p>
          <a:p>
            <a:pPr lvl="1"/>
            <a:r>
              <a:rPr lang="fr-FR" dirty="0"/>
              <a:t>Nombre de méthodes d'authentification disponibles pour les utilisateurs</a:t>
            </a:r>
          </a:p>
          <a:p>
            <a:r>
              <a:rPr lang="fr-FR" b="1" dirty="0"/>
              <a:t>Les méthodes d'authentification comprennent :</a:t>
            </a:r>
          </a:p>
          <a:p>
            <a:pPr lvl="1"/>
            <a:r>
              <a:rPr lang="fr-FR" dirty="0"/>
              <a:t>Notification par e-mail</a:t>
            </a:r>
          </a:p>
          <a:p>
            <a:pPr lvl="1"/>
            <a:r>
              <a:rPr lang="fr-FR" dirty="0"/>
              <a:t>Texte ou code envoyé au téléphone</a:t>
            </a:r>
          </a:p>
          <a:p>
            <a:pPr lvl="1"/>
            <a:r>
              <a:rPr lang="fr-FR" dirty="0"/>
              <a:t>Nombre de questions de sécurité pour s’enregistrer et combien doivent être correctement répondus</a:t>
            </a:r>
            <a:endParaRPr lang="en-US" dirty="0"/>
          </a:p>
        </p:txBody>
      </p:sp>
      <p:pic>
        <p:nvPicPr>
          <p:cNvPr id="7" name="Picture 6" descr="Screen shot from the Azure portal of the Password reset - Authentication methods page showing Azure AD authentication methods available and the number required.">
            <a:extLst>
              <a:ext uri="{FF2B5EF4-FFF2-40B4-BE49-F238E27FC236}">
                <a16:creationId xmlns:a16="http://schemas.microsoft.com/office/drawing/2014/main" id="{C31631D4-3230-4F25-8238-250636213A0A}"/>
              </a:ext>
            </a:extLst>
          </p:cNvPr>
          <p:cNvPicPr/>
          <p:nvPr/>
        </p:nvPicPr>
        <p:blipFill>
          <a:blip r:embed="rId3"/>
          <a:stretch>
            <a:fillRect/>
          </a:stretch>
        </p:blipFill>
        <p:spPr>
          <a:xfrm>
            <a:off x="7361193" y="1713618"/>
            <a:ext cx="4389007" cy="4268082"/>
          </a:xfrm>
          <a:prstGeom prst="rect">
            <a:avLst/>
          </a:prstGeom>
          <a:ln>
            <a:solidFill>
              <a:schemeClr val="tx1"/>
            </a:solidFill>
          </a:ln>
        </p:spPr>
      </p:pic>
    </p:spTree>
    <p:extLst>
      <p:ext uri="{BB962C8B-B14F-4D97-AF65-F5344CB8AC3E}">
        <p14:creationId xmlns:p14="http://schemas.microsoft.com/office/powerpoint/2010/main" val="2054451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19861-43D6-4007-8BC8-319996D2B231}"/>
              </a:ext>
            </a:extLst>
          </p:cNvPr>
          <p:cNvSpPr>
            <a:spLocks noGrp="1"/>
          </p:cNvSpPr>
          <p:nvPr>
            <p:ph type="title"/>
          </p:nvPr>
        </p:nvSpPr>
        <p:spPr/>
        <p:txBody>
          <a:bodyPr/>
          <a:lstStyle/>
          <a:p>
            <a:r>
              <a:rPr lang="en-US" dirty="0"/>
              <a:t>SSPR Registration</a:t>
            </a:r>
          </a:p>
        </p:txBody>
      </p:sp>
      <p:sp>
        <p:nvSpPr>
          <p:cNvPr id="3" name="Text Placeholder 2">
            <a:extLst>
              <a:ext uri="{FF2B5EF4-FFF2-40B4-BE49-F238E27FC236}">
                <a16:creationId xmlns:a16="http://schemas.microsoft.com/office/drawing/2014/main" id="{8949C2E4-CB9E-431B-B365-5271E42E140B}"/>
              </a:ext>
            </a:extLst>
          </p:cNvPr>
          <p:cNvSpPr>
            <a:spLocks noGrp="1"/>
          </p:cNvSpPr>
          <p:nvPr>
            <p:ph type="body" sz="quarter" idx="10"/>
          </p:nvPr>
        </p:nvSpPr>
        <p:spPr>
          <a:xfrm>
            <a:off x="494748" y="1515008"/>
            <a:ext cx="4464878" cy="4222694"/>
          </a:xfrm>
        </p:spPr>
        <p:txBody>
          <a:bodyPr/>
          <a:lstStyle/>
          <a:p>
            <a:r>
              <a:rPr lang="en-US" dirty="0" err="1"/>
              <a:t>Vous</a:t>
            </a:r>
            <a:r>
              <a:rPr lang="en-US" dirty="0"/>
              <a:t> </a:t>
            </a:r>
            <a:r>
              <a:rPr lang="en-US" dirty="0" err="1"/>
              <a:t>pouvez</a:t>
            </a:r>
            <a:r>
              <a:rPr lang="en-US" dirty="0"/>
              <a:t> </a:t>
            </a:r>
            <a:r>
              <a:rPr lang="en-US" dirty="0" err="1"/>
              <a:t>obliger</a:t>
            </a:r>
            <a:r>
              <a:rPr lang="en-US" dirty="0"/>
              <a:t> SSPR pour les </a:t>
            </a:r>
            <a:r>
              <a:rPr lang="en-US" dirty="0" err="1"/>
              <a:t>utilisateurs</a:t>
            </a:r>
            <a:endParaRPr lang="en-US" dirty="0"/>
          </a:p>
          <a:p>
            <a:endParaRPr lang="en-US" dirty="0"/>
          </a:p>
          <a:p>
            <a:endParaRPr lang="en-US" dirty="0"/>
          </a:p>
          <a:p>
            <a:r>
              <a:rPr lang="fr-FR" dirty="0"/>
              <a:t>Deux modes : interrompre et gérer</a:t>
            </a:r>
          </a:p>
          <a:p>
            <a:r>
              <a:rPr lang="fr-FR" dirty="0"/>
              <a:t>MFA et SSPR utilisent maintenant le même processus d'enregistrement</a:t>
            </a:r>
            <a:endParaRPr lang="en-US" dirty="0"/>
          </a:p>
        </p:txBody>
      </p:sp>
      <p:pic>
        <p:nvPicPr>
          <p:cNvPr id="4" name="Picture 3" descr="Flow chart of MFA and SPPR registration process. ">
            <a:extLst>
              <a:ext uri="{FF2B5EF4-FFF2-40B4-BE49-F238E27FC236}">
                <a16:creationId xmlns:a16="http://schemas.microsoft.com/office/drawing/2014/main" id="{D14454E2-D58C-4DF9-9222-2E90E7A864F8}"/>
              </a:ext>
            </a:extLst>
          </p:cNvPr>
          <p:cNvPicPr>
            <a:picLocks noChangeAspect="1"/>
          </p:cNvPicPr>
          <p:nvPr/>
        </p:nvPicPr>
        <p:blipFill>
          <a:blip r:embed="rId3"/>
          <a:stretch>
            <a:fillRect/>
          </a:stretch>
        </p:blipFill>
        <p:spPr>
          <a:xfrm>
            <a:off x="4968474" y="1041278"/>
            <a:ext cx="6943726" cy="5439035"/>
          </a:xfrm>
          <a:prstGeom prst="rect">
            <a:avLst/>
          </a:prstGeom>
        </p:spPr>
      </p:pic>
      <p:pic>
        <p:nvPicPr>
          <p:cNvPr id="5" name="Picture 4" descr="Screenshot of the require users to register when signing in toggle. No is selected. ">
            <a:extLst>
              <a:ext uri="{FF2B5EF4-FFF2-40B4-BE49-F238E27FC236}">
                <a16:creationId xmlns:a16="http://schemas.microsoft.com/office/drawing/2014/main" id="{EA7EF3EC-646E-483E-B657-083331DDDC4C}"/>
              </a:ext>
            </a:extLst>
          </p:cNvPr>
          <p:cNvPicPr>
            <a:picLocks noChangeAspect="1"/>
          </p:cNvPicPr>
          <p:nvPr/>
        </p:nvPicPr>
        <p:blipFill>
          <a:blip r:embed="rId4"/>
          <a:stretch>
            <a:fillRect/>
          </a:stretch>
        </p:blipFill>
        <p:spPr>
          <a:xfrm>
            <a:off x="673169" y="2622480"/>
            <a:ext cx="2695575" cy="619125"/>
          </a:xfrm>
          <a:prstGeom prst="rect">
            <a:avLst/>
          </a:prstGeom>
        </p:spPr>
      </p:pic>
    </p:spTree>
    <p:extLst>
      <p:ext uri="{BB962C8B-B14F-4D97-AF65-F5344CB8AC3E}">
        <p14:creationId xmlns:p14="http://schemas.microsoft.com/office/powerpoint/2010/main" val="985121570"/>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2DC77-F54B-45CD-B33F-CF43753F3139}"/>
              </a:ext>
            </a:extLst>
          </p:cNvPr>
          <p:cNvSpPr>
            <a:spLocks noGrp="1"/>
          </p:cNvSpPr>
          <p:nvPr>
            <p:ph type="title"/>
          </p:nvPr>
        </p:nvSpPr>
        <p:spPr/>
        <p:txBody>
          <a:bodyPr/>
          <a:lstStyle/>
          <a:p>
            <a:r>
              <a:rPr lang="en-US" dirty="0" err="1"/>
              <a:t>Comparaison</a:t>
            </a:r>
            <a:r>
              <a:rPr lang="en-US" dirty="0"/>
              <a:t> SSPR et MFA</a:t>
            </a:r>
          </a:p>
        </p:txBody>
      </p:sp>
      <p:graphicFrame>
        <p:nvGraphicFramePr>
          <p:cNvPr id="4" name="Table 3">
            <a:extLst>
              <a:ext uri="{FF2B5EF4-FFF2-40B4-BE49-F238E27FC236}">
                <a16:creationId xmlns:a16="http://schemas.microsoft.com/office/drawing/2014/main" id="{3F701E46-B025-4F09-8C0C-F715F42938A2}"/>
              </a:ext>
            </a:extLst>
          </p:cNvPr>
          <p:cNvGraphicFramePr>
            <a:graphicFrameLocks noGrp="1"/>
          </p:cNvGraphicFramePr>
          <p:nvPr>
            <p:extLst>
              <p:ext uri="{D42A27DB-BD31-4B8C-83A1-F6EECF244321}">
                <p14:modId xmlns:p14="http://schemas.microsoft.com/office/powerpoint/2010/main" val="4255389128"/>
              </p:ext>
            </p:extLst>
          </p:nvPr>
        </p:nvGraphicFramePr>
        <p:xfrm>
          <a:off x="584200" y="1435100"/>
          <a:ext cx="10210800" cy="4279904"/>
        </p:xfrm>
        <a:graphic>
          <a:graphicData uri="http://schemas.openxmlformats.org/drawingml/2006/table">
            <a:tbl>
              <a:tblPr firstRow="1" firstCol="1" bandRow="1">
                <a:tableStyleId>{5C22544A-7EE6-4342-B048-85BDC9FD1C3A}</a:tableStyleId>
              </a:tblPr>
              <a:tblGrid>
                <a:gridCol w="5105400">
                  <a:extLst>
                    <a:ext uri="{9D8B030D-6E8A-4147-A177-3AD203B41FA5}">
                      <a16:colId xmlns:a16="http://schemas.microsoft.com/office/drawing/2014/main" val="3378496436"/>
                    </a:ext>
                  </a:extLst>
                </a:gridCol>
                <a:gridCol w="5105400">
                  <a:extLst>
                    <a:ext uri="{9D8B030D-6E8A-4147-A177-3AD203B41FA5}">
                      <a16:colId xmlns:a16="http://schemas.microsoft.com/office/drawing/2014/main" val="1109543515"/>
                    </a:ext>
                  </a:extLst>
                </a:gridCol>
              </a:tblGrid>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Authentication Method</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Usage</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5206097"/>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Password</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MFA and SSPR</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19120139"/>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Security questions</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SSPR Only</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4592834"/>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Email address</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SSPR Only</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94274631"/>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Microsoft Authenticator app</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MFA and Public Preview for SSPR</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8658330"/>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SMS</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MFA and SSPR</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99584881"/>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Voice call</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MFA and SSPR</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99677"/>
                  </a:ext>
                </a:extLst>
              </a:tr>
              <a:tr h="534988">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App passwords</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156845">
                        <a:lnSpc>
                          <a:spcPct val="115000"/>
                        </a:lnSpc>
                      </a:pPr>
                      <a:r>
                        <a:rPr lang="en-US" sz="2400" b="0" dirty="0">
                          <a:effectLst/>
                          <a:latin typeface="Segoe UI Semilight" panose="020B0402040204020203" pitchFamily="34" charset="0"/>
                          <a:cs typeface="Segoe UI Semilight" panose="020B0402040204020203" pitchFamily="34" charset="0"/>
                        </a:rPr>
                        <a:t>MFA only in certain cases</a:t>
                      </a:r>
                      <a:endParaRPr lang="en-US" sz="2400" b="0" dirty="0">
                        <a:solidFill>
                          <a:srgbClr val="3C3C3C"/>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12634615"/>
                  </a:ext>
                </a:extLst>
              </a:tr>
            </a:tbl>
          </a:graphicData>
        </a:graphic>
      </p:graphicFrame>
    </p:spTree>
    <p:extLst>
      <p:ext uri="{BB962C8B-B14F-4D97-AF65-F5344CB8AC3E}">
        <p14:creationId xmlns:p14="http://schemas.microsoft.com/office/powerpoint/2010/main" val="2688040047"/>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D8665D-5A50-4F07-9D33-48CCD3FD74C7}"/>
              </a:ext>
            </a:extLst>
          </p:cNvPr>
          <p:cNvSpPr>
            <a:spLocks noGrp="1"/>
          </p:cNvSpPr>
          <p:nvPr>
            <p:ph type="title"/>
          </p:nvPr>
        </p:nvSpPr>
        <p:spPr>
          <a:xfrm>
            <a:off x="585216" y="3039727"/>
            <a:ext cx="9308592" cy="498598"/>
          </a:xfrm>
        </p:spPr>
        <p:txBody>
          <a:bodyPr/>
          <a:lstStyle/>
          <a:p>
            <a:r>
              <a:rPr lang="en-US" dirty="0"/>
              <a:t>Lesson 04</a:t>
            </a:r>
            <a:r>
              <a:rPr lang="en-US"/>
              <a:t>: </a:t>
            </a:r>
            <a:r>
              <a:rPr lang="en-US" dirty="0"/>
              <a:t>Lab and </a:t>
            </a:r>
            <a:r>
              <a:rPr lang="en-US"/>
              <a:t>Review Questions</a:t>
            </a:r>
            <a:endParaRPr lang="en-US" dirty="0"/>
          </a:p>
        </p:txBody>
      </p:sp>
    </p:spTree>
    <p:extLst>
      <p:ext uri="{BB962C8B-B14F-4D97-AF65-F5344CB8AC3E}">
        <p14:creationId xmlns:p14="http://schemas.microsoft.com/office/powerpoint/2010/main" val="4001296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B55C8-6368-4BBB-A9E6-0DE88363DA1D}"/>
              </a:ext>
            </a:extLst>
          </p:cNvPr>
          <p:cNvSpPr>
            <a:spLocks noGrp="1"/>
          </p:cNvSpPr>
          <p:nvPr>
            <p:ph type="title"/>
          </p:nvPr>
        </p:nvSpPr>
        <p:spPr/>
        <p:txBody>
          <a:bodyPr/>
          <a:lstStyle/>
          <a:p>
            <a:r>
              <a:rPr lang="en-US" dirty="0"/>
              <a:t>Lab – Azure AD Identity Protection</a:t>
            </a:r>
          </a:p>
        </p:txBody>
      </p:sp>
      <p:sp>
        <p:nvSpPr>
          <p:cNvPr id="3" name="Text Placeholder 2">
            <a:extLst>
              <a:ext uri="{FF2B5EF4-FFF2-40B4-BE49-F238E27FC236}">
                <a16:creationId xmlns:a16="http://schemas.microsoft.com/office/drawing/2014/main" id="{76AA030A-0331-4BAD-B57E-71AE2526CC18}"/>
              </a:ext>
            </a:extLst>
          </p:cNvPr>
          <p:cNvSpPr>
            <a:spLocks noGrp="1"/>
          </p:cNvSpPr>
          <p:nvPr>
            <p:ph type="body" sz="quarter" idx="10"/>
          </p:nvPr>
        </p:nvSpPr>
        <p:spPr>
          <a:xfrm>
            <a:off x="584200" y="1435497"/>
            <a:ext cx="10505831" cy="4407360"/>
          </a:xfrm>
        </p:spPr>
        <p:txBody>
          <a:bodyPr/>
          <a:lstStyle/>
          <a:p>
            <a:r>
              <a:rPr lang="en-US" dirty="0"/>
              <a:t>Adatum Corporation wants to take advantage of Azure AD Premium features for Identity Protection</a:t>
            </a:r>
            <a:endParaRPr lang="en-US" sz="2400" dirty="0"/>
          </a:p>
          <a:p>
            <a:pPr marL="685800" lvl="1" indent="-457200">
              <a:buFont typeface="Arial" panose="020B0604020202020204" pitchFamily="34" charset="0"/>
              <a:buChar char="•"/>
            </a:pPr>
            <a:r>
              <a:rPr lang="en-US" sz="2400" b="1" dirty="0"/>
              <a:t>Exercise 0</a:t>
            </a:r>
            <a:r>
              <a:rPr lang="en-US" sz="2400" dirty="0"/>
              <a:t>. Prepare the environment</a:t>
            </a:r>
          </a:p>
          <a:p>
            <a:pPr marL="685800" lvl="1" indent="-457200">
              <a:buFont typeface="Arial" panose="020B0604020202020204" pitchFamily="34" charset="0"/>
              <a:buChar char="•"/>
            </a:pPr>
            <a:r>
              <a:rPr lang="en-US" sz="2400" b="1" dirty="0"/>
              <a:t>Exercise 1</a:t>
            </a:r>
            <a:r>
              <a:rPr lang="en-US" sz="2400" dirty="0"/>
              <a:t>. Implement Azure MFA</a:t>
            </a:r>
          </a:p>
          <a:p>
            <a:pPr marL="685800" lvl="1" indent="-457200">
              <a:buFont typeface="Arial" panose="020B0604020202020204" pitchFamily="34" charset="0"/>
              <a:buChar char="•"/>
            </a:pPr>
            <a:r>
              <a:rPr lang="en-US" sz="2400" b="1" dirty="0"/>
              <a:t>Exercise 2</a:t>
            </a:r>
            <a:r>
              <a:rPr lang="en-US" sz="2400" dirty="0"/>
              <a:t>. Implement Azure AD Identity Protection</a:t>
            </a:r>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228600" lvl="1" indent="0">
              <a:buNone/>
            </a:pPr>
            <a:r>
              <a:rPr lang="en-US" sz="2400" dirty="0"/>
              <a:t>Lab time: 60 minutes</a:t>
            </a:r>
          </a:p>
        </p:txBody>
      </p:sp>
    </p:spTree>
    <p:extLst>
      <p:ext uri="{BB962C8B-B14F-4D97-AF65-F5344CB8AC3E}">
        <p14:creationId xmlns:p14="http://schemas.microsoft.com/office/powerpoint/2010/main" val="2344728313"/>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B55C8-6368-4BBB-A9E6-0DE88363DA1D}"/>
              </a:ext>
            </a:extLst>
          </p:cNvPr>
          <p:cNvSpPr>
            <a:spLocks noGrp="1"/>
          </p:cNvSpPr>
          <p:nvPr>
            <p:ph type="title"/>
          </p:nvPr>
        </p:nvSpPr>
        <p:spPr/>
        <p:txBody>
          <a:bodyPr/>
          <a:lstStyle/>
          <a:p>
            <a:r>
              <a:rPr lang="en-US" dirty="0"/>
              <a:t>Lab – Self-Service Password Reset</a:t>
            </a:r>
          </a:p>
        </p:txBody>
      </p:sp>
      <p:sp>
        <p:nvSpPr>
          <p:cNvPr id="3" name="Text Placeholder 2">
            <a:extLst>
              <a:ext uri="{FF2B5EF4-FFF2-40B4-BE49-F238E27FC236}">
                <a16:creationId xmlns:a16="http://schemas.microsoft.com/office/drawing/2014/main" id="{76AA030A-0331-4BAD-B57E-71AE2526CC18}"/>
              </a:ext>
            </a:extLst>
          </p:cNvPr>
          <p:cNvSpPr>
            <a:spLocks noGrp="1"/>
          </p:cNvSpPr>
          <p:nvPr>
            <p:ph type="body" sz="quarter" idx="10"/>
          </p:nvPr>
        </p:nvSpPr>
        <p:spPr>
          <a:xfrm>
            <a:off x="584200" y="1435497"/>
            <a:ext cx="10505831" cy="4407360"/>
          </a:xfrm>
        </p:spPr>
        <p:txBody>
          <a:bodyPr/>
          <a:lstStyle/>
          <a:p>
            <a:r>
              <a:rPr lang="en-US" dirty="0"/>
              <a:t>Adatum Corporation wants to take advantage of Azure AD Premium features for Self-Service Password Reset</a:t>
            </a:r>
            <a:endParaRPr lang="en-US" sz="2400" dirty="0"/>
          </a:p>
          <a:p>
            <a:pPr marL="685800" lvl="1" indent="-457200">
              <a:buFont typeface="Arial" panose="020B0604020202020204" pitchFamily="34" charset="0"/>
              <a:buChar char="•"/>
            </a:pPr>
            <a:r>
              <a:rPr lang="en-US" sz="2400" b="1" dirty="0"/>
              <a:t>Exercise 1</a:t>
            </a:r>
            <a:r>
              <a:rPr lang="en-US" sz="2400" dirty="0"/>
              <a:t>. Manage Azure AD users and groups</a:t>
            </a:r>
          </a:p>
          <a:p>
            <a:pPr marL="685800" lvl="1" indent="-457200">
              <a:buFont typeface="Arial" panose="020B0604020202020204" pitchFamily="34" charset="0"/>
              <a:buChar char="•"/>
            </a:pPr>
            <a:r>
              <a:rPr lang="en-US" sz="2400" b="1" dirty="0"/>
              <a:t>Exercise 2</a:t>
            </a:r>
            <a:r>
              <a:rPr lang="en-US" sz="2400" dirty="0"/>
              <a:t>. Manage Azure AD-integrated SaaS applications.</a:t>
            </a:r>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685800" lvl="1" indent="-457200">
              <a:buFont typeface="Arial" panose="020B0604020202020204" pitchFamily="34" charset="0"/>
              <a:buChar char="•"/>
            </a:pPr>
            <a:endParaRPr lang="en-US" sz="2400" dirty="0"/>
          </a:p>
          <a:p>
            <a:pPr marL="228600" lvl="1" indent="0">
              <a:buNone/>
            </a:pPr>
            <a:r>
              <a:rPr lang="en-US" sz="2400" dirty="0"/>
              <a:t>Lab time: 60 minutes</a:t>
            </a:r>
          </a:p>
        </p:txBody>
      </p:sp>
    </p:spTree>
    <p:extLst>
      <p:ext uri="{BB962C8B-B14F-4D97-AF65-F5344CB8AC3E}">
        <p14:creationId xmlns:p14="http://schemas.microsoft.com/office/powerpoint/2010/main" val="470870017"/>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D8665D-5A50-4F07-9D33-48CCD3FD74C7}"/>
              </a:ext>
            </a:extLst>
          </p:cNvPr>
          <p:cNvSpPr>
            <a:spLocks noGrp="1"/>
          </p:cNvSpPr>
          <p:nvPr>
            <p:ph type="title"/>
          </p:nvPr>
        </p:nvSpPr>
        <p:spPr>
          <a:xfrm>
            <a:off x="585216" y="3035808"/>
            <a:ext cx="10764656" cy="498598"/>
          </a:xfrm>
        </p:spPr>
        <p:txBody>
          <a:bodyPr/>
          <a:lstStyle/>
          <a:p>
            <a:r>
              <a:rPr lang="en-US" dirty="0"/>
              <a:t>Module Review Questions</a:t>
            </a:r>
          </a:p>
        </p:txBody>
      </p:sp>
    </p:spTree>
    <p:extLst>
      <p:ext uri="{BB962C8B-B14F-4D97-AF65-F5344CB8AC3E}">
        <p14:creationId xmlns:p14="http://schemas.microsoft.com/office/powerpoint/2010/main" val="5264923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D8665D-5A50-4F07-9D33-48CCD3FD74C7}"/>
              </a:ext>
            </a:extLst>
          </p:cNvPr>
          <p:cNvSpPr>
            <a:spLocks noGrp="1"/>
          </p:cNvSpPr>
          <p:nvPr>
            <p:ph type="title"/>
          </p:nvPr>
        </p:nvSpPr>
        <p:spPr>
          <a:xfrm>
            <a:off x="585216" y="3035808"/>
            <a:ext cx="10764656" cy="498598"/>
          </a:xfrm>
        </p:spPr>
        <p:txBody>
          <a:bodyPr/>
          <a:lstStyle/>
          <a:p>
            <a:r>
              <a:rPr lang="en-US" dirty="0" err="1"/>
              <a:t>Leçon</a:t>
            </a:r>
            <a:r>
              <a:rPr lang="en-US" dirty="0"/>
              <a:t> 01: Multi-Factor Authentication</a:t>
            </a:r>
          </a:p>
        </p:txBody>
      </p:sp>
    </p:spTree>
    <p:extLst>
      <p:ext uri="{BB962C8B-B14F-4D97-AF65-F5344CB8AC3E}">
        <p14:creationId xmlns:p14="http://schemas.microsoft.com/office/powerpoint/2010/main" val="3746766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BF4A-49DE-4269-B143-00DAE827CD43}"/>
              </a:ext>
            </a:extLst>
          </p:cNvPr>
          <p:cNvSpPr>
            <a:spLocks noGrp="1"/>
          </p:cNvSpPr>
          <p:nvPr>
            <p:ph type="title"/>
          </p:nvPr>
        </p:nvSpPr>
        <p:spPr/>
        <p:txBody>
          <a:bodyPr/>
          <a:lstStyle/>
          <a:p>
            <a:r>
              <a:rPr lang="en-US" dirty="0"/>
              <a:t>Aperçu de la </a:t>
            </a:r>
            <a:r>
              <a:rPr lang="en-US" dirty="0" err="1"/>
              <a:t>leçon</a:t>
            </a:r>
            <a:endParaRPr lang="en-US" dirty="0"/>
          </a:p>
        </p:txBody>
      </p:sp>
      <p:sp>
        <p:nvSpPr>
          <p:cNvPr id="3" name="Text Placeholder 2">
            <a:extLst>
              <a:ext uri="{FF2B5EF4-FFF2-40B4-BE49-F238E27FC236}">
                <a16:creationId xmlns:a16="http://schemas.microsoft.com/office/drawing/2014/main" id="{1DB16FCD-357A-4D38-AC55-5DB2992ACA37}"/>
              </a:ext>
            </a:extLst>
          </p:cNvPr>
          <p:cNvSpPr>
            <a:spLocks noGrp="1"/>
          </p:cNvSpPr>
          <p:nvPr>
            <p:ph type="body" sz="quarter" idx="10"/>
          </p:nvPr>
        </p:nvSpPr>
        <p:spPr>
          <a:xfrm>
            <a:off x="584200" y="1435497"/>
            <a:ext cx="11018520" cy="4050340"/>
          </a:xfrm>
        </p:spPr>
        <p:txBody>
          <a:bodyPr/>
          <a:lstStyle/>
          <a:p>
            <a:r>
              <a:rPr lang="en-US" dirty="0"/>
              <a:t>Concepts Azure MFA</a:t>
            </a:r>
          </a:p>
          <a:p>
            <a:r>
              <a:rPr lang="en-US" dirty="0"/>
              <a:t>Option de </a:t>
            </a:r>
            <a:r>
              <a:rPr lang="en-US" dirty="0" err="1"/>
              <a:t>l’authentification</a:t>
            </a:r>
            <a:r>
              <a:rPr lang="en-US" dirty="0"/>
              <a:t> MFA</a:t>
            </a:r>
          </a:p>
          <a:p>
            <a:r>
              <a:rPr lang="en-US" dirty="0" err="1"/>
              <a:t>Activer</a:t>
            </a:r>
            <a:r>
              <a:rPr lang="en-US" dirty="0"/>
              <a:t> MFA</a:t>
            </a:r>
          </a:p>
          <a:p>
            <a:r>
              <a:rPr lang="en-US" dirty="0" err="1"/>
              <a:t>Exiger</a:t>
            </a:r>
            <a:r>
              <a:rPr lang="en-US" dirty="0"/>
              <a:t> MFA</a:t>
            </a:r>
          </a:p>
          <a:p>
            <a:r>
              <a:rPr lang="en-US" dirty="0" err="1"/>
              <a:t>Ips</a:t>
            </a:r>
            <a:r>
              <a:rPr lang="en-US" dirty="0"/>
              <a:t> de </a:t>
            </a:r>
            <a:r>
              <a:rPr lang="en-US" dirty="0" err="1"/>
              <a:t>confiance</a:t>
            </a:r>
            <a:endParaRPr lang="en-US" dirty="0"/>
          </a:p>
          <a:p>
            <a:r>
              <a:rPr lang="en-US" dirty="0"/>
              <a:t>One-time Bypass</a:t>
            </a:r>
          </a:p>
          <a:p>
            <a:r>
              <a:rPr lang="en-US" dirty="0" err="1"/>
              <a:t>Alerte</a:t>
            </a:r>
            <a:r>
              <a:rPr lang="en-US" dirty="0"/>
              <a:t> </a:t>
            </a:r>
            <a:r>
              <a:rPr lang="en-US" dirty="0" err="1"/>
              <a:t>d’usurpation</a:t>
            </a:r>
            <a:endParaRPr lang="en-US" dirty="0"/>
          </a:p>
          <a:p>
            <a:r>
              <a:rPr lang="en-US" dirty="0" err="1"/>
              <a:t>Tarifs</a:t>
            </a:r>
            <a:r>
              <a:rPr lang="en-US" dirty="0"/>
              <a:t> et </a:t>
            </a:r>
            <a:r>
              <a:rPr lang="en-US" dirty="0" err="1"/>
              <a:t>licences</a:t>
            </a:r>
            <a:r>
              <a:rPr lang="en-US" dirty="0"/>
              <a:t> MFA</a:t>
            </a:r>
          </a:p>
        </p:txBody>
      </p:sp>
    </p:spTree>
    <p:extLst>
      <p:ext uri="{BB962C8B-B14F-4D97-AF65-F5344CB8AC3E}">
        <p14:creationId xmlns:p14="http://schemas.microsoft.com/office/powerpoint/2010/main" val="209302131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D94034-BCBF-45A8-ACA7-9AA55FD467C2}"/>
              </a:ext>
            </a:extLst>
          </p:cNvPr>
          <p:cNvSpPr>
            <a:spLocks noGrp="1"/>
          </p:cNvSpPr>
          <p:nvPr>
            <p:ph type="title"/>
          </p:nvPr>
        </p:nvSpPr>
        <p:spPr>
          <a:xfrm>
            <a:off x="588263" y="457200"/>
            <a:ext cx="11018520" cy="553998"/>
          </a:xfrm>
        </p:spPr>
        <p:txBody>
          <a:bodyPr/>
          <a:lstStyle/>
          <a:p>
            <a:r>
              <a:rPr lang="en-US" b="1" dirty="0"/>
              <a:t>Azure MFA Concepts</a:t>
            </a:r>
          </a:p>
        </p:txBody>
      </p:sp>
      <p:sp>
        <p:nvSpPr>
          <p:cNvPr id="4" name="Text Placeholder 3">
            <a:extLst>
              <a:ext uri="{FF2B5EF4-FFF2-40B4-BE49-F238E27FC236}">
                <a16:creationId xmlns:a16="http://schemas.microsoft.com/office/drawing/2014/main" id="{9F16CB3C-AEAE-40AD-A646-BF43D54B62AF}"/>
              </a:ext>
            </a:extLst>
          </p:cNvPr>
          <p:cNvSpPr>
            <a:spLocks noGrp="1"/>
          </p:cNvSpPr>
          <p:nvPr>
            <p:ph type="body" sz="quarter" idx="10"/>
          </p:nvPr>
        </p:nvSpPr>
        <p:spPr>
          <a:xfrm>
            <a:off x="584200" y="3492897"/>
            <a:ext cx="11018520" cy="3077766"/>
          </a:xfrm>
        </p:spPr>
        <p:txBody>
          <a:bodyPr/>
          <a:lstStyle/>
          <a:p>
            <a:r>
              <a:rPr lang="fr-FR" dirty="0"/>
              <a:t>La sécurité de la vérification en deux étapes de MFA réside dans son approche</a:t>
            </a:r>
          </a:p>
          <a:p>
            <a:r>
              <a:rPr lang="en-US" dirty="0"/>
              <a:t>La </a:t>
            </a:r>
            <a:r>
              <a:rPr lang="en-US" dirty="0" err="1"/>
              <a:t>méthode</a:t>
            </a:r>
            <a:r>
              <a:rPr lang="en-US" dirty="0"/>
              <a:t> </a:t>
            </a:r>
            <a:r>
              <a:rPr lang="en-US" dirty="0" err="1"/>
              <a:t>d’authentification</a:t>
            </a:r>
            <a:r>
              <a:rPr lang="en-US" dirty="0"/>
              <a:t> </a:t>
            </a:r>
            <a:r>
              <a:rPr lang="en-US" dirty="0" err="1"/>
              <a:t>inclut</a:t>
            </a:r>
            <a:r>
              <a:rPr lang="en-US" dirty="0"/>
              <a:t>:</a:t>
            </a:r>
          </a:p>
          <a:p>
            <a:pPr lvl="1"/>
            <a:r>
              <a:rPr lang="fr-FR" sz="2400" dirty="0"/>
              <a:t>Quelque chose que vous savez (généralement un mot de passe)</a:t>
            </a:r>
          </a:p>
          <a:p>
            <a:pPr lvl="1"/>
            <a:r>
              <a:rPr lang="fr-FR" sz="2400" dirty="0"/>
              <a:t>Quelque chose que vous avez (un appareil de confiance qui n'est pas facilement duplicable, comme un téléphone)</a:t>
            </a:r>
          </a:p>
          <a:p>
            <a:pPr lvl="1"/>
            <a:r>
              <a:rPr lang="fr-FR" sz="2400" dirty="0"/>
              <a:t>Quelque chose que vous êtes (biométrie)</a:t>
            </a:r>
            <a:endParaRPr lang="en-US" dirty="0"/>
          </a:p>
        </p:txBody>
      </p:sp>
      <p:pic>
        <p:nvPicPr>
          <p:cNvPr id="6" name="Picture 5" descr="Graphic with icons representing various factors or methods that can be used as an additional form of authentication: username and password sign-in, device, USB device, smart card with chip, and certificate.">
            <a:extLst>
              <a:ext uri="{FF2B5EF4-FFF2-40B4-BE49-F238E27FC236}">
                <a16:creationId xmlns:a16="http://schemas.microsoft.com/office/drawing/2014/main" id="{365E51D3-7A6C-4231-AFB5-DBE614792201}"/>
              </a:ext>
            </a:extLst>
          </p:cNvPr>
          <p:cNvPicPr>
            <a:picLocks noChangeAspect="1"/>
          </p:cNvPicPr>
          <p:nvPr/>
        </p:nvPicPr>
        <p:blipFill>
          <a:blip r:embed="rId3"/>
          <a:stretch>
            <a:fillRect/>
          </a:stretch>
        </p:blipFill>
        <p:spPr>
          <a:xfrm>
            <a:off x="1060597" y="1515158"/>
            <a:ext cx="9279055" cy="1660662"/>
          </a:xfrm>
          <a:prstGeom prst="rect">
            <a:avLst/>
          </a:prstGeom>
        </p:spPr>
      </p:pic>
    </p:spTree>
    <p:extLst>
      <p:ext uri="{BB962C8B-B14F-4D97-AF65-F5344CB8AC3E}">
        <p14:creationId xmlns:p14="http://schemas.microsoft.com/office/powerpoint/2010/main" val="242086661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3CA54-660F-407D-8EBD-9E7B18B3F9A6}"/>
              </a:ext>
            </a:extLst>
          </p:cNvPr>
          <p:cNvSpPr>
            <a:spLocks noGrp="1"/>
          </p:cNvSpPr>
          <p:nvPr>
            <p:ph type="title"/>
          </p:nvPr>
        </p:nvSpPr>
        <p:spPr/>
        <p:txBody>
          <a:bodyPr/>
          <a:lstStyle/>
          <a:p>
            <a:r>
              <a:rPr lang="en-US" dirty="0"/>
              <a:t>Options </a:t>
            </a:r>
            <a:r>
              <a:rPr lang="en-US" dirty="0" err="1"/>
              <a:t>d’authentification</a:t>
            </a:r>
            <a:r>
              <a:rPr lang="en-US" dirty="0"/>
              <a:t> MFA</a:t>
            </a:r>
          </a:p>
        </p:txBody>
      </p:sp>
      <p:sp>
        <p:nvSpPr>
          <p:cNvPr id="4" name="Text Placeholder 3">
            <a:extLst>
              <a:ext uri="{FF2B5EF4-FFF2-40B4-BE49-F238E27FC236}">
                <a16:creationId xmlns:a16="http://schemas.microsoft.com/office/drawing/2014/main" id="{AFBA714B-9974-4A86-A65E-437494D38CF3}"/>
              </a:ext>
            </a:extLst>
          </p:cNvPr>
          <p:cNvSpPr>
            <a:spLocks noGrp="1"/>
          </p:cNvSpPr>
          <p:nvPr>
            <p:ph type="body" sz="quarter" idx="10"/>
          </p:nvPr>
        </p:nvSpPr>
        <p:spPr>
          <a:xfrm>
            <a:off x="584200" y="1435497"/>
            <a:ext cx="5829300" cy="4136517"/>
          </a:xfrm>
        </p:spPr>
        <p:txBody>
          <a:bodyPr/>
          <a:lstStyle/>
          <a:p>
            <a:pPr lvl="0"/>
            <a:r>
              <a:rPr lang="fr-FR" b="1" dirty="0"/>
              <a:t>Appel téléphonique </a:t>
            </a:r>
            <a:r>
              <a:rPr lang="fr-FR" dirty="0"/>
              <a:t>– automatisé</a:t>
            </a:r>
          </a:p>
          <a:p>
            <a:pPr lvl="0"/>
            <a:r>
              <a:rPr lang="fr-FR" b="1" dirty="0"/>
              <a:t>Message texte </a:t>
            </a:r>
            <a:r>
              <a:rPr lang="fr-FR" dirty="0"/>
              <a:t>- Un code à six chiffres est envoyé au téléphone cellulaire de l'utilisateur</a:t>
            </a:r>
          </a:p>
          <a:p>
            <a:pPr lvl="0"/>
            <a:r>
              <a:rPr lang="fr-FR" b="1" dirty="0"/>
              <a:t>Notification via Mobile App </a:t>
            </a:r>
            <a:r>
              <a:rPr lang="fr-FR" dirty="0"/>
              <a:t>- notification push</a:t>
            </a:r>
          </a:p>
          <a:p>
            <a:pPr lvl="0"/>
            <a:r>
              <a:rPr lang="fr-FR" b="1" dirty="0"/>
              <a:t>Code de vérification via Mobile App </a:t>
            </a:r>
            <a:r>
              <a:rPr lang="fr-FR" dirty="0"/>
              <a:t>- Un code à six chiffres est envoyé à l'application mobile de l’utilisateur</a:t>
            </a:r>
            <a:endParaRPr lang="en-US" dirty="0"/>
          </a:p>
        </p:txBody>
      </p:sp>
      <p:pic>
        <p:nvPicPr>
          <p:cNvPr id="6" name="Picture 5" descr="Screenshot of MFA users settings page with options to allow or disallow users to create app passwords to sign in to non-browser apps. Also different verification options that can be selected by users, and a checkbox to enable users to remember MFA on devices they trust.">
            <a:extLst>
              <a:ext uri="{FF2B5EF4-FFF2-40B4-BE49-F238E27FC236}">
                <a16:creationId xmlns:a16="http://schemas.microsoft.com/office/drawing/2014/main" id="{1990A0F5-BEC4-40F7-9B0F-0D78F97C8855}"/>
              </a:ext>
            </a:extLst>
          </p:cNvPr>
          <p:cNvPicPr>
            <a:picLocks noChangeAspect="1"/>
          </p:cNvPicPr>
          <p:nvPr/>
        </p:nvPicPr>
        <p:blipFill>
          <a:blip r:embed="rId3"/>
          <a:stretch>
            <a:fillRect/>
          </a:stretch>
        </p:blipFill>
        <p:spPr>
          <a:xfrm>
            <a:off x="7624376" y="1448525"/>
            <a:ext cx="3613077" cy="3034985"/>
          </a:xfrm>
          <a:prstGeom prst="rect">
            <a:avLst/>
          </a:prstGeom>
        </p:spPr>
      </p:pic>
    </p:spTree>
    <p:extLst>
      <p:ext uri="{BB962C8B-B14F-4D97-AF65-F5344CB8AC3E}">
        <p14:creationId xmlns:p14="http://schemas.microsoft.com/office/powerpoint/2010/main" val="55186455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6319-DEA2-46D7-9EEF-96F74DE4B717}"/>
              </a:ext>
            </a:extLst>
          </p:cNvPr>
          <p:cNvSpPr>
            <a:spLocks noGrp="1"/>
          </p:cNvSpPr>
          <p:nvPr>
            <p:ph type="title"/>
          </p:nvPr>
        </p:nvSpPr>
        <p:spPr/>
        <p:txBody>
          <a:bodyPr/>
          <a:lstStyle/>
          <a:p>
            <a:r>
              <a:rPr lang="en-US" dirty="0" err="1"/>
              <a:t>Activer</a:t>
            </a:r>
            <a:r>
              <a:rPr lang="en-US" dirty="0"/>
              <a:t> MFA</a:t>
            </a:r>
          </a:p>
        </p:txBody>
      </p:sp>
      <p:sp>
        <p:nvSpPr>
          <p:cNvPr id="5" name="Text Placeholder 4">
            <a:extLst>
              <a:ext uri="{FF2B5EF4-FFF2-40B4-BE49-F238E27FC236}">
                <a16:creationId xmlns:a16="http://schemas.microsoft.com/office/drawing/2014/main" id="{7174F609-FE05-4A22-A093-740991EF5F96}"/>
              </a:ext>
            </a:extLst>
          </p:cNvPr>
          <p:cNvSpPr>
            <a:spLocks noGrp="1"/>
          </p:cNvSpPr>
          <p:nvPr>
            <p:ph type="body" sz="quarter" idx="10"/>
          </p:nvPr>
        </p:nvSpPr>
        <p:spPr>
          <a:xfrm>
            <a:off x="586390" y="1434370"/>
            <a:ext cx="5585810" cy="4284250"/>
          </a:xfrm>
        </p:spPr>
        <p:txBody>
          <a:bodyPr/>
          <a:lstStyle/>
          <a:p>
            <a:pPr marL="457200" indent="-457200">
              <a:buFont typeface="Arial" panose="020B0604020202020204" pitchFamily="34" charset="0"/>
              <a:buChar char="•"/>
            </a:pPr>
            <a:r>
              <a:rPr lang="fr-FR" sz="2400" dirty="0"/>
              <a:t>Sélectionnez les utilisateurs pour lesquels vous souhaitez activer MFA</a:t>
            </a:r>
          </a:p>
          <a:p>
            <a:pPr marL="457200" indent="-457200">
              <a:buFont typeface="Arial" panose="020B0604020202020204" pitchFamily="34" charset="0"/>
              <a:buChar char="•"/>
            </a:pPr>
            <a:r>
              <a:rPr lang="fr-FR" sz="2400" dirty="0"/>
              <a:t>On peut également activer des groupes d'utilisateurs avec PowerShell</a:t>
            </a:r>
          </a:p>
          <a:p>
            <a:pPr marL="457200" indent="-457200">
              <a:buFont typeface="Arial" panose="020B0604020202020204" pitchFamily="34" charset="0"/>
              <a:buChar char="•"/>
            </a:pPr>
            <a:r>
              <a:rPr lang="fr-FR" sz="2400" dirty="0"/>
              <a:t>Lors de la première connexion, une fois que l'AMF a été activé, les utilisateurs sont invités à configurer leurs paramètres MFA</a:t>
            </a:r>
          </a:p>
          <a:p>
            <a:pPr marL="457200" indent="-457200">
              <a:buFont typeface="Arial" panose="020B0604020202020204" pitchFamily="34" charset="0"/>
              <a:buChar char="•"/>
            </a:pPr>
            <a:r>
              <a:rPr lang="fr-FR" sz="2400" dirty="0"/>
              <a:t>Azure MFA est inclus gratuitement pour la sécurité des administrateurs globaux</a:t>
            </a:r>
            <a:endParaRPr lang="en-US" sz="2400" dirty="0"/>
          </a:p>
        </p:txBody>
      </p:sp>
      <p:pic>
        <p:nvPicPr>
          <p:cNvPr id="7" name="Picture 6" descr="Screenshot of the multi-factor authentication user page. Several users are selected. Drop-downs are shown for Views and Multi-Factor Auth status.">
            <a:extLst>
              <a:ext uri="{FF2B5EF4-FFF2-40B4-BE49-F238E27FC236}">
                <a16:creationId xmlns:a16="http://schemas.microsoft.com/office/drawing/2014/main" id="{F0CDEA76-8075-4ABE-872A-06098F2358B1}"/>
              </a:ext>
            </a:extLst>
          </p:cNvPr>
          <p:cNvPicPr>
            <a:picLocks noChangeAspect="1"/>
          </p:cNvPicPr>
          <p:nvPr/>
        </p:nvPicPr>
        <p:blipFill>
          <a:blip r:embed="rId3"/>
          <a:stretch>
            <a:fillRect/>
          </a:stretch>
        </p:blipFill>
        <p:spPr>
          <a:xfrm>
            <a:off x="6614705" y="1558398"/>
            <a:ext cx="5220429" cy="4077269"/>
          </a:xfrm>
          <a:prstGeom prst="rect">
            <a:avLst/>
          </a:prstGeom>
        </p:spPr>
      </p:pic>
    </p:spTree>
    <p:extLst>
      <p:ext uri="{BB962C8B-B14F-4D97-AF65-F5344CB8AC3E}">
        <p14:creationId xmlns:p14="http://schemas.microsoft.com/office/powerpoint/2010/main" val="146706921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 showing a Condition to test a user's access. The Condition will allow enforce MFA, or block the users access.">
            <a:extLst>
              <a:ext uri="{FF2B5EF4-FFF2-40B4-BE49-F238E27FC236}">
                <a16:creationId xmlns:a16="http://schemas.microsoft.com/office/drawing/2014/main" id="{FA0CD75C-D9BE-42D8-A727-BF3B243BFEC5}"/>
              </a:ext>
            </a:extLst>
          </p:cNvPr>
          <p:cNvPicPr>
            <a:picLocks noChangeAspect="1"/>
          </p:cNvPicPr>
          <p:nvPr/>
        </p:nvPicPr>
        <p:blipFill>
          <a:blip r:embed="rId3"/>
          <a:stretch>
            <a:fillRect/>
          </a:stretch>
        </p:blipFill>
        <p:spPr>
          <a:xfrm>
            <a:off x="393424" y="1248395"/>
            <a:ext cx="8641246" cy="3705225"/>
          </a:xfrm>
          <a:prstGeom prst="rect">
            <a:avLst/>
          </a:prstGeom>
        </p:spPr>
      </p:pic>
      <p:sp>
        <p:nvSpPr>
          <p:cNvPr id="17" name="Title 16"/>
          <p:cNvSpPr>
            <a:spLocks noGrp="1"/>
          </p:cNvSpPr>
          <p:nvPr>
            <p:ph type="title"/>
          </p:nvPr>
        </p:nvSpPr>
        <p:spPr/>
        <p:txBody>
          <a:bodyPr/>
          <a:lstStyle/>
          <a:p>
            <a:r>
              <a:rPr lang="en-US" dirty="0" err="1"/>
              <a:t>Exiger</a:t>
            </a:r>
            <a:r>
              <a:rPr lang="en-US" dirty="0"/>
              <a:t> MFA</a:t>
            </a:r>
          </a:p>
        </p:txBody>
      </p:sp>
      <p:sp>
        <p:nvSpPr>
          <p:cNvPr id="6" name="Text Placeholder 2">
            <a:extLst>
              <a:ext uri="{FF2B5EF4-FFF2-40B4-BE49-F238E27FC236}">
                <a16:creationId xmlns:a16="http://schemas.microsoft.com/office/drawing/2014/main" id="{8B1A38D8-DE71-4164-966A-9E7D59E8DD66}"/>
              </a:ext>
            </a:extLst>
          </p:cNvPr>
          <p:cNvSpPr>
            <a:spLocks noGrp="1"/>
          </p:cNvSpPr>
          <p:nvPr>
            <p:ph type="body" sz="quarter" idx="10"/>
          </p:nvPr>
        </p:nvSpPr>
        <p:spPr>
          <a:xfrm>
            <a:off x="435112" y="5211970"/>
            <a:ext cx="10835861" cy="1487971"/>
          </a:xfrm>
        </p:spPr>
        <p:txBody>
          <a:bodyPr/>
          <a:lstStyle/>
          <a:p>
            <a:pPr>
              <a:lnSpc>
                <a:spcPct val="115000"/>
              </a:lnSpc>
              <a:spcBef>
                <a:spcPts val="0"/>
              </a:spcBef>
              <a:spcAft>
                <a:spcPts val="800"/>
              </a:spcAft>
            </a:pPr>
            <a:r>
              <a:rPr lang="fr-FR" sz="2000" dirty="0">
                <a:latin typeface="Open Sans" panose="020B0606030504020204" pitchFamily="34" charset="0"/>
                <a:ea typeface="Calibri" panose="020F0502020204030204" pitchFamily="34" charset="0"/>
                <a:cs typeface="Open Sans" panose="020B0606030504020204" pitchFamily="34" charset="0"/>
              </a:rPr>
              <a:t>Vous permet d'appliquer des contrôles sur l'accès aux applications en fonction de conditions spécifiques</a:t>
            </a:r>
          </a:p>
          <a:p>
            <a:pPr>
              <a:lnSpc>
                <a:spcPct val="115000"/>
              </a:lnSpc>
              <a:spcBef>
                <a:spcPts val="0"/>
              </a:spcBef>
              <a:spcAft>
                <a:spcPts val="800"/>
              </a:spcAft>
            </a:pPr>
            <a:r>
              <a:rPr lang="fr-FR" sz="2000" dirty="0">
                <a:latin typeface="Open Sans" panose="020B0606030504020204" pitchFamily="34" charset="0"/>
                <a:ea typeface="Calibri" panose="020F0502020204030204" pitchFamily="34" charset="0"/>
                <a:cs typeface="Open Sans" panose="020B0606030504020204" pitchFamily="34" charset="0"/>
              </a:rPr>
              <a:t>La combinaison de vos conditions avec vos contrôles d'accès représente une politique d'accès conditionnel</a:t>
            </a:r>
            <a:endParaRPr lang="en-US" sz="2000" dirty="0">
              <a:latin typeface="Open Sans" panose="020B0606030504020204" pitchFamily="34" charset="0"/>
              <a:cs typeface="Open Sans" panose="020B0606030504020204" pitchFamily="34" charset="0"/>
            </a:endParaRPr>
          </a:p>
        </p:txBody>
      </p:sp>
      <p:sp>
        <p:nvSpPr>
          <p:cNvPr id="2" name="Rectangle 1">
            <a:extLst>
              <a:ext uri="{FF2B5EF4-FFF2-40B4-BE49-F238E27FC236}">
                <a16:creationId xmlns:a16="http://schemas.microsoft.com/office/drawing/2014/main" id="{8D7B45AB-AF40-4EC6-B1CA-B318686EEA1C}"/>
              </a:ext>
            </a:extLst>
          </p:cNvPr>
          <p:cNvSpPr/>
          <p:nvPr/>
        </p:nvSpPr>
        <p:spPr>
          <a:xfrm>
            <a:off x="9142898" y="2073362"/>
            <a:ext cx="2913268" cy="1857368"/>
          </a:xfrm>
          <a:prstGeom prst="rect">
            <a:avLst/>
          </a:prstGeom>
        </p:spPr>
        <p:txBody>
          <a:bodyPr wrap="square">
            <a:spAutoFit/>
          </a:bodyPr>
          <a:lstStyle/>
          <a:p>
            <a:pPr>
              <a:lnSpc>
                <a:spcPct val="115000"/>
              </a:lnSpc>
              <a:spcBef>
                <a:spcPts val="0"/>
              </a:spcBef>
              <a:spcAft>
                <a:spcPts val="800"/>
              </a:spcAft>
            </a:pPr>
            <a:r>
              <a:rPr lang="en-US" sz="2400" dirty="0">
                <a:latin typeface="Segoe UI Semilight" panose="020B0402040204020203" pitchFamily="34" charset="0"/>
                <a:ea typeface="Calibri" panose="020F0502020204030204" pitchFamily="34" charset="0"/>
                <a:cs typeface="Segoe UI Semilight" panose="020B0402040204020203" pitchFamily="34" charset="0"/>
              </a:rPr>
              <a:t>Conditions – “When this happens”</a:t>
            </a:r>
          </a:p>
          <a:p>
            <a:pPr>
              <a:lnSpc>
                <a:spcPct val="115000"/>
              </a:lnSpc>
              <a:spcBef>
                <a:spcPts val="0"/>
              </a:spcBef>
              <a:spcAft>
                <a:spcPts val="800"/>
              </a:spcAft>
            </a:pPr>
            <a:r>
              <a:rPr lang="en-US" sz="2400" dirty="0">
                <a:latin typeface="Segoe UI Semilight" panose="020B0402040204020203" pitchFamily="34" charset="0"/>
                <a:ea typeface="Calibri" panose="020F0502020204030204" pitchFamily="34" charset="0"/>
                <a:cs typeface="Segoe UI Semilight" panose="020B0402040204020203" pitchFamily="34" charset="0"/>
              </a:rPr>
              <a:t>Access controls – “Then do this”</a:t>
            </a:r>
          </a:p>
        </p:txBody>
      </p:sp>
    </p:spTree>
    <p:extLst>
      <p:ext uri="{BB962C8B-B14F-4D97-AF65-F5344CB8AC3E}">
        <p14:creationId xmlns:p14="http://schemas.microsoft.com/office/powerpoint/2010/main" val="705694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0454E-3B90-47F5-83E5-1DA57A46368E}"/>
              </a:ext>
            </a:extLst>
          </p:cNvPr>
          <p:cNvSpPr>
            <a:spLocks noGrp="1"/>
          </p:cNvSpPr>
          <p:nvPr>
            <p:ph type="title"/>
          </p:nvPr>
        </p:nvSpPr>
        <p:spPr/>
        <p:txBody>
          <a:bodyPr/>
          <a:lstStyle/>
          <a:p>
            <a:r>
              <a:rPr lang="en-US" dirty="0" err="1"/>
              <a:t>Ips</a:t>
            </a:r>
            <a:r>
              <a:rPr lang="en-US" dirty="0"/>
              <a:t> de </a:t>
            </a:r>
            <a:r>
              <a:rPr lang="en-US" dirty="0" err="1"/>
              <a:t>confiance</a:t>
            </a:r>
            <a:endParaRPr lang="en-US" dirty="0"/>
          </a:p>
        </p:txBody>
      </p:sp>
      <p:sp>
        <p:nvSpPr>
          <p:cNvPr id="3" name="Text Placeholder 2">
            <a:extLst>
              <a:ext uri="{FF2B5EF4-FFF2-40B4-BE49-F238E27FC236}">
                <a16:creationId xmlns:a16="http://schemas.microsoft.com/office/drawing/2014/main" id="{1888ADD8-F4F1-48DC-A542-FE45128AE952}"/>
              </a:ext>
            </a:extLst>
          </p:cNvPr>
          <p:cNvSpPr>
            <a:spLocks noGrp="1"/>
          </p:cNvSpPr>
          <p:nvPr>
            <p:ph type="body" sz="quarter" idx="10"/>
          </p:nvPr>
        </p:nvSpPr>
        <p:spPr>
          <a:xfrm>
            <a:off x="584200" y="1435497"/>
            <a:ext cx="5626100" cy="4912114"/>
          </a:xfrm>
        </p:spPr>
        <p:txBody>
          <a:bodyPr/>
          <a:lstStyle/>
          <a:p>
            <a:r>
              <a:rPr lang="fr-FR" dirty="0"/>
              <a:t>Permet aux utilisateurs fédérés ou aux plages d'adresses IP de contourner l'authentification en deux étapes</a:t>
            </a:r>
          </a:p>
          <a:p>
            <a:r>
              <a:rPr lang="fr-FR" dirty="0"/>
              <a:t>Pour les </a:t>
            </a:r>
            <a:r>
              <a:rPr lang="fr-FR" b="1" dirty="0"/>
              <a:t>locataires gérés</a:t>
            </a:r>
            <a:r>
              <a:rPr lang="fr-FR" dirty="0"/>
              <a:t>, vous pouvez spécifier les plages IP qui peuvent contourner MFA</a:t>
            </a:r>
          </a:p>
          <a:p>
            <a:r>
              <a:rPr lang="fr-FR" dirty="0"/>
              <a:t>Pour les </a:t>
            </a:r>
            <a:r>
              <a:rPr lang="fr-FR" b="1" dirty="0"/>
              <a:t>locataires fédérés</a:t>
            </a:r>
            <a:r>
              <a:rPr lang="fr-FR" dirty="0"/>
              <a:t>, vous pouvez spécifier les plages IP et vous pouvez également exempter les utilisateurs AD FS</a:t>
            </a:r>
            <a:endParaRPr lang="en-US" dirty="0"/>
          </a:p>
        </p:txBody>
      </p:sp>
      <p:pic>
        <p:nvPicPr>
          <p:cNvPr id="4" name="Picture 3" descr="Screenshot of the multi-factor authentication service settings page. Options are shown for bypassing the two-step authentication, either as a managed tenant via specific IP ranges, or as a federated user.">
            <a:extLst>
              <a:ext uri="{FF2B5EF4-FFF2-40B4-BE49-F238E27FC236}">
                <a16:creationId xmlns:a16="http://schemas.microsoft.com/office/drawing/2014/main" id="{EFD7BB32-0C00-496F-932F-69E10E873CA0}"/>
              </a:ext>
            </a:extLst>
          </p:cNvPr>
          <p:cNvPicPr/>
          <p:nvPr/>
        </p:nvPicPr>
        <p:blipFill rotWithShape="1">
          <a:blip r:embed="rId3">
            <a:extLst>
              <a:ext uri="{BEBA8EAE-BF5A-486C-A8C5-ECC9F3942E4B}">
                <a14:imgProps xmlns:a14="http://schemas.microsoft.com/office/drawing/2010/main">
                  <a14:imgLayer r:embed="rId4">
                    <a14:imgEffect>
                      <a14:sharpenSoften amount="60000"/>
                    </a14:imgEffect>
                  </a14:imgLayer>
                </a14:imgProps>
              </a:ext>
              <a:ext uri="{28A0092B-C50C-407E-A947-70E740481C1C}">
                <a14:useLocalDpi xmlns:a14="http://schemas.microsoft.com/office/drawing/2010/main" val="0"/>
              </a:ext>
            </a:extLst>
          </a:blip>
          <a:srcRect b="12514"/>
          <a:stretch/>
        </p:blipFill>
        <p:spPr bwMode="auto">
          <a:xfrm>
            <a:off x="6883400" y="1640840"/>
            <a:ext cx="4579937" cy="3353191"/>
          </a:xfrm>
          <a:prstGeom prst="rect">
            <a:avLst/>
          </a:prstGeom>
          <a:noFill/>
          <a:ln>
            <a:noFill/>
          </a:ln>
        </p:spPr>
      </p:pic>
    </p:spTree>
    <p:extLst>
      <p:ext uri="{BB962C8B-B14F-4D97-AF65-F5344CB8AC3E}">
        <p14:creationId xmlns:p14="http://schemas.microsoft.com/office/powerpoint/2010/main" val="152517436"/>
      </p:ext>
    </p:extLst>
  </p:cSld>
  <p:clrMapOvr>
    <a:masterClrMapping/>
  </p:clrMapOvr>
  <p:transition>
    <p:fade/>
  </p:transition>
</p:sld>
</file>

<file path=ppt/theme/theme1.xml><?xml version="1.0" encoding="utf-8"?>
<a:theme xmlns:a="http://schemas.openxmlformats.org/drawingml/2006/main" name="WHITE TEMPLATE">
  <a:themeElements>
    <a:clrScheme name="ST_Illustration_White_Blue">
      <a:dk1>
        <a:srgbClr val="1A1A1A"/>
      </a:dk1>
      <a:lt1>
        <a:srgbClr val="FFFFFF"/>
      </a:lt1>
      <a:dk2>
        <a:srgbClr val="0D0D0D"/>
      </a:dk2>
      <a:lt2>
        <a:srgbClr val="D2D2D2"/>
      </a:lt2>
      <a:accent1>
        <a:srgbClr val="0078D4"/>
      </a:accent1>
      <a:accent2>
        <a:srgbClr val="002050"/>
      </a:accent2>
      <a:accent3>
        <a:srgbClr val="107C10"/>
      </a:accent3>
      <a:accent4>
        <a:srgbClr val="D73B01"/>
      </a:accent4>
      <a:accent5>
        <a:srgbClr val="737373"/>
      </a:accent5>
      <a:accent6>
        <a:srgbClr val="E6E6E6"/>
      </a:accent6>
      <a:hlink>
        <a:srgbClr val="0078D4"/>
      </a:hlink>
      <a:folHlink>
        <a:srgbClr val="0078D4"/>
      </a:folHlink>
    </a:clrScheme>
    <a:fontScheme name="Segoe UI Semibold - Segoe UI">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Illustration_2018_Cloud_011.potx" id="{762B47AA-A827-4F63-8EDD-1F6B4767BB62}" vid="{53DB83EF-4F78-4F48-A301-01610C79C1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2078</Words>
  <Application>Microsoft Office PowerPoint</Application>
  <PresentationFormat>Grand écran</PresentationFormat>
  <Paragraphs>246</Paragraphs>
  <Slides>29</Slides>
  <Notes>26</Notes>
  <HiddenSlides>4</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29</vt:i4>
      </vt:variant>
    </vt:vector>
  </HeadingPairs>
  <TitlesOfParts>
    <vt:vector size="39" baseType="lpstr">
      <vt:lpstr>Arial</vt:lpstr>
      <vt:lpstr>Calibri</vt:lpstr>
      <vt:lpstr>Consolas</vt:lpstr>
      <vt:lpstr>Open Sans</vt:lpstr>
      <vt:lpstr>Segoe UI</vt:lpstr>
      <vt:lpstr>Segoe UI Light</vt:lpstr>
      <vt:lpstr>Segoe UI Semibold</vt:lpstr>
      <vt:lpstr>Segoe UI Semilight</vt:lpstr>
      <vt:lpstr>Wingdings</vt:lpstr>
      <vt:lpstr>WHITE TEMPLATE</vt:lpstr>
      <vt:lpstr>AZ-103T00A Module 10:  Sécuriser les identités</vt:lpstr>
      <vt:lpstr>Aperçu du module</vt:lpstr>
      <vt:lpstr>Leçon 01: Multi-Factor Authentication</vt:lpstr>
      <vt:lpstr>Aperçu de la leçon</vt:lpstr>
      <vt:lpstr>Azure MFA Concepts</vt:lpstr>
      <vt:lpstr>Options d’authentification MFA</vt:lpstr>
      <vt:lpstr>Activer MFA</vt:lpstr>
      <vt:lpstr>Exiger MFA</vt:lpstr>
      <vt:lpstr>Ips de confiance</vt:lpstr>
      <vt:lpstr>One-time Bypass</vt:lpstr>
      <vt:lpstr>Alertes d’usurpation</vt:lpstr>
      <vt:lpstr>Licence et prix de MFA</vt:lpstr>
      <vt:lpstr>Leçon 02: Azure AD Identity Protection</vt:lpstr>
      <vt:lpstr>Aperçu de la leçon</vt:lpstr>
      <vt:lpstr>Azure AD Identity Protection</vt:lpstr>
      <vt:lpstr>Azure AD Risk Events</vt:lpstr>
      <vt:lpstr>User Risk Policy</vt:lpstr>
      <vt:lpstr>Sign-In Risk Policy</vt:lpstr>
      <vt:lpstr>Bonnes pratiques</vt:lpstr>
      <vt:lpstr>Leçon 03: Self-Service Password Reset (SSPR)</vt:lpstr>
      <vt:lpstr>Aperçu de la leçon</vt:lpstr>
      <vt:lpstr>Configurer Self-Service Password Reset</vt:lpstr>
      <vt:lpstr>Méthodes d’authentification pour Password Reset</vt:lpstr>
      <vt:lpstr>SSPR Registration</vt:lpstr>
      <vt:lpstr>Comparaison SSPR et MFA</vt:lpstr>
      <vt:lpstr>Lesson 04: Lab and Review Questions</vt:lpstr>
      <vt:lpstr>Lab – Azure AD Identity Protection</vt:lpstr>
      <vt:lpstr>Lab – Self-Service Password Reset</vt:lpstr>
      <vt:lpstr>Module Review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2019-04-16T13:17:45Z</dcterms:created>
  <dcterms:modified xsi:type="dcterms:W3CDTF">2019-07-15T12:39:29Z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cynthist@microsoft.com</vt:lpwstr>
  </property>
  <property fmtid="{D5CDD505-2E9C-101B-9397-08002B2CF9AE}" pid="5" name="MSIP_Label_f42aa342-8706-4288-bd11-ebb85995028c_SetDate">
    <vt:lpwstr>2019-04-16T13:17:52.0717940Z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ActionId">
    <vt:lpwstr>0dcf3498-066d-41bb-b062-d90cadf7dbbe</vt:lpwstr>
  </property>
  <property fmtid="{D5CDD505-2E9C-101B-9397-08002B2CF9AE}" pid="9" name="MSIP_Label_f42aa342-8706-4288-bd11-ebb85995028c_Extended_MSFT_Method">
    <vt:lpwstr>Automatic</vt:lpwstr>
  </property>
  <property fmtid="{D5CDD505-2E9C-101B-9397-08002B2CF9AE}" pid="10" name="Sensitivity">
    <vt:lpwstr>General</vt:lpwstr>
  </property>
</Properties>
</file>