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sldIdLst>
    <p:sldId id="1719" r:id="rId2"/>
    <p:sldId id="2021" r:id="rId3"/>
    <p:sldId id="1865" r:id="rId4"/>
    <p:sldId id="2013" r:id="rId5"/>
    <p:sldId id="1971" r:id="rId6"/>
    <p:sldId id="1972" r:id="rId7"/>
    <p:sldId id="1856" r:id="rId8"/>
    <p:sldId id="1857" r:id="rId9"/>
    <p:sldId id="1973" r:id="rId10"/>
    <p:sldId id="1974" r:id="rId11"/>
    <p:sldId id="1670" r:id="rId12"/>
    <p:sldId id="1863" r:id="rId13"/>
    <p:sldId id="2237" r:id="rId14"/>
    <p:sldId id="2009" r:id="rId15"/>
    <p:sldId id="2014" r:id="rId16"/>
    <p:sldId id="1959" r:id="rId17"/>
    <p:sldId id="1859" r:id="rId18"/>
    <p:sldId id="1961" r:id="rId19"/>
    <p:sldId id="1963" r:id="rId20"/>
    <p:sldId id="1964" r:id="rId21"/>
    <p:sldId id="1966" r:id="rId22"/>
    <p:sldId id="2010" r:id="rId23"/>
    <p:sldId id="2015" r:id="rId24"/>
    <p:sldId id="1953" r:id="rId25"/>
    <p:sldId id="1954" r:id="rId26"/>
    <p:sldId id="1885" r:id="rId27"/>
    <p:sldId id="1660" r:id="rId28"/>
    <p:sldId id="1887" r:id="rId29"/>
    <p:sldId id="1956" r:id="rId30"/>
    <p:sldId id="2018" r:id="rId31"/>
    <p:sldId id="2011" r:id="rId32"/>
    <p:sldId id="2016" r:id="rId33"/>
    <p:sldId id="1875" r:id="rId34"/>
    <p:sldId id="1876" r:id="rId35"/>
    <p:sldId id="1877" r:id="rId36"/>
    <p:sldId id="1878" r:id="rId37"/>
    <p:sldId id="1879" r:id="rId38"/>
    <p:sldId id="1880" r:id="rId39"/>
    <p:sldId id="2019" r:id="rId40"/>
    <p:sldId id="2007" r:id="rId41"/>
    <p:sldId id="2023" r:id="rId42"/>
    <p:sldId id="1907" r:id="rId43"/>
    <p:sldId id="22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2657" autoAdjust="0"/>
  </p:normalViewPr>
  <p:slideViewPr>
    <p:cSldViewPr snapToGrid="0">
      <p:cViewPr varScale="1">
        <p:scale>
          <a:sx n="95" d="100"/>
          <a:sy n="95" d="100"/>
        </p:scale>
        <p:origin x="90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66F0-0810-43B6-89CA-8A60532D42CE}" type="datetimeFigureOut">
              <a:rPr lang="en-US" smtClean="0"/>
              <a:t>7/16/2019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DC7E-BC41-4478-BA30-CBCC3A644F0A}" type="slidenum">
              <a:rPr lang="en-US" smtClean="0"/>
              <a:t>‹N°›</a:t>
            </a:fld>
            <a:endParaRPr lang="en-US"/>
          </a:p>
        </p:txBody>
      </p:sp>
    </p:spTree>
    <p:extLst>
      <p:ext uri="{BB962C8B-B14F-4D97-AF65-F5344CB8AC3E}">
        <p14:creationId xmlns:p14="http://schemas.microsoft.com/office/powerpoint/2010/main" val="27860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CGxNV_qKmq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7/16/2019 11:09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15</a:t>
            </a:fld>
            <a:endParaRPr lang="en-US"/>
          </a:p>
        </p:txBody>
      </p:sp>
    </p:spTree>
    <p:extLst>
      <p:ext uri="{BB962C8B-B14F-4D97-AF65-F5344CB8AC3E}">
        <p14:creationId xmlns:p14="http://schemas.microsoft.com/office/powerpoint/2010/main" val="27063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Users and groups are sourced from Azure Active Directory, which is commonly populated with credentials from on-premises directories, such as Active Directory. Note that RBAC access that you grant at parent scopes is inherited at child scopes.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3189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64473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 </a:t>
            </a:r>
            <a:r>
              <a:rPr lang="en-US" dirty="0" err="1"/>
              <a:t>défaut</a:t>
            </a:r>
            <a:r>
              <a:rPr lang="en-US" dirty="0"/>
              <a:t>, le </a:t>
            </a:r>
            <a:r>
              <a:rPr lang="en-US" dirty="0" err="1"/>
              <a:t>créateur</a:t>
            </a:r>
            <a:r>
              <a:rPr lang="en-US" dirty="0"/>
              <a:t> d’un </a:t>
            </a:r>
            <a:r>
              <a:rPr lang="en-US" dirty="0" err="1"/>
              <a:t>compte</a:t>
            </a:r>
            <a:r>
              <a:rPr lang="en-US" dirty="0"/>
              <a:t> Azure </a:t>
            </a:r>
            <a:r>
              <a:rPr lang="en-US" dirty="0" err="1"/>
              <a:t>est</a:t>
            </a:r>
            <a:r>
              <a:rPr lang="en-US" dirty="0"/>
              <a:t> Admin Global</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55724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89503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For more information, you can see:</a:t>
            </a:r>
          </a:p>
          <a:p>
            <a:r>
              <a:rPr lang="en-US" sz="882" kern="1200" dirty="0">
                <a:solidFill>
                  <a:schemeClr val="tx1"/>
                </a:solidFill>
                <a:effectLst/>
                <a:latin typeface="Segoe UI Light" pitchFamily="34" charset="0"/>
                <a:ea typeface="+mn-ea"/>
                <a:cs typeface="+mn-cs"/>
              </a:rPr>
              <a:t>Built-in roles in Azure - https://docs.microsoft.com/en-us/azure/role-based-access-control/built-in-roles</a:t>
            </a:r>
          </a:p>
          <a:p>
            <a:r>
              <a:rPr lang="en-US" sz="882" kern="1200" dirty="0">
                <a:solidFill>
                  <a:schemeClr val="tx1"/>
                </a:solidFill>
                <a:effectLst/>
                <a:latin typeface="Segoe UI Light" pitchFamily="34" charset="0"/>
                <a:ea typeface="+mn-ea"/>
                <a:cs typeface="+mn-cs"/>
              </a:rPr>
              <a:t>Create custom roles for Azure Role-Based Access Control - https://docs.microsoft.com/en-us/azure/active-directory/role-based-access-control-custom-roles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7516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44649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23</a:t>
            </a:fld>
            <a:endParaRPr lang="en-US"/>
          </a:p>
        </p:txBody>
      </p:sp>
    </p:spTree>
    <p:extLst>
      <p:ext uri="{BB962C8B-B14F-4D97-AF65-F5344CB8AC3E}">
        <p14:creationId xmlns:p14="http://schemas.microsoft.com/office/powerpoint/2010/main" val="1283879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Have you given any thought as to the type of users you will need?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11:13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92886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Users can also be added to Azure AD through </a:t>
            </a:r>
            <a:r>
              <a:rPr lang="en-US" sz="882" b="1" kern="1200" dirty="0">
                <a:solidFill>
                  <a:schemeClr val="tx1"/>
                </a:solidFill>
                <a:effectLst/>
                <a:latin typeface="Segoe UI Light" pitchFamily="34" charset="0"/>
                <a:ea typeface="+mn-ea"/>
                <a:cs typeface="+mn-cs"/>
              </a:rPr>
              <a:t>Office 365 Admin Center,</a:t>
            </a:r>
            <a:r>
              <a:rPr lang="en-US" sz="882" kern="1200" dirty="0">
                <a:solidFill>
                  <a:schemeClr val="tx1"/>
                </a:solidFill>
                <a:effectLst/>
                <a:latin typeface="Segoe UI Light" pitchFamily="34" charset="0"/>
                <a:ea typeface="+mn-ea"/>
                <a:cs typeface="+mn-cs"/>
              </a:rPr>
              <a:t> </a:t>
            </a:r>
            <a:r>
              <a:rPr lang="en-US" sz="882" b="1" kern="1200" dirty="0">
                <a:solidFill>
                  <a:schemeClr val="tx1"/>
                </a:solidFill>
                <a:effectLst/>
                <a:latin typeface="Segoe UI Light" pitchFamily="34" charset="0"/>
                <a:ea typeface="+mn-ea"/>
                <a:cs typeface="+mn-cs"/>
              </a:rPr>
              <a:t>Microsoft Intune admin console</a:t>
            </a:r>
            <a:r>
              <a:rPr lang="en-US" sz="882" kern="1200" dirty="0">
                <a:solidFill>
                  <a:schemeClr val="tx1"/>
                </a:solidFill>
                <a:effectLst/>
                <a:latin typeface="Segoe UI Light" pitchFamily="34" charset="0"/>
                <a:ea typeface="+mn-ea"/>
                <a:cs typeface="+mn-cs"/>
              </a:rPr>
              <a:t>, and the </a:t>
            </a:r>
            <a:r>
              <a:rPr lang="en-US" sz="882" b="1" kern="1200" dirty="0">
                <a:solidFill>
                  <a:schemeClr val="tx1"/>
                </a:solidFill>
                <a:effectLst/>
                <a:latin typeface="Segoe UI Light" pitchFamily="34" charset="0"/>
                <a:ea typeface="+mn-ea"/>
                <a:cs typeface="+mn-cs"/>
              </a:rPr>
              <a:t>CLI</a:t>
            </a:r>
            <a:r>
              <a:rPr lang="en-US" sz="882" kern="1200" dirty="0">
                <a:solidFill>
                  <a:schemeClr val="tx1"/>
                </a:solidFill>
                <a:effectLst/>
                <a:latin typeface="Segoe UI Light" pitchFamily="34" charset="0"/>
                <a:ea typeface="+mn-ea"/>
                <a:cs typeface="+mn-cs"/>
              </a:rPr>
              <a:t>. Which of the options mentioned in this topic do you prefer?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11:13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15670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4</a:t>
            </a:fld>
            <a:endParaRPr lang="en-US"/>
          </a:p>
        </p:txBody>
      </p:sp>
    </p:spTree>
    <p:extLst>
      <p:ext uri="{BB962C8B-B14F-4D97-AF65-F5344CB8AC3E}">
        <p14:creationId xmlns:p14="http://schemas.microsoft.com/office/powerpoint/2010/main" val="2935463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 Establish or implement a naming convention for usernames, display names and aliases. </a:t>
            </a:r>
            <a:r>
              <a:rPr lang="en-US" sz="900" dirty="0"/>
              <a:t>The password for the new users needs to conform to the password complexity rules you have set for your directory. User parameters include User Principal Name, Display Name, Given Name, Department, and Job Title.</a:t>
            </a:r>
          </a:p>
          <a:p>
            <a:endParaRPr lang="en-US" sz="882" kern="1200" dirty="0">
              <a:solidFill>
                <a:schemeClr val="tx1"/>
              </a:solidFill>
              <a:effectLst/>
              <a:latin typeface="Segoe UI Light" pitchFamily="34" charset="0"/>
              <a:ea typeface="+mn-ea"/>
              <a:cs typeface="+mn-cs"/>
            </a:endParaRPr>
          </a:p>
          <a:p>
            <a:r>
              <a:rPr lang="en-US" sz="882" kern="1200" dirty="0">
                <a:solidFill>
                  <a:schemeClr val="tx1"/>
                </a:solidFill>
                <a:effectLst/>
                <a:latin typeface="Segoe UI Light" pitchFamily="34" charset="0"/>
                <a:ea typeface="+mn-ea"/>
                <a:cs typeface="+mn-cs"/>
              </a:rPr>
              <a:t>For more information, you can see:</a:t>
            </a:r>
          </a:p>
          <a:p>
            <a:r>
              <a:rPr lang="en-US" sz="882" kern="1200" dirty="0">
                <a:solidFill>
                  <a:schemeClr val="tx1"/>
                </a:solidFill>
                <a:effectLst/>
                <a:latin typeface="Segoe UI Light" pitchFamily="34" charset="0"/>
                <a:ea typeface="+mn-ea"/>
                <a:cs typeface="+mn-cs"/>
              </a:rPr>
              <a:t>Importing data into my directory - https://docs.microsoft.com/en-us/powershell/azure/active-directory/importing-data?view=azureadps-2.0 </a:t>
            </a:r>
          </a:p>
          <a:p>
            <a:r>
              <a:rPr lang="en-US" sz="882" kern="1200" dirty="0">
                <a:solidFill>
                  <a:schemeClr val="tx1"/>
                </a:solidFill>
                <a:effectLst/>
                <a:latin typeface="Segoe UI Light" pitchFamily="34" charset="0"/>
                <a:ea typeface="+mn-ea"/>
                <a:cs typeface="+mn-cs"/>
              </a:rPr>
              <a:t>New-ADUser - https://docs.microsoft.com/en-us/powershell/module/azuread/new-azureaduser?view=azureadps-2.0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355914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Have you given any thought to which groups you need to create? Would you directly assign or dynamically assign membership?</a:t>
            </a:r>
          </a:p>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601089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11:28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023761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fld id="{8507DC7E-BC41-4478-BA30-CBCC3A644F0A}" type="slidenum">
              <a:rPr lang="en-US" smtClean="0"/>
              <a:t>30</a:t>
            </a:fld>
            <a:endParaRPr lang="en-US"/>
          </a:p>
        </p:txBody>
      </p:sp>
    </p:spTree>
    <p:extLst>
      <p:ext uri="{BB962C8B-B14F-4D97-AF65-F5344CB8AC3E}">
        <p14:creationId xmlns:p14="http://schemas.microsoft.com/office/powerpoint/2010/main" val="273392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32</a:t>
            </a:fld>
            <a:endParaRPr lang="en-US"/>
          </a:p>
        </p:txBody>
      </p:sp>
    </p:spTree>
    <p:extLst>
      <p:ext uri="{BB962C8B-B14F-4D97-AF65-F5344CB8AC3E}">
        <p14:creationId xmlns:p14="http://schemas.microsoft.com/office/powerpoint/2010/main" val="1410351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For more information, you can see:</a:t>
            </a:r>
          </a:p>
          <a:p>
            <a:r>
              <a:rPr lang="en-US" sz="882" kern="1200" dirty="0">
                <a:solidFill>
                  <a:schemeClr val="tx1"/>
                </a:solidFill>
                <a:effectLst/>
                <a:latin typeface="Segoe UI Light" pitchFamily="34" charset="0"/>
                <a:ea typeface="+mn-ea"/>
                <a:cs typeface="+mn-cs"/>
              </a:rPr>
              <a:t>Azure Policy Documentation - https://docs.microsoft.com/azure/azure-policy/</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7/16/2019 11:33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423623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The next four topics step you through creating an Azure policy. </a:t>
            </a:r>
          </a:p>
          <a:p>
            <a:r>
              <a:rPr lang="en-US" sz="882" kern="1200" dirty="0">
                <a:solidFill>
                  <a:schemeClr val="tx1"/>
                </a:solidFill>
                <a:effectLst/>
                <a:latin typeface="Segoe UI Light" pitchFamily="34" charset="0"/>
                <a:ea typeface="+mn-ea"/>
                <a:cs typeface="+mn-cs"/>
              </a:rPr>
              <a:t>✔ Even if you have only a few Policy Definitions, we recommend creating an Initiative Definition.</a:t>
            </a:r>
          </a:p>
          <a:p>
            <a:r>
              <a:rPr lang="en-US" sz="882" kern="1200" dirty="0">
                <a:solidFill>
                  <a:schemeClr val="tx1"/>
                </a:solidFill>
                <a:effectLst/>
                <a:latin typeface="Segoe UI Light" pitchFamily="34" charset="0"/>
                <a:ea typeface="+mn-ea"/>
                <a:cs typeface="+mn-cs"/>
              </a:rPr>
              <a:t> </a:t>
            </a:r>
            <a:r>
              <a:rPr lang="en-US" sz="882" kern="1200" dirty="0" err="1">
                <a:solidFill>
                  <a:schemeClr val="tx1"/>
                </a:solidFill>
                <a:effectLst/>
                <a:latin typeface="Segoe UI Light" pitchFamily="34" charset="0"/>
                <a:ea typeface="+mn-ea"/>
                <a:cs typeface="+mn-cs"/>
              </a:rPr>
              <a:t>Portée</a:t>
            </a:r>
            <a:r>
              <a:rPr lang="en-US" sz="882" kern="1200" dirty="0">
                <a:solidFill>
                  <a:schemeClr val="tx1"/>
                </a:solidFill>
                <a:effectLst/>
                <a:latin typeface="Segoe UI Light" pitchFamily="34" charset="0"/>
                <a:ea typeface="+mn-ea"/>
                <a:cs typeface="+mn-cs"/>
              </a:rPr>
              <a:t> : Groupe, abonnement, </a:t>
            </a:r>
            <a:r>
              <a:rPr lang="en-US" sz="882" kern="1200" dirty="0" err="1">
                <a:solidFill>
                  <a:schemeClr val="tx1"/>
                </a:solidFill>
                <a:effectLst/>
                <a:latin typeface="Segoe UI Light" pitchFamily="34" charset="0"/>
                <a:ea typeface="+mn-ea"/>
                <a:cs typeface="+mn-cs"/>
              </a:rPr>
              <a:t>groupe</a:t>
            </a:r>
            <a:r>
              <a:rPr lang="en-US" sz="882" kern="1200" dirty="0">
                <a:solidFill>
                  <a:schemeClr val="tx1"/>
                </a:solidFill>
                <a:effectLst/>
                <a:latin typeface="Segoe UI Light" pitchFamily="34" charset="0"/>
                <a:ea typeface="+mn-ea"/>
                <a:cs typeface="+mn-cs"/>
              </a:rPr>
              <a:t> de </a:t>
            </a:r>
            <a:r>
              <a:rPr lang="en-US" sz="882" kern="1200" dirty="0" err="1">
                <a:solidFill>
                  <a:schemeClr val="tx1"/>
                </a:solidFill>
                <a:effectLst/>
                <a:latin typeface="Segoe UI Light" pitchFamily="34" charset="0"/>
                <a:ea typeface="+mn-ea"/>
                <a:cs typeface="+mn-cs"/>
              </a:rPr>
              <a:t>ressources</a:t>
            </a:r>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863553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 Policy Definitions have a specific JSON format.  As an Azure Administrator you will not need to create files in this format, but you may want to take a look so you are familiar.  Review the available definitions in the portal and in GitHub. </a:t>
            </a:r>
          </a:p>
          <a:p>
            <a:r>
              <a:rPr lang="en-US" sz="882" kern="1200" dirty="0">
                <a:solidFill>
                  <a:schemeClr val="tx1"/>
                </a:solidFill>
                <a:effectLst/>
                <a:latin typeface="Segoe UI Light" pitchFamily="34" charset="0"/>
                <a:ea typeface="+mn-ea"/>
                <a:cs typeface="+mn-cs"/>
              </a:rPr>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11:37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789882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Can you see how this will require some planning to organize your policies?</a:t>
            </a:r>
          </a:p>
          <a:p>
            <a:r>
              <a:rPr lang="en-US" sz="882" kern="1200" dirty="0">
                <a:solidFill>
                  <a:schemeClr val="tx1"/>
                </a:solidFill>
                <a:effectLst/>
                <a:latin typeface="Segoe UI Light" pitchFamily="34" charset="0"/>
                <a:ea typeface="+mn-ea"/>
                <a:cs typeface="+mn-cs"/>
              </a:rPr>
              <a:t>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7/16/2019 11:39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07610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Currently, an Initiative Definition can have up to 100 policies.  </a:t>
            </a:r>
          </a:p>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33991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60108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Policy evaluation happens about once an hour, which means that if you make changes to your policy definition and create a policy assignment then it will be re-evaluated over your resources within the hour.</a:t>
            </a:r>
          </a:p>
          <a:p>
            <a:endParaRPr lang="en-US" dirty="0"/>
          </a:p>
          <a:p>
            <a:r>
              <a:rPr lang="en-US" sz="1200" b="0" i="0" u="none" strike="noStrike" kern="1200" dirty="0">
                <a:solidFill>
                  <a:schemeClr val="tx1"/>
                </a:solidFill>
                <a:effectLst/>
                <a:latin typeface="+mn-lt"/>
                <a:ea typeface="+mn-ea"/>
                <a:cs typeface="+mn-cs"/>
              </a:rPr>
              <a:t>For more information, you can see:</a:t>
            </a:r>
          </a:p>
          <a:p>
            <a:r>
              <a:rPr lang="en-US" sz="1200" b="0" i="0" u="none" strike="noStrike" kern="1200" dirty="0">
                <a:solidFill>
                  <a:schemeClr val="tx1"/>
                </a:solidFill>
                <a:effectLst/>
                <a:latin typeface="+mn-lt"/>
                <a:ea typeface="+mn-ea"/>
                <a:cs typeface="+mn-cs"/>
              </a:rPr>
              <a:t>Video - Azure Resource Manager (ARM) Policies &amp; RBAC - </a:t>
            </a:r>
            <a:r>
              <a:rPr lang="en-US" sz="1200" b="0" i="0" u="none" strike="noStrike" kern="1200" dirty="0">
                <a:solidFill>
                  <a:schemeClr val="tx1"/>
                </a:solidFill>
                <a:effectLst/>
                <a:latin typeface="+mn-lt"/>
                <a:ea typeface="+mn-ea"/>
                <a:cs typeface="+mn-cs"/>
                <a:hlinkClick r:id="rId3"/>
              </a:rPr>
              <a:t>https://www.youtube.com/watch?v=CGxNV_qKmqA</a:t>
            </a:r>
            <a:r>
              <a:rPr lang="en-US" sz="1200" b="0" i="0" u="none" strike="noStrike"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695683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fld id="{8507DC7E-BC41-4478-BA30-CBCC3A644F0A}" type="slidenum">
              <a:rPr lang="en-US" smtClean="0"/>
              <a:t>39</a:t>
            </a:fld>
            <a:endParaRPr lang="en-US"/>
          </a:p>
        </p:txBody>
      </p:sp>
    </p:spTree>
    <p:extLst>
      <p:ext uri="{BB962C8B-B14F-4D97-AF65-F5344CB8AC3E}">
        <p14:creationId xmlns:p14="http://schemas.microsoft.com/office/powerpoint/2010/main" val="379137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Pick the lab(s) most appropriate for your audience. </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40</a:t>
            </a:fld>
            <a:endParaRPr lang="en-US"/>
          </a:p>
        </p:txBody>
      </p:sp>
    </p:spTree>
    <p:extLst>
      <p:ext uri="{BB962C8B-B14F-4D97-AF65-F5344CB8AC3E}">
        <p14:creationId xmlns:p14="http://schemas.microsoft.com/office/powerpoint/2010/main" val="337272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7/16/2019 11:09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61065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you have time go through the Module Review questions in the student materials.</a:t>
            </a:r>
          </a:p>
          <a:p>
            <a:endParaRPr lang="en-US"/>
          </a:p>
        </p:txBody>
      </p:sp>
      <p:sp>
        <p:nvSpPr>
          <p:cNvPr id="4" name="Slide Number Placeholder 3"/>
          <p:cNvSpPr>
            <a:spLocks noGrp="1"/>
          </p:cNvSpPr>
          <p:nvPr>
            <p:ph type="sldNum" sz="quarter" idx="5"/>
          </p:nvPr>
        </p:nvSpPr>
        <p:spPr/>
        <p:txBody>
          <a:bodyPr/>
          <a:lstStyle/>
          <a:p>
            <a:fld id="{8507DC7E-BC41-4478-BA30-CBCC3A644F0A}" type="slidenum">
              <a:rPr lang="en-US" smtClean="0"/>
              <a:t>43</a:t>
            </a:fld>
            <a:endParaRPr lang="en-US"/>
          </a:p>
        </p:txBody>
      </p:sp>
    </p:spTree>
    <p:extLst>
      <p:ext uri="{BB962C8B-B14F-4D97-AF65-F5344CB8AC3E}">
        <p14:creationId xmlns:p14="http://schemas.microsoft.com/office/powerpoint/2010/main" val="89960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 Do you know how many subscriptions your organization has? Do you know how resources are organized into resource groups?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54934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Which subscription model are you most interested in? </a:t>
            </a:r>
          </a:p>
          <a:p>
            <a:endParaRPr lang="en-US" dirty="0"/>
          </a:p>
          <a:p>
            <a:r>
              <a:rPr lang="en-US" dirty="0"/>
              <a:t>For more information, you can see:</a:t>
            </a:r>
          </a:p>
          <a:p>
            <a:r>
              <a:rPr lang="en-US" dirty="0"/>
              <a:t>Solution providers - https://www.microsoft.com/en-us/solution-providers/home </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68386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Credit card information is used for identity verification only. You won’t be charged for any services until you upgrade.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7/16/2019 11:09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27061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Account Administrators using a Microsoft account must log in every 2 years (or more frequently) to keep the account active. Inactive accounts are cancelled, and the related subscriptions removed. There are no login requirements if using a work or school account.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5733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82"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95851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If you must create a lot of tags you will want to do that programmatically. You can use PowerShell or the CLI.</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7/16/2019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92525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208284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8797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312997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53375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029030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id="{C381C0FB-0396-463F-9527-BACCE968684E}"/>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090767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687369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231969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302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346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09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242285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45225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361183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0966924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9801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954881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5683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81082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979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0461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936008"/>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58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docs.microsoft.com/en-us/powershell/azure/active-directory/importing-data?view=azureadps-2.0"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microsoft.sharepoint.com/teams/DevOps75/Shared%20Documents/General/JTA%20Azure%20DevOps%20Summary.docx?web=1"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19" y="2007918"/>
            <a:ext cx="4167887" cy="2215991"/>
          </a:xfrm>
        </p:spPr>
        <p:txBody>
          <a:bodyPr/>
          <a:lstStyle/>
          <a:p>
            <a:r>
              <a:rPr lang="en-US" dirty="0"/>
              <a:t>AZ-103T00A</a:t>
            </a:r>
            <a:br>
              <a:rPr lang="en-US" dirty="0"/>
            </a:br>
            <a:r>
              <a:rPr lang="en-US" dirty="0"/>
              <a:t>Module 11: </a:t>
            </a:r>
            <a:br>
              <a:rPr lang="en-US" dirty="0"/>
            </a:br>
            <a:r>
              <a:rPr lang="en-US" dirty="0" err="1"/>
              <a:t>Gouvernance</a:t>
            </a:r>
            <a:r>
              <a:rPr lang="en-US" dirty="0"/>
              <a:t> et </a:t>
            </a:r>
            <a:r>
              <a:rPr lang="en-US" dirty="0" err="1"/>
              <a:t>conformité</a:t>
            </a:r>
            <a:endParaRPr lang="en-US" dirty="0"/>
          </a:p>
        </p:txBody>
      </p:sp>
    </p:spTree>
    <p:extLst>
      <p:ext uri="{BB962C8B-B14F-4D97-AF65-F5344CB8AC3E}">
        <p14:creationId xmlns:p14="http://schemas.microsoft.com/office/powerpoint/2010/main" val="36358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a:t>Types </a:t>
            </a:r>
            <a:r>
              <a:rPr lang="en-US" dirty="0" err="1"/>
              <a:t>d’abonnements</a:t>
            </a:r>
            <a:r>
              <a:rPr lang="en-US" dirty="0"/>
              <a:t> </a:t>
            </a:r>
            <a:r>
              <a:rPr lang="en-US" dirty="0" err="1"/>
              <a:t>utilisateurs</a:t>
            </a:r>
            <a:endParaRPr lang="en-US" dirty="0"/>
          </a:p>
        </p:txBody>
      </p:sp>
      <p:graphicFrame>
        <p:nvGraphicFramePr>
          <p:cNvPr id="5" name="Table 4">
            <a:extLst>
              <a:ext uri="{FF2B5EF4-FFF2-40B4-BE49-F238E27FC236}">
                <a16:creationId xmlns:a16="http://schemas.microsoft.com/office/drawing/2014/main" id="{DD6DB910-A45F-4BDE-AA4A-AAF52A9CB67C}"/>
              </a:ext>
            </a:extLst>
          </p:cNvPr>
          <p:cNvGraphicFramePr>
            <a:graphicFrameLocks noGrp="1"/>
          </p:cNvGraphicFramePr>
          <p:nvPr>
            <p:extLst>
              <p:ext uri="{D42A27DB-BD31-4B8C-83A1-F6EECF244321}">
                <p14:modId xmlns:p14="http://schemas.microsoft.com/office/powerpoint/2010/main" val="2045773218"/>
              </p:ext>
            </p:extLst>
          </p:nvPr>
        </p:nvGraphicFramePr>
        <p:xfrm>
          <a:off x="595085" y="1432186"/>
          <a:ext cx="10969386" cy="4066318"/>
        </p:xfrm>
        <a:graphic>
          <a:graphicData uri="http://schemas.openxmlformats.org/drawingml/2006/table">
            <a:tbl>
              <a:tblPr firstRow="1" bandRow="1">
                <a:tableStyleId>{5C22544A-7EE6-4342-B048-85BDC9FD1C3A}</a:tableStyleId>
              </a:tblPr>
              <a:tblGrid>
                <a:gridCol w="2958877">
                  <a:extLst>
                    <a:ext uri="{9D8B030D-6E8A-4147-A177-3AD203B41FA5}">
                      <a16:colId xmlns:a16="http://schemas.microsoft.com/office/drawing/2014/main" val="1244596785"/>
                    </a:ext>
                  </a:extLst>
                </a:gridCol>
                <a:gridCol w="2238823">
                  <a:extLst>
                    <a:ext uri="{9D8B030D-6E8A-4147-A177-3AD203B41FA5}">
                      <a16:colId xmlns:a16="http://schemas.microsoft.com/office/drawing/2014/main" val="1087951837"/>
                    </a:ext>
                  </a:extLst>
                </a:gridCol>
                <a:gridCol w="5771686">
                  <a:extLst>
                    <a:ext uri="{9D8B030D-6E8A-4147-A177-3AD203B41FA5}">
                      <a16:colId xmlns:a16="http://schemas.microsoft.com/office/drawing/2014/main" val="1144169494"/>
                    </a:ext>
                  </a:extLst>
                </a:gridCol>
              </a:tblGrid>
              <a:tr h="571426">
                <a:tc>
                  <a:txBody>
                    <a:bodyPr/>
                    <a:lstStyle/>
                    <a:p>
                      <a:pPr algn="ctr"/>
                      <a:r>
                        <a:rPr lang="en-US" sz="2000" dirty="0"/>
                        <a:t>Administrative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422487"/>
                  </a:ext>
                </a:extLst>
              </a:tr>
              <a:tr h="1164964">
                <a:tc>
                  <a:txBody>
                    <a:bodyPr/>
                    <a:lstStyle/>
                    <a:p>
                      <a:r>
                        <a:rPr lang="en-US" sz="2000" dirty="0"/>
                        <a:t>Account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 par </a:t>
                      </a:r>
                      <a:r>
                        <a:rPr lang="en-US" sz="2000" dirty="0" err="1"/>
                        <a:t>compte</a:t>
                      </a:r>
                      <a:r>
                        <a:rPr lang="en-US" sz="2000" dirty="0"/>
                        <a:t> Azure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dirty="0"/>
                        <a:t>Autorisé à accéder au centre de compte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718024"/>
                  </a:ext>
                </a:extLst>
              </a:tr>
              <a:tr h="1164964">
                <a:tc>
                  <a:txBody>
                    <a:bodyPr/>
                    <a:lstStyle/>
                    <a:p>
                      <a:r>
                        <a:rPr lang="en-US" sz="2000" dirty="0"/>
                        <a:t>Service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 par abonnement Azure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dirty="0"/>
                        <a:t>Autorisé à accéder au portail de gestion Azure pour tous les abonnements dans le compte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247879"/>
                  </a:ext>
                </a:extLst>
              </a:tr>
              <a:tr h="1164964">
                <a:tc>
                  <a:txBody>
                    <a:bodyPr/>
                    <a:lstStyle/>
                    <a:p>
                      <a:r>
                        <a:rPr lang="en-US" sz="2000" dirty="0"/>
                        <a:t>Co-administrator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200 par abonnement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dirty="0"/>
                        <a:t>Idem pour l'Administrateur de Service mais ne peut pas modifier l'association des abonnements aux annuaires Azure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433382"/>
                  </a:ext>
                </a:extLst>
              </a:tr>
            </a:tbl>
          </a:graphicData>
        </a:graphic>
      </p:graphicFrame>
    </p:spTree>
    <p:extLst>
      <p:ext uri="{BB962C8B-B14F-4D97-AF65-F5344CB8AC3E}">
        <p14:creationId xmlns:p14="http://schemas.microsoft.com/office/powerpoint/2010/main" val="43983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fr-FR" dirty="0"/>
              <a:t>Vérification des limites de ressources</a:t>
            </a:r>
            <a:endParaRPr lang="en-US" dirty="0"/>
          </a:p>
        </p:txBody>
      </p:sp>
      <p:sp>
        <p:nvSpPr>
          <p:cNvPr id="6" name="Text Placeholder 5"/>
          <p:cNvSpPr>
            <a:spLocks noGrp="1"/>
          </p:cNvSpPr>
          <p:nvPr>
            <p:ph type="body" sz="quarter" idx="10"/>
          </p:nvPr>
        </p:nvSpPr>
        <p:spPr>
          <a:xfrm>
            <a:off x="584200" y="4340724"/>
            <a:ext cx="11018520" cy="1895904"/>
          </a:xfrm>
        </p:spPr>
        <p:txBody>
          <a:bodyPr/>
          <a:lstStyle/>
          <a:p>
            <a:r>
              <a:rPr lang="fr-FR" dirty="0"/>
              <a:t>Toutes les ressources ont une limite maximale indiquée dans les limites Azure</a:t>
            </a:r>
          </a:p>
          <a:p>
            <a:r>
              <a:rPr lang="fr-FR" dirty="0"/>
              <a:t>Utile pour suivre l'utilisation actuelle et planifier une utilisation future</a:t>
            </a:r>
          </a:p>
          <a:p>
            <a:r>
              <a:rPr lang="fr-FR" dirty="0"/>
              <a:t>Vous pouvez demander une augmentation</a:t>
            </a:r>
            <a:endParaRPr lang="en-US" dirty="0"/>
          </a:p>
        </p:txBody>
      </p:sp>
      <p:pic>
        <p:nvPicPr>
          <p:cNvPr id="4" name="Picture 3" descr="Screenshot of the Subscription usage and quotas page. It shows quotas for Network Watchers, Public IP Addresses, Route Tables, and Virtual Networks by their location with the usage numbers by percent used and number of resources.">
            <a:extLst>
              <a:ext uri="{FF2B5EF4-FFF2-40B4-BE49-F238E27FC236}">
                <a16:creationId xmlns:a16="http://schemas.microsoft.com/office/drawing/2014/main" id="{40217EE4-57F8-4240-B215-0BA6B516CE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199" y="1435100"/>
            <a:ext cx="10020465" cy="2234375"/>
          </a:xfrm>
          <a:prstGeom prst="rect">
            <a:avLst/>
          </a:prstGeom>
          <a:noFill/>
          <a:ln>
            <a:solidFill>
              <a:schemeClr val="tx1"/>
            </a:solidFill>
          </a:ln>
        </p:spPr>
      </p:pic>
    </p:spTree>
    <p:extLst>
      <p:ext uri="{BB962C8B-B14F-4D97-AF65-F5344CB8AC3E}">
        <p14:creationId xmlns:p14="http://schemas.microsoft.com/office/powerpoint/2010/main" val="17937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Tags de </a:t>
            </a:r>
            <a:r>
              <a:rPr lang="en-US" dirty="0" err="1"/>
              <a:t>ressources</a:t>
            </a:r>
            <a:endParaRPr lang="en-US" dirty="0"/>
          </a:p>
        </p:txBody>
      </p:sp>
      <p:sp>
        <p:nvSpPr>
          <p:cNvPr id="6" name="Text Placeholder 5"/>
          <p:cNvSpPr>
            <a:spLocks noGrp="1"/>
          </p:cNvSpPr>
          <p:nvPr>
            <p:ph type="body" sz="quarter" idx="10"/>
          </p:nvPr>
        </p:nvSpPr>
        <p:spPr>
          <a:xfrm>
            <a:off x="584200" y="4293223"/>
            <a:ext cx="11018520" cy="1465016"/>
          </a:xfrm>
        </p:spPr>
        <p:txBody>
          <a:bodyPr/>
          <a:lstStyle/>
          <a:p>
            <a:r>
              <a:rPr lang="fr-FR" dirty="0"/>
              <a:t>Les étiquettes organisent logiquement vos ressources</a:t>
            </a:r>
          </a:p>
          <a:p>
            <a:r>
              <a:rPr lang="fr-FR" dirty="0"/>
              <a:t>Les étiquettes se composent d'un nom et d'une valeur</a:t>
            </a:r>
          </a:p>
          <a:p>
            <a:r>
              <a:rPr lang="fr-FR" dirty="0"/>
              <a:t>Utile en particulier dans la facturation</a:t>
            </a:r>
            <a:endParaRPr lang="en-US" dirty="0"/>
          </a:p>
        </p:txBody>
      </p:sp>
      <p:pic>
        <p:nvPicPr>
          <p:cNvPr id="5" name="Picture 4" descr="Screenshot of the CSV file for service usage. It shows 2 entries for virtual machines with the fields usage consumption by unit (Hours), instance id and the associated tags.">
            <a:extLst>
              <a:ext uri="{FF2B5EF4-FFF2-40B4-BE49-F238E27FC236}">
                <a16:creationId xmlns:a16="http://schemas.microsoft.com/office/drawing/2014/main" id="{A88DE444-BB45-4063-BCF8-9553C2DE6E1B}"/>
              </a:ext>
            </a:extLst>
          </p:cNvPr>
          <p:cNvPicPr/>
          <p:nvPr/>
        </p:nvPicPr>
        <p:blipFill>
          <a:blip r:embed="rId3"/>
          <a:stretch>
            <a:fillRect/>
          </a:stretch>
        </p:blipFill>
        <p:spPr>
          <a:xfrm>
            <a:off x="584199" y="1435100"/>
            <a:ext cx="11148889" cy="2471882"/>
          </a:xfrm>
          <a:prstGeom prst="rect">
            <a:avLst/>
          </a:prstGeom>
          <a:ln>
            <a:solidFill>
              <a:schemeClr val="tx1"/>
            </a:solidFill>
          </a:ln>
        </p:spPr>
      </p:pic>
    </p:spTree>
    <p:extLst>
      <p:ext uri="{BB962C8B-B14F-4D97-AF65-F5344CB8AC3E}">
        <p14:creationId xmlns:p14="http://schemas.microsoft.com/office/powerpoint/2010/main" val="251166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93AA-4DA8-4B19-9E38-18F12BE14C8A}"/>
              </a:ext>
            </a:extLst>
          </p:cNvPr>
          <p:cNvSpPr>
            <a:spLocks noGrp="1"/>
          </p:cNvSpPr>
          <p:nvPr>
            <p:ph type="title"/>
          </p:nvPr>
        </p:nvSpPr>
        <p:spPr/>
        <p:txBody>
          <a:bodyPr/>
          <a:lstStyle/>
          <a:p>
            <a:r>
              <a:rPr lang="en-US" dirty="0" err="1"/>
              <a:t>Facturation</a:t>
            </a:r>
            <a:endParaRPr lang="en-US" dirty="0"/>
          </a:p>
        </p:txBody>
      </p:sp>
      <p:sp>
        <p:nvSpPr>
          <p:cNvPr id="3" name="Text Placeholder 2">
            <a:extLst>
              <a:ext uri="{FF2B5EF4-FFF2-40B4-BE49-F238E27FC236}">
                <a16:creationId xmlns:a16="http://schemas.microsoft.com/office/drawing/2014/main" id="{FBDC0826-31A4-428E-936A-04976BF88A28}"/>
              </a:ext>
            </a:extLst>
          </p:cNvPr>
          <p:cNvSpPr>
            <a:spLocks noGrp="1"/>
          </p:cNvSpPr>
          <p:nvPr>
            <p:ph type="body" sz="quarter" idx="10"/>
          </p:nvPr>
        </p:nvSpPr>
        <p:spPr>
          <a:xfrm>
            <a:off x="584200" y="1435497"/>
            <a:ext cx="11018520" cy="3791807"/>
          </a:xfrm>
        </p:spPr>
        <p:txBody>
          <a:bodyPr/>
          <a:lstStyle/>
          <a:p>
            <a:r>
              <a:rPr lang="fr-FR" dirty="0"/>
              <a:t>Calculatrice des prix : estimation des dépenses dans toutes les régions d'Azure</a:t>
            </a:r>
          </a:p>
          <a:p>
            <a:r>
              <a:rPr lang="fr-FR" dirty="0"/>
              <a:t>Service d'alerte de facturation - surveiller et gérer l'activité de facturation </a:t>
            </a:r>
          </a:p>
          <a:p>
            <a:r>
              <a:rPr lang="fr-FR" dirty="0"/>
              <a:t>Créer et gérer un budget - planifier et responsabiliser</a:t>
            </a:r>
          </a:p>
          <a:p>
            <a:r>
              <a:rPr lang="fr-FR" dirty="0"/>
              <a:t>Réservations Azure - vous permet d'économiser de l'argent en prépayant les services</a:t>
            </a:r>
            <a:endParaRPr lang="en-US" dirty="0"/>
          </a:p>
          <a:p>
            <a:endParaRPr lang="en-US" dirty="0"/>
          </a:p>
        </p:txBody>
      </p:sp>
    </p:spTree>
    <p:extLst>
      <p:ext uri="{BB962C8B-B14F-4D97-AF65-F5344CB8AC3E}">
        <p14:creationId xmlns:p14="http://schemas.microsoft.com/office/powerpoint/2010/main" val="32573527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02: Role-based Access Control (RBAC)</a:t>
            </a:r>
          </a:p>
        </p:txBody>
      </p:sp>
    </p:spTree>
    <p:extLst>
      <p:ext uri="{BB962C8B-B14F-4D97-AF65-F5344CB8AC3E}">
        <p14:creationId xmlns:p14="http://schemas.microsoft.com/office/powerpoint/2010/main" val="23965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2499146"/>
          </a:xfrm>
        </p:spPr>
        <p:txBody>
          <a:bodyPr/>
          <a:lstStyle/>
          <a:p>
            <a:r>
              <a:rPr lang="en-US" dirty="0"/>
              <a:t>Concepts</a:t>
            </a:r>
          </a:p>
          <a:p>
            <a:r>
              <a:rPr lang="en-US" dirty="0" err="1"/>
              <a:t>Rôles</a:t>
            </a:r>
            <a:r>
              <a:rPr lang="en-US" dirty="0"/>
              <a:t> RBAC</a:t>
            </a:r>
          </a:p>
          <a:p>
            <a:r>
              <a:rPr lang="en-US" dirty="0"/>
              <a:t>Permissions </a:t>
            </a:r>
            <a:r>
              <a:rPr lang="en-US" dirty="0" err="1"/>
              <a:t>admistrateur</a:t>
            </a:r>
            <a:endParaRPr lang="en-US" dirty="0"/>
          </a:p>
          <a:p>
            <a:r>
              <a:rPr lang="en-US" dirty="0" err="1"/>
              <a:t>Assignement</a:t>
            </a:r>
            <a:r>
              <a:rPr lang="en-US" dirty="0"/>
              <a:t> de </a:t>
            </a:r>
            <a:r>
              <a:rPr lang="en-US" dirty="0" err="1"/>
              <a:t>rôle</a:t>
            </a:r>
            <a:endParaRPr lang="en-US" dirty="0"/>
          </a:p>
          <a:p>
            <a:r>
              <a:rPr lang="en-US" dirty="0" err="1"/>
              <a:t>Définitions</a:t>
            </a:r>
            <a:r>
              <a:rPr lang="en-US" dirty="0"/>
              <a:t> de </a:t>
            </a:r>
            <a:r>
              <a:rPr lang="en-US" dirty="0" err="1"/>
              <a:t>rôle</a:t>
            </a:r>
            <a:endParaRPr lang="en-US" dirty="0"/>
          </a:p>
        </p:txBody>
      </p:sp>
    </p:spTree>
    <p:extLst>
      <p:ext uri="{BB962C8B-B14F-4D97-AF65-F5344CB8AC3E}">
        <p14:creationId xmlns:p14="http://schemas.microsoft.com/office/powerpoint/2010/main" val="1281686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Concepts RBAC</a:t>
            </a:r>
          </a:p>
        </p:txBody>
      </p:sp>
      <p:sp>
        <p:nvSpPr>
          <p:cNvPr id="6" name="Text Placeholder 5"/>
          <p:cNvSpPr>
            <a:spLocks noGrp="1"/>
          </p:cNvSpPr>
          <p:nvPr>
            <p:ph type="body" sz="quarter" idx="10"/>
          </p:nvPr>
        </p:nvSpPr>
        <p:spPr>
          <a:xfrm>
            <a:off x="584200" y="4530729"/>
            <a:ext cx="11018520" cy="1895904"/>
          </a:xfrm>
        </p:spPr>
        <p:txBody>
          <a:bodyPr/>
          <a:lstStyle/>
          <a:p>
            <a:pPr marL="514350" indent="-514350">
              <a:buFont typeface="+mj-lt"/>
              <a:buAutoNum type="arabicPeriod"/>
            </a:pPr>
            <a:r>
              <a:rPr lang="fr-FR" dirty="0"/>
              <a:t>Définir les actions autorisées et/ou refusées</a:t>
            </a:r>
          </a:p>
          <a:p>
            <a:pPr marL="514350" indent="-514350">
              <a:buFont typeface="+mj-lt"/>
              <a:buAutoNum type="arabicPeriod"/>
            </a:pPr>
            <a:r>
              <a:rPr lang="fr-FR" dirty="0"/>
              <a:t>Associer le rôle à un utilisateur, un groupe ou un service</a:t>
            </a:r>
          </a:p>
          <a:p>
            <a:pPr marL="514350" indent="-514350">
              <a:buFont typeface="+mj-lt"/>
              <a:buAutoNum type="arabicPeriod"/>
            </a:pPr>
            <a:r>
              <a:rPr lang="fr-FR" dirty="0"/>
              <a:t>Portée limitée à l’abonnement, à un groupe de ressources ou à des ressources spécifiques</a:t>
            </a:r>
            <a:endParaRPr lang="en-US" dirty="0"/>
          </a:p>
        </p:txBody>
      </p:sp>
      <p:pic>
        <p:nvPicPr>
          <p:cNvPr id="7" name="Picture 6" descr="Architectural diagram showing how role-based access control works across subscription, resource groups and resources. The Azure subscription is shown with 2 resource groups containing resources. On the right side are set of roles (owner, contributor, and reader) with an arrow going downwards showing that access to resources is inherited all the way down from the subscription level.">
            <a:extLst>
              <a:ext uri="{FF2B5EF4-FFF2-40B4-BE49-F238E27FC236}">
                <a16:creationId xmlns:a16="http://schemas.microsoft.com/office/drawing/2014/main" id="{0630154E-3886-4300-9AF3-F5AC769E74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4200" y="1435099"/>
            <a:ext cx="9842062" cy="2911269"/>
          </a:xfrm>
          <a:prstGeom prst="rect">
            <a:avLst/>
          </a:prstGeom>
          <a:ln>
            <a:solidFill>
              <a:schemeClr val="tx1"/>
            </a:solidFill>
          </a:ln>
        </p:spPr>
      </p:pic>
    </p:spTree>
    <p:extLst>
      <p:ext uri="{BB962C8B-B14F-4D97-AF65-F5344CB8AC3E}">
        <p14:creationId xmlns:p14="http://schemas.microsoft.com/office/powerpoint/2010/main" val="1899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a:t>RBAC Roles</a:t>
            </a:r>
          </a:p>
        </p:txBody>
      </p:sp>
      <p:pic>
        <p:nvPicPr>
          <p:cNvPr id="6" name="Picture 5" descr="Screenshot of the Add Access Control (IAM) page in the Azure Portal. Two users are shown: Owner and Virtual Machine Contributor. ">
            <a:extLst>
              <a:ext uri="{FF2B5EF4-FFF2-40B4-BE49-F238E27FC236}">
                <a16:creationId xmlns:a16="http://schemas.microsoft.com/office/drawing/2014/main" id="{0C933A9C-38FF-47FE-9104-83EC8D6097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199" y="1435100"/>
            <a:ext cx="10091717" cy="2887518"/>
          </a:xfrm>
          <a:prstGeom prst="rect">
            <a:avLst/>
          </a:prstGeom>
          <a:noFill/>
          <a:ln>
            <a:solidFill>
              <a:schemeClr val="tx1"/>
            </a:solidFill>
          </a:ln>
        </p:spPr>
      </p:pic>
      <p:sp>
        <p:nvSpPr>
          <p:cNvPr id="7" name="Text Placeholder 5">
            <a:extLst>
              <a:ext uri="{FF2B5EF4-FFF2-40B4-BE49-F238E27FC236}">
                <a16:creationId xmlns:a16="http://schemas.microsoft.com/office/drawing/2014/main" id="{72DE4147-5B22-419A-BF51-E562C5482ECF}"/>
              </a:ext>
            </a:extLst>
          </p:cNvPr>
          <p:cNvSpPr>
            <a:spLocks noGrp="1"/>
          </p:cNvSpPr>
          <p:nvPr>
            <p:ph type="body" sz="quarter" idx="10"/>
          </p:nvPr>
        </p:nvSpPr>
        <p:spPr>
          <a:xfrm>
            <a:off x="584200" y="4530729"/>
            <a:ext cx="11018520" cy="1895904"/>
          </a:xfrm>
        </p:spPr>
        <p:txBody>
          <a:bodyPr/>
          <a:lstStyle/>
          <a:p>
            <a:r>
              <a:rPr lang="fr-FR" dirty="0"/>
              <a:t>Le propriétaire peut tout gérer, y compris l'accès</a:t>
            </a:r>
          </a:p>
          <a:p>
            <a:r>
              <a:rPr lang="fr-FR" dirty="0"/>
              <a:t>Les contributeurs peuvent tout gérer sauf l'accès</a:t>
            </a:r>
          </a:p>
          <a:p>
            <a:r>
              <a:rPr lang="fr-FR" dirty="0"/>
              <a:t>Les lecteurs peuvent tout voir mais ne peuvent pas apporter de changements</a:t>
            </a:r>
            <a:endParaRPr lang="en-US" dirty="0"/>
          </a:p>
        </p:txBody>
      </p:sp>
    </p:spTree>
    <p:extLst>
      <p:ext uri="{BB962C8B-B14F-4D97-AF65-F5344CB8AC3E}">
        <p14:creationId xmlns:p14="http://schemas.microsoft.com/office/powerpoint/2010/main" val="4677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a:t>Administrator Permissions</a:t>
            </a:r>
          </a:p>
        </p:txBody>
      </p:sp>
      <p:sp>
        <p:nvSpPr>
          <p:cNvPr id="7" name="Text Placeholder 5">
            <a:extLst>
              <a:ext uri="{FF2B5EF4-FFF2-40B4-BE49-F238E27FC236}">
                <a16:creationId xmlns:a16="http://schemas.microsoft.com/office/drawing/2014/main" id="{72DE4147-5B22-419A-BF51-E562C5482ECF}"/>
              </a:ext>
            </a:extLst>
          </p:cNvPr>
          <p:cNvSpPr>
            <a:spLocks noGrp="1"/>
          </p:cNvSpPr>
          <p:nvPr>
            <p:ph type="body" sz="quarter" idx="10"/>
          </p:nvPr>
        </p:nvSpPr>
        <p:spPr>
          <a:xfrm>
            <a:off x="584200" y="4530729"/>
            <a:ext cx="11018520" cy="1895904"/>
          </a:xfrm>
        </p:spPr>
        <p:txBody>
          <a:bodyPr/>
          <a:lstStyle/>
          <a:p>
            <a:r>
              <a:rPr lang="fr-FR" dirty="0"/>
              <a:t>Désigner des administrateurs distincts pour différentes fonctions</a:t>
            </a:r>
          </a:p>
          <a:p>
            <a:r>
              <a:rPr lang="fr-FR" dirty="0"/>
              <a:t>Les administrateurs globaux peuvent accéder à toutes les fonctionnalités administratives</a:t>
            </a:r>
          </a:p>
          <a:p>
            <a:r>
              <a:rPr lang="fr-FR" dirty="0"/>
              <a:t>Les administrateurs globaux peuvent désigner d'autres administrateurs</a:t>
            </a:r>
            <a:endParaRPr lang="en-US" dirty="0"/>
          </a:p>
        </p:txBody>
      </p:sp>
      <p:pic>
        <p:nvPicPr>
          <p:cNvPr id="5" name="Picture 4" descr="Screenshot of the Azure Active Directory Roles and administrators page. In this example, the &quot;Your Role&quot; for the directory is highlighted signifying that for this subscription &quot;Your Role&quot; includes the Global administrator and 1 other role. The other role is highlighted: Application administrator.">
            <a:extLst>
              <a:ext uri="{FF2B5EF4-FFF2-40B4-BE49-F238E27FC236}">
                <a16:creationId xmlns:a16="http://schemas.microsoft.com/office/drawing/2014/main" id="{7FE02C47-488D-41CE-B4ED-32B91A38B3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0" y="1435100"/>
            <a:ext cx="10103592" cy="2887518"/>
          </a:xfrm>
          <a:prstGeom prst="rect">
            <a:avLst/>
          </a:prstGeom>
          <a:noFill/>
          <a:ln>
            <a:solidFill>
              <a:schemeClr val="tx1"/>
            </a:solidFill>
          </a:ln>
        </p:spPr>
      </p:pic>
    </p:spTree>
    <p:extLst>
      <p:ext uri="{BB962C8B-B14F-4D97-AF65-F5344CB8AC3E}">
        <p14:creationId xmlns:p14="http://schemas.microsoft.com/office/powerpoint/2010/main" val="3087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Assignement</a:t>
            </a:r>
            <a:r>
              <a:rPr lang="en-US" dirty="0"/>
              <a:t> de </a:t>
            </a:r>
            <a:r>
              <a:rPr lang="en-US" dirty="0" err="1"/>
              <a:t>rôles</a:t>
            </a:r>
            <a:endParaRPr lang="en-US" dirty="0"/>
          </a:p>
        </p:txBody>
      </p:sp>
      <p:sp>
        <p:nvSpPr>
          <p:cNvPr id="3" name="Text Placeholder 2">
            <a:extLst>
              <a:ext uri="{FF2B5EF4-FFF2-40B4-BE49-F238E27FC236}">
                <a16:creationId xmlns:a16="http://schemas.microsoft.com/office/drawing/2014/main" id="{29FA23E7-56CC-4234-A79B-4833FD53B2B0}"/>
              </a:ext>
            </a:extLst>
          </p:cNvPr>
          <p:cNvSpPr>
            <a:spLocks noGrp="1"/>
          </p:cNvSpPr>
          <p:nvPr>
            <p:ph type="body" sz="quarter" idx="10"/>
          </p:nvPr>
        </p:nvSpPr>
        <p:spPr>
          <a:xfrm>
            <a:off x="586390" y="1434370"/>
            <a:ext cx="11018520" cy="5539978"/>
          </a:xfrm>
        </p:spPr>
        <p:txBody>
          <a:bodyPr/>
          <a:lstStyle/>
          <a:p>
            <a:pPr marL="284163" indent="-284163">
              <a:buFont typeface="Arial" panose="020B0604020202020204" pitchFamily="34" charset="0"/>
              <a:buChar char="•"/>
            </a:pPr>
            <a:r>
              <a:rPr lang="fr-FR" dirty="0"/>
              <a:t>Utilisateurs</a:t>
            </a:r>
          </a:p>
          <a:p>
            <a:pPr marL="512763" lvl="1" indent="-284163">
              <a:buFont typeface="Arial" panose="020B0604020202020204" pitchFamily="34" charset="0"/>
              <a:buChar char="•"/>
            </a:pPr>
            <a:r>
              <a:rPr lang="fr-FR" dirty="0"/>
              <a:t>assignement aux utilisateurs organisationnels de l'AD associé à l'abonnement </a:t>
            </a:r>
          </a:p>
          <a:p>
            <a:pPr marL="512763" lvl="1" indent="-284163">
              <a:buFont typeface="Arial" panose="020B0604020202020204" pitchFamily="34" charset="0"/>
              <a:buChar char="•"/>
            </a:pPr>
            <a:r>
              <a:rPr lang="fr-FR" dirty="0"/>
              <a:t>assignement à des comptes Microsoft externes dans le même répertoire</a:t>
            </a:r>
          </a:p>
          <a:p>
            <a:pPr marL="284163" indent="-284163">
              <a:buFont typeface="Arial" panose="020B0604020202020204" pitchFamily="34" charset="0"/>
              <a:buChar char="•"/>
            </a:pPr>
            <a:r>
              <a:rPr lang="fr-FR" dirty="0"/>
              <a:t>Groupes</a:t>
            </a:r>
          </a:p>
          <a:p>
            <a:pPr marL="512763" lvl="1" indent="-284163">
              <a:buFont typeface="Arial" panose="020B0604020202020204" pitchFamily="34" charset="0"/>
              <a:buChar char="•"/>
            </a:pPr>
            <a:r>
              <a:rPr lang="fr-FR" dirty="0"/>
              <a:t>assignement aux groupes de sécurité Azure AD</a:t>
            </a:r>
          </a:p>
          <a:p>
            <a:pPr marL="512763" lvl="1" indent="-284163">
              <a:buFont typeface="Arial" panose="020B0604020202020204" pitchFamily="34" charset="0"/>
              <a:buChar char="•"/>
            </a:pPr>
            <a:r>
              <a:rPr lang="fr-FR" dirty="0"/>
              <a:t>Meilleures pratiques : gérer l'accès par le biais de groupes, ajouter des rôles aux groupes et inclure les utilisateurs dans les groupes</a:t>
            </a:r>
          </a:p>
          <a:p>
            <a:pPr marL="284163" indent="-284163">
              <a:buFont typeface="Arial" panose="020B0604020202020204" pitchFamily="34" charset="0"/>
              <a:buChar char="•"/>
            </a:pPr>
            <a:r>
              <a:rPr lang="fr-FR" dirty="0"/>
              <a:t>Directeurs de service</a:t>
            </a:r>
          </a:p>
          <a:p>
            <a:pPr marL="512763" lvl="1" indent="-284163">
              <a:buFont typeface="Arial" panose="020B0604020202020204" pitchFamily="34" charset="0"/>
              <a:buChar char="•"/>
            </a:pPr>
            <a:r>
              <a:rPr lang="fr-FR" dirty="0"/>
              <a:t>Identités de service représentées en tant que directeurs de service dans l'annuaire</a:t>
            </a:r>
          </a:p>
          <a:p>
            <a:pPr marL="512763" lvl="1" indent="-284163">
              <a:buFont typeface="Arial" panose="020B0604020202020204" pitchFamily="34" charset="0"/>
              <a:buChar char="•"/>
            </a:pPr>
            <a:r>
              <a:rPr lang="fr-FR" dirty="0"/>
              <a:t>Authentifié avec Azure AD et communique en toute sécurité les uns avec les autres</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153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Aperçu du module</a:t>
            </a:r>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1982081"/>
          </a:xfrm>
        </p:spPr>
        <p:txBody>
          <a:bodyPr/>
          <a:lstStyle/>
          <a:p>
            <a:r>
              <a:rPr lang="fr-FR" dirty="0"/>
              <a:t>Abonnements et comptes</a:t>
            </a:r>
          </a:p>
          <a:p>
            <a:r>
              <a:rPr lang="fr-FR" dirty="0"/>
              <a:t>Contrôle d'accès basé sur les rôles (RBAC)</a:t>
            </a:r>
          </a:p>
          <a:p>
            <a:r>
              <a:rPr lang="fr-FR" dirty="0"/>
              <a:t>Utilisateurs et groupes</a:t>
            </a:r>
          </a:p>
          <a:p>
            <a:r>
              <a:rPr lang="fr-FR" dirty="0"/>
              <a:t>Stratégies Azure</a:t>
            </a:r>
          </a:p>
        </p:txBody>
      </p:sp>
    </p:spTree>
    <p:extLst>
      <p:ext uri="{BB962C8B-B14F-4D97-AF65-F5344CB8AC3E}">
        <p14:creationId xmlns:p14="http://schemas.microsoft.com/office/powerpoint/2010/main" val="5325859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Définitions</a:t>
            </a:r>
            <a:r>
              <a:rPr lang="en-US" dirty="0"/>
              <a:t> de </a:t>
            </a:r>
            <a:r>
              <a:rPr lang="en-US" dirty="0" err="1"/>
              <a:t>rôles</a:t>
            </a:r>
            <a:endParaRPr lang="en-US" dirty="0"/>
          </a:p>
        </p:txBody>
      </p:sp>
      <p:sp>
        <p:nvSpPr>
          <p:cNvPr id="7" name="Text Placeholder 5">
            <a:extLst>
              <a:ext uri="{FF2B5EF4-FFF2-40B4-BE49-F238E27FC236}">
                <a16:creationId xmlns:a16="http://schemas.microsoft.com/office/drawing/2014/main" id="{72DE4147-5B22-419A-BF51-E562C5482ECF}"/>
              </a:ext>
            </a:extLst>
          </p:cNvPr>
          <p:cNvSpPr>
            <a:spLocks noGrp="1"/>
          </p:cNvSpPr>
          <p:nvPr>
            <p:ph type="body" sz="quarter" idx="10"/>
          </p:nvPr>
        </p:nvSpPr>
        <p:spPr>
          <a:xfrm>
            <a:off x="590868" y="3942382"/>
            <a:ext cx="11018520" cy="2523768"/>
          </a:xfrm>
        </p:spPr>
        <p:txBody>
          <a:bodyPr/>
          <a:lstStyle/>
          <a:p>
            <a:pPr marL="0" indent="0">
              <a:buNone/>
            </a:pPr>
            <a:r>
              <a:rPr lang="en-US" sz="2000" dirty="0">
                <a:latin typeface="Consolas" panose="020B0609020204030204" pitchFamily="49" charset="0"/>
              </a:rPr>
              <a:t>Name			: </a:t>
            </a:r>
            <a:r>
              <a:rPr lang="en-US" sz="2000" b="1" dirty="0">
                <a:latin typeface="Consolas" panose="020B0609020204030204" pitchFamily="49" charset="0"/>
              </a:rPr>
              <a:t>Owner</a:t>
            </a:r>
          </a:p>
          <a:p>
            <a:pPr marL="0" indent="0">
              <a:buNone/>
            </a:pPr>
            <a:r>
              <a:rPr lang="en-US" sz="2000" dirty="0">
                <a:latin typeface="Consolas" panose="020B0609020204030204" pitchFamily="49" charset="0"/>
              </a:rPr>
              <a:t>ID			: 8e3af657-a8ff-443c-a75c-2fe8c4bcb65</a:t>
            </a:r>
          </a:p>
          <a:p>
            <a:pPr marL="0" indent="0">
              <a:buNone/>
            </a:pPr>
            <a:r>
              <a:rPr lang="en-US" sz="2000" dirty="0">
                <a:latin typeface="Consolas" panose="020B0609020204030204" pitchFamily="49" charset="0"/>
              </a:rPr>
              <a:t>IsCustom		: False</a:t>
            </a:r>
          </a:p>
          <a:p>
            <a:pPr marL="0" indent="0">
              <a:buNone/>
            </a:pPr>
            <a:r>
              <a:rPr lang="en-US" sz="2000" dirty="0">
                <a:latin typeface="Consolas" panose="020B0609020204030204" pitchFamily="49" charset="0"/>
              </a:rPr>
              <a:t>Description		: Manage everything, including access to resources</a:t>
            </a:r>
          </a:p>
          <a:p>
            <a:pPr marL="0" indent="0">
              <a:buNone/>
            </a:pPr>
            <a:r>
              <a:rPr lang="en-US" sz="2000" dirty="0">
                <a:latin typeface="Consolas" panose="020B0609020204030204" pitchFamily="49" charset="0"/>
              </a:rPr>
              <a:t>Actions		: {*}</a:t>
            </a:r>
          </a:p>
          <a:p>
            <a:pPr marL="0" indent="0">
              <a:buNone/>
            </a:pPr>
            <a:r>
              <a:rPr lang="en-US" sz="2000" dirty="0">
                <a:latin typeface="Consolas" panose="020B0609020204030204" pitchFamily="49" charset="0"/>
              </a:rPr>
              <a:t>NotActions		: {}</a:t>
            </a:r>
          </a:p>
          <a:p>
            <a:pPr marL="0" indent="0">
              <a:buNone/>
            </a:pPr>
            <a:r>
              <a:rPr lang="en-US" sz="2000" dirty="0">
                <a:latin typeface="Consolas" panose="020B0609020204030204" pitchFamily="49" charset="0"/>
              </a:rPr>
              <a:t>AssignableScopes	: {/}</a:t>
            </a:r>
          </a:p>
        </p:txBody>
      </p:sp>
      <p:graphicFrame>
        <p:nvGraphicFramePr>
          <p:cNvPr id="2" name="Table 1">
            <a:extLst>
              <a:ext uri="{FF2B5EF4-FFF2-40B4-BE49-F238E27FC236}">
                <a16:creationId xmlns:a16="http://schemas.microsoft.com/office/drawing/2014/main" id="{1FB77A4E-32C3-4C02-8970-6B36970AEBB1}"/>
              </a:ext>
            </a:extLst>
          </p:cNvPr>
          <p:cNvGraphicFramePr>
            <a:graphicFrameLocks noGrp="1"/>
          </p:cNvGraphicFramePr>
          <p:nvPr/>
        </p:nvGraphicFramePr>
        <p:xfrm>
          <a:off x="584200" y="1436688"/>
          <a:ext cx="10908650" cy="2186940"/>
        </p:xfrm>
        <a:graphic>
          <a:graphicData uri="http://schemas.openxmlformats.org/drawingml/2006/table">
            <a:tbl>
              <a:tblPr firstRow="1" firstCol="1" bandRow="1">
                <a:tableStyleId>{5C22544A-7EE6-4342-B048-85BDC9FD1C3A}</a:tableStyleId>
              </a:tblPr>
              <a:tblGrid>
                <a:gridCol w="4337279">
                  <a:extLst>
                    <a:ext uri="{9D8B030D-6E8A-4147-A177-3AD203B41FA5}">
                      <a16:colId xmlns:a16="http://schemas.microsoft.com/office/drawing/2014/main" val="235435445"/>
                    </a:ext>
                  </a:extLst>
                </a:gridCol>
                <a:gridCol w="1271949">
                  <a:extLst>
                    <a:ext uri="{9D8B030D-6E8A-4147-A177-3AD203B41FA5}">
                      <a16:colId xmlns:a16="http://schemas.microsoft.com/office/drawing/2014/main" val="3271702961"/>
                    </a:ext>
                  </a:extLst>
                </a:gridCol>
                <a:gridCol w="5299422">
                  <a:extLst>
                    <a:ext uri="{9D8B030D-6E8A-4147-A177-3AD203B41FA5}">
                      <a16:colId xmlns:a16="http://schemas.microsoft.com/office/drawing/2014/main" val="1042998214"/>
                    </a:ext>
                  </a:extLst>
                </a:gridCol>
              </a:tblGrid>
              <a:tr h="277431">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Built-in Role</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Action</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NotActions</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146525569"/>
                  </a:ext>
                </a:extLst>
              </a:tr>
              <a:tr h="277431">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Owner (allow all actions)</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 </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104119979"/>
                  </a:ext>
                </a:extLst>
              </a:tr>
              <a:tr h="1059108">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Contributor (allow all actions except writing or deleting role assignment)</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Microsoft.Authorization/*/Delete,</a:t>
                      </a:r>
                      <a:br>
                        <a:rPr lang="en-US" sz="2000" dirty="0">
                          <a:effectLst/>
                          <a:latin typeface="Segoe UI Semilight" panose="020B0402040204020203" pitchFamily="34" charset="0"/>
                          <a:cs typeface="Segoe UI Semilight" panose="020B0402040204020203" pitchFamily="34" charset="0"/>
                        </a:rPr>
                      </a:br>
                      <a:r>
                        <a:rPr lang="en-US" sz="2000" dirty="0">
                          <a:effectLst/>
                          <a:latin typeface="Segoe UI Semilight" panose="020B0402040204020203" pitchFamily="34" charset="0"/>
                          <a:cs typeface="Segoe UI Semilight" panose="020B0402040204020203" pitchFamily="34" charset="0"/>
                        </a:rPr>
                        <a:t>Microsoft.Authorization/*/Write,</a:t>
                      </a:r>
                    </a:p>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Microsoft.Authorization/elevateAccess/Action</a:t>
                      </a:r>
                      <a:br>
                        <a:rPr lang="en-US" sz="2000" dirty="0">
                          <a:effectLst/>
                          <a:latin typeface="Segoe UI Semilight" panose="020B0402040204020203" pitchFamily="34" charset="0"/>
                          <a:cs typeface="Segoe UI Semilight" panose="020B0402040204020203" pitchFamily="34" charset="0"/>
                        </a:rPr>
                      </a:b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704584623"/>
                  </a:ext>
                </a:extLst>
              </a:tr>
              <a:tr h="278301">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Reader (allow all read actions)</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*/read</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fontAlgn="base">
                        <a:lnSpc>
                          <a:spcPct val="107000"/>
                        </a:lnSpc>
                        <a:spcBef>
                          <a:spcPts val="0"/>
                        </a:spcBef>
                        <a:spcAft>
                          <a:spcPts val="0"/>
                        </a:spcAft>
                      </a:pPr>
                      <a:r>
                        <a:rPr lang="en-US" sz="2000" dirty="0">
                          <a:effectLst/>
                          <a:latin typeface="Segoe UI Semilight" panose="020B0402040204020203" pitchFamily="34" charset="0"/>
                          <a:cs typeface="Segoe UI Semilight" panose="020B0402040204020203" pitchFamily="34" charset="0"/>
                        </a:rPr>
                        <a:t> </a:t>
                      </a:r>
                      <a:endParaRPr lang="en-US" sz="20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534558099"/>
                  </a:ext>
                </a:extLst>
              </a:tr>
            </a:tbl>
          </a:graphicData>
        </a:graphic>
      </p:graphicFrame>
    </p:spTree>
    <p:extLst>
      <p:ext uri="{BB962C8B-B14F-4D97-AF65-F5344CB8AC3E}">
        <p14:creationId xmlns:p14="http://schemas.microsoft.com/office/powerpoint/2010/main" val="32276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TD1 - RBAC</a:t>
            </a:r>
          </a:p>
        </p:txBody>
      </p:sp>
      <p:sp>
        <p:nvSpPr>
          <p:cNvPr id="4" name="Espace réservé du texte 3">
            <a:extLst>
              <a:ext uri="{FF2B5EF4-FFF2-40B4-BE49-F238E27FC236}">
                <a16:creationId xmlns:a16="http://schemas.microsoft.com/office/drawing/2014/main" id="{086DAF5E-5EDB-46F1-A4F5-FB0C0B26453C}"/>
              </a:ext>
            </a:extLst>
          </p:cNvPr>
          <p:cNvSpPr>
            <a:spLocks noGrp="1"/>
          </p:cNvSpPr>
          <p:nvPr>
            <p:ph type="body" sz="quarter" idx="10"/>
          </p:nvPr>
        </p:nvSpPr>
        <p:spPr>
          <a:xfrm>
            <a:off x="584200" y="1435497"/>
            <a:ext cx="11018520" cy="430887"/>
          </a:xfrm>
        </p:spPr>
        <p:txBody>
          <a:bodyPr/>
          <a:lstStyle/>
          <a:p>
            <a:r>
              <a:rPr lang="fr-FR" dirty="0"/>
              <a:t>A faire</a:t>
            </a:r>
          </a:p>
        </p:txBody>
      </p:sp>
    </p:spTree>
    <p:extLst>
      <p:ext uri="{BB962C8B-B14F-4D97-AF65-F5344CB8AC3E}">
        <p14:creationId xmlns:p14="http://schemas.microsoft.com/office/powerpoint/2010/main" val="409284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03: </a:t>
            </a:r>
            <a:r>
              <a:rPr lang="en-US" dirty="0" err="1"/>
              <a:t>Utilisateurs</a:t>
            </a:r>
            <a:r>
              <a:rPr lang="en-US" dirty="0"/>
              <a:t> et </a:t>
            </a:r>
            <a:r>
              <a:rPr lang="en-US" dirty="0" err="1"/>
              <a:t>groupes</a:t>
            </a:r>
            <a:endParaRPr lang="en-US" dirty="0"/>
          </a:p>
        </p:txBody>
      </p:sp>
    </p:spTree>
    <p:extLst>
      <p:ext uri="{BB962C8B-B14F-4D97-AF65-F5344CB8AC3E}">
        <p14:creationId xmlns:p14="http://schemas.microsoft.com/office/powerpoint/2010/main" val="125484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3016210"/>
          </a:xfrm>
        </p:spPr>
        <p:txBody>
          <a:bodyPr/>
          <a:lstStyle/>
          <a:p>
            <a:r>
              <a:rPr lang="fr-FR" dirty="0"/>
              <a:t>Comptes utilisateur</a:t>
            </a:r>
          </a:p>
          <a:p>
            <a:r>
              <a:rPr lang="fr-FR" dirty="0"/>
              <a:t>Ajout de comptes utilisateur</a:t>
            </a:r>
          </a:p>
          <a:p>
            <a:r>
              <a:rPr lang="fr-FR" dirty="0"/>
              <a:t>Importation en masse</a:t>
            </a:r>
          </a:p>
          <a:p>
            <a:r>
              <a:rPr lang="fr-FR" dirty="0"/>
              <a:t>Groupes</a:t>
            </a:r>
          </a:p>
          <a:p>
            <a:r>
              <a:rPr lang="fr-FR" dirty="0"/>
              <a:t>Ajout de membres au groupe</a:t>
            </a:r>
          </a:p>
          <a:p>
            <a:r>
              <a:rPr lang="fr-FR" dirty="0"/>
              <a:t>Ajout d'un propriétaire de groupe</a:t>
            </a:r>
          </a:p>
        </p:txBody>
      </p:sp>
    </p:spTree>
    <p:extLst>
      <p:ext uri="{BB962C8B-B14F-4D97-AF65-F5344CB8AC3E}">
        <p14:creationId xmlns:p14="http://schemas.microsoft.com/office/powerpoint/2010/main" val="33413747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Comptes</a:t>
            </a:r>
            <a:r>
              <a:rPr lang="en-US" dirty="0"/>
              <a:t> </a:t>
            </a:r>
            <a:r>
              <a:rPr lang="en-US" dirty="0" err="1"/>
              <a:t>utilisateur</a:t>
            </a:r>
            <a:endParaRPr lang="en-US" dirty="0"/>
          </a:p>
        </p:txBody>
      </p:sp>
      <p:sp>
        <p:nvSpPr>
          <p:cNvPr id="6" name="Text Placeholder 5"/>
          <p:cNvSpPr>
            <a:spLocks noGrp="1"/>
          </p:cNvSpPr>
          <p:nvPr>
            <p:ph type="body" sz="quarter" idx="10"/>
          </p:nvPr>
        </p:nvSpPr>
        <p:spPr>
          <a:xfrm>
            <a:off x="584200" y="4530729"/>
            <a:ext cx="11018520" cy="1465016"/>
          </a:xfrm>
        </p:spPr>
        <p:txBody>
          <a:bodyPr/>
          <a:lstStyle/>
          <a:p>
            <a:r>
              <a:rPr lang="fr-FR" dirty="0"/>
              <a:t>Tous les utilisateurs doivent avoir un compte utilisateur</a:t>
            </a:r>
          </a:p>
          <a:p>
            <a:r>
              <a:rPr lang="fr-FR" dirty="0"/>
              <a:t>Le compte est utilisé pour l'authentification et l'autorisation</a:t>
            </a:r>
          </a:p>
          <a:p>
            <a:r>
              <a:rPr lang="fr-FR" dirty="0"/>
              <a:t>Sources des identités : Cloud, synchronisation AD et Invité</a:t>
            </a:r>
            <a:endParaRPr lang="en-US" dirty="0"/>
          </a:p>
        </p:txBody>
      </p:sp>
      <p:pic>
        <p:nvPicPr>
          <p:cNvPr id="5" name="Picture 4" descr="Screenshot of the All Users page. Several users are shown. The User Type and Source information is highlighted. ">
            <a:extLst>
              <a:ext uri="{FF2B5EF4-FFF2-40B4-BE49-F238E27FC236}">
                <a16:creationId xmlns:a16="http://schemas.microsoft.com/office/drawing/2014/main" id="{A6DD5C87-FF96-4EF6-BB5E-475269991C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199" y="1435100"/>
            <a:ext cx="10091717" cy="2828142"/>
          </a:xfrm>
          <a:prstGeom prst="rect">
            <a:avLst/>
          </a:prstGeom>
          <a:noFill/>
          <a:ln>
            <a:solidFill>
              <a:schemeClr val="tx1"/>
            </a:solidFill>
          </a:ln>
        </p:spPr>
      </p:pic>
    </p:spTree>
    <p:extLst>
      <p:ext uri="{BB962C8B-B14F-4D97-AF65-F5344CB8AC3E}">
        <p14:creationId xmlns:p14="http://schemas.microsoft.com/office/powerpoint/2010/main" val="346706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Ajout</a:t>
            </a:r>
            <a:r>
              <a:rPr lang="en-US" dirty="0"/>
              <a:t> de </a:t>
            </a:r>
            <a:r>
              <a:rPr lang="en-US" dirty="0" err="1"/>
              <a:t>comptes</a:t>
            </a:r>
            <a:r>
              <a:rPr lang="en-US" dirty="0"/>
              <a:t> </a:t>
            </a:r>
            <a:r>
              <a:rPr lang="en-US" dirty="0" err="1"/>
              <a:t>utilisateur</a:t>
            </a:r>
            <a:endParaRPr lang="en-US" dirty="0"/>
          </a:p>
        </p:txBody>
      </p:sp>
      <p:sp>
        <p:nvSpPr>
          <p:cNvPr id="6" name="Text Placeholder 5"/>
          <p:cNvSpPr>
            <a:spLocks noGrp="1"/>
          </p:cNvSpPr>
          <p:nvPr>
            <p:ph type="body" sz="quarter" idx="10"/>
          </p:nvPr>
        </p:nvSpPr>
        <p:spPr>
          <a:xfrm>
            <a:off x="584200" y="1435497"/>
            <a:ext cx="6708422" cy="4493538"/>
          </a:xfrm>
        </p:spPr>
        <p:txBody>
          <a:bodyPr/>
          <a:lstStyle/>
          <a:p>
            <a:pPr marL="0" indent="0">
              <a:buNone/>
            </a:pPr>
            <a:r>
              <a:rPr lang="en-US" sz="2000" dirty="0">
                <a:latin typeface="Consolas" panose="020B0609020204030204" pitchFamily="49" charset="0"/>
              </a:rPr>
              <a:t># Create a password object</a:t>
            </a:r>
          </a:p>
          <a:p>
            <a:pPr marL="0" indent="0">
              <a:buNone/>
            </a:pPr>
            <a:r>
              <a:rPr lang="en-US" sz="2000" dirty="0">
                <a:latin typeface="Consolas" panose="020B0609020204030204" pitchFamily="49" charset="0"/>
              </a:rPr>
              <a:t>$PasswordProfile = New-Object -TypeName Microsoft.Open.AzureAD.Model.PasswordProfile</a:t>
            </a:r>
          </a:p>
          <a:p>
            <a:pPr marL="0" indent="0">
              <a:buNone/>
            </a:pPr>
            <a:endParaRPr lang="en-US" sz="2000" dirty="0">
              <a:latin typeface="Consolas" panose="020B0609020204030204" pitchFamily="49" charset="0"/>
            </a:endParaRPr>
          </a:p>
          <a:p>
            <a:pPr marL="0" indent="0">
              <a:buNone/>
            </a:pPr>
            <a:r>
              <a:rPr lang="en-US" sz="2000" dirty="0">
                <a:latin typeface="Consolas" panose="020B0609020204030204" pitchFamily="49" charset="0"/>
              </a:rPr>
              <a:t># Assign the password</a:t>
            </a:r>
          </a:p>
          <a:p>
            <a:pPr marL="0" indent="0">
              <a:buNone/>
            </a:pPr>
            <a:r>
              <a:rPr lang="en-US" sz="2000" dirty="0">
                <a:latin typeface="Consolas" panose="020B0609020204030204" pitchFamily="49" charset="0"/>
              </a:rPr>
              <a:t>$PasswordProfile.Password = "&lt;Password&gt;“</a:t>
            </a:r>
          </a:p>
          <a:p>
            <a:pPr marL="0" indent="0">
              <a:buNone/>
            </a:pPr>
            <a:endParaRPr lang="en-US" sz="2000" dirty="0">
              <a:latin typeface="Consolas" panose="020B0609020204030204" pitchFamily="49" charset="0"/>
            </a:endParaRPr>
          </a:p>
          <a:p>
            <a:pPr marL="0" indent="0">
              <a:buNone/>
            </a:pPr>
            <a:r>
              <a:rPr lang="en-US" sz="2000" dirty="0">
                <a:latin typeface="Consolas" panose="020B0609020204030204" pitchFamily="49" charset="0"/>
              </a:rPr>
              <a:t># Create the new user</a:t>
            </a:r>
          </a:p>
          <a:p>
            <a:pPr marL="0" indent="0">
              <a:buNone/>
            </a:pPr>
            <a:r>
              <a:rPr lang="en-US" sz="2000" b="1" dirty="0">
                <a:latin typeface="Consolas" panose="020B0609020204030204" pitchFamily="49" charset="0"/>
              </a:rPr>
              <a:t>New-AzureADUser</a:t>
            </a:r>
            <a:r>
              <a:rPr lang="en-US" sz="2000" dirty="0">
                <a:latin typeface="Consolas" panose="020B0609020204030204" pitchFamily="49" charset="0"/>
              </a:rPr>
              <a:t> -AccountEnabled $True -DisplayName "Abby Brown" -</a:t>
            </a:r>
            <a:r>
              <a:rPr lang="en-US" sz="2000" dirty="0" err="1">
                <a:latin typeface="Consolas" panose="020B0609020204030204" pitchFamily="49" charset="0"/>
              </a:rPr>
              <a:t>PasswordProfile</a:t>
            </a:r>
            <a:r>
              <a:rPr lang="en-US" sz="2000" dirty="0">
                <a:latin typeface="Consolas" panose="020B0609020204030204" pitchFamily="49" charset="0"/>
              </a:rPr>
              <a:t> $PasswordProfile -MailNickName "AbbyB" -UserPrincipalName </a:t>
            </a:r>
            <a:r>
              <a:rPr lang="en-US" sz="2000" u="sng" dirty="0">
                <a:latin typeface="Consolas" panose="020B0609020204030204" pitchFamily="49" charset="0"/>
              </a:rPr>
              <a:t>AbbyB@contoso.com</a:t>
            </a:r>
            <a:endParaRPr lang="en-US" sz="2000" dirty="0">
              <a:latin typeface="Consolas" panose="020B0609020204030204" pitchFamily="49" charset="0"/>
            </a:endParaRPr>
          </a:p>
          <a:p>
            <a:pPr marL="0" indent="0">
              <a:buNone/>
            </a:pPr>
            <a:endParaRPr lang="en-US" sz="2000" dirty="0">
              <a:latin typeface="Consolas" panose="020B0609020204030204" pitchFamily="49" charset="0"/>
            </a:endParaRPr>
          </a:p>
        </p:txBody>
      </p:sp>
      <p:pic>
        <p:nvPicPr>
          <p:cNvPr id="2" name="Picture 1" descr="Screenshot of the User page for adding users accounts and the Profile settings.">
            <a:extLst>
              <a:ext uri="{FF2B5EF4-FFF2-40B4-BE49-F238E27FC236}">
                <a16:creationId xmlns:a16="http://schemas.microsoft.com/office/drawing/2014/main" id="{74B1004B-C8EE-4BE3-B65D-823A2FD9CEC3}"/>
              </a:ext>
            </a:extLst>
          </p:cNvPr>
          <p:cNvPicPr>
            <a:picLocks noChangeAspect="1"/>
          </p:cNvPicPr>
          <p:nvPr/>
        </p:nvPicPr>
        <p:blipFill>
          <a:blip r:embed="rId3"/>
          <a:stretch>
            <a:fillRect/>
          </a:stretch>
        </p:blipFill>
        <p:spPr>
          <a:xfrm>
            <a:off x="6993313" y="1354666"/>
            <a:ext cx="4895054" cy="3916322"/>
          </a:xfrm>
          <a:prstGeom prst="rect">
            <a:avLst/>
          </a:prstGeom>
        </p:spPr>
      </p:pic>
    </p:spTree>
    <p:extLst>
      <p:ext uri="{BB962C8B-B14F-4D97-AF65-F5344CB8AC3E}">
        <p14:creationId xmlns:p14="http://schemas.microsoft.com/office/powerpoint/2010/main" val="269011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Importation </a:t>
            </a:r>
            <a:r>
              <a:rPr lang="en-US" dirty="0" err="1"/>
              <a:t>en</a:t>
            </a:r>
            <a:r>
              <a:rPr lang="en-US" dirty="0"/>
              <a:t> masse </a:t>
            </a:r>
            <a:r>
              <a:rPr lang="en-US" dirty="0" err="1"/>
              <a:t>en</a:t>
            </a:r>
            <a:r>
              <a:rPr lang="en-US" dirty="0"/>
              <a:t> </a:t>
            </a:r>
            <a:r>
              <a:rPr lang="en-US" dirty="0" err="1"/>
              <a:t>powershell</a:t>
            </a:r>
            <a:endParaRPr lang="en-US" dirty="0"/>
          </a:p>
        </p:txBody>
      </p:sp>
      <p:sp>
        <p:nvSpPr>
          <p:cNvPr id="6" name="Text Placeholder 5"/>
          <p:cNvSpPr>
            <a:spLocks noGrp="1"/>
          </p:cNvSpPr>
          <p:nvPr>
            <p:ph type="body" sz="quarter" idx="10"/>
          </p:nvPr>
        </p:nvSpPr>
        <p:spPr>
          <a:xfrm>
            <a:off x="584200" y="3687581"/>
            <a:ext cx="11018520" cy="2831544"/>
          </a:xfrm>
        </p:spPr>
        <p:txBody>
          <a:bodyPr/>
          <a:lstStyle/>
          <a:p>
            <a:pPr marL="514350" lvl="0" indent="-514350">
              <a:buFont typeface="+mj-lt"/>
              <a:buAutoNum type="arabicPeriod"/>
            </a:pPr>
            <a:r>
              <a:rPr lang="fr-FR" sz="2000" dirty="0"/>
              <a:t>Utilisez </a:t>
            </a:r>
            <a:r>
              <a:rPr lang="fr-FR" sz="2000" b="1" dirty="0" err="1"/>
              <a:t>Connect-AzureAD</a:t>
            </a:r>
            <a:r>
              <a:rPr lang="fr-FR" sz="2000" dirty="0"/>
              <a:t> pour créer une connexion PowerShell à votre répertoire </a:t>
            </a:r>
          </a:p>
          <a:p>
            <a:pPr marL="514350" lvl="0" indent="-514350">
              <a:buFont typeface="+mj-lt"/>
              <a:buAutoNum type="arabicPeriod"/>
            </a:pPr>
            <a:r>
              <a:rPr lang="fr-FR" sz="2000" dirty="0"/>
              <a:t>Créer un nouveau profil de mot de passe pour les nouveaux utilisateurs </a:t>
            </a:r>
          </a:p>
          <a:p>
            <a:pPr marL="514350" lvl="0" indent="-514350">
              <a:buFont typeface="+mj-lt"/>
              <a:buAutoNum type="arabicPeriod"/>
            </a:pPr>
            <a:r>
              <a:rPr lang="fr-FR" sz="2000" dirty="0"/>
              <a:t>Utilisez </a:t>
            </a:r>
            <a:r>
              <a:rPr lang="fr-FR" sz="2000" b="1" dirty="0"/>
              <a:t>Import-CSV</a:t>
            </a:r>
            <a:r>
              <a:rPr lang="fr-FR" sz="2000" dirty="0"/>
              <a:t> pour importer le fichier csv</a:t>
            </a:r>
          </a:p>
          <a:p>
            <a:pPr marL="514350" lvl="0" indent="-514350">
              <a:buFont typeface="+mj-lt"/>
              <a:buAutoNum type="arabicPeriod"/>
            </a:pPr>
            <a:r>
              <a:rPr lang="fr-FR" sz="2000" dirty="0"/>
              <a:t>Faire une boucle pour les utilisateurs du fichier csv en construisant les paramètres de l'utilisateur</a:t>
            </a:r>
          </a:p>
          <a:p>
            <a:pPr marL="514350" lvl="0" indent="-514350">
              <a:buFont typeface="+mj-lt"/>
              <a:buAutoNum type="arabicPeriod"/>
            </a:pPr>
            <a:r>
              <a:rPr lang="fr-FR" sz="2000" dirty="0"/>
              <a:t>Utilisez </a:t>
            </a:r>
            <a:r>
              <a:rPr lang="fr-FR" sz="2000" b="1" dirty="0"/>
              <a:t>New-</a:t>
            </a:r>
            <a:r>
              <a:rPr lang="fr-FR" sz="2000" b="1" dirty="0" err="1"/>
              <a:t>AzADUser</a:t>
            </a:r>
            <a:r>
              <a:rPr lang="fr-FR" sz="2000" dirty="0"/>
              <a:t> pour créer chaque utilisateur dans la boucle </a:t>
            </a:r>
          </a:p>
          <a:p>
            <a:pPr marL="514350" lvl="0" indent="-514350">
              <a:buFont typeface="+mj-lt"/>
              <a:buAutoNum type="arabicPeriod"/>
            </a:pPr>
            <a:r>
              <a:rPr lang="fr-FR" sz="2000" dirty="0"/>
              <a:t>Assurez-vous d'activer chaque compte</a:t>
            </a:r>
          </a:p>
          <a:p>
            <a:pPr marL="514350" lvl="0" indent="-514350">
              <a:buFont typeface="+mj-lt"/>
              <a:buAutoNum type="arabicPeriod"/>
            </a:pPr>
            <a:r>
              <a:rPr lang="fr-FR" sz="2000" dirty="0"/>
              <a:t>Exemple de script : </a:t>
            </a:r>
            <a:r>
              <a:rPr lang="fr-FR" sz="2000" dirty="0">
                <a:hlinkClick r:id="rId3"/>
              </a:rPr>
              <a:t>https://docs.microsoft.com/en-us/powershell/azure/active-directory/importing-data?view=azureadps-2.0</a:t>
            </a:r>
            <a:endParaRPr lang="en-US" sz="2000" dirty="0"/>
          </a:p>
        </p:txBody>
      </p:sp>
      <p:pic>
        <p:nvPicPr>
          <p:cNvPr id="2" name="Picture 1" descr="A CSV file is shown being processed by New-ADUser and writing to Azure AD.">
            <a:extLst>
              <a:ext uri="{FF2B5EF4-FFF2-40B4-BE49-F238E27FC236}">
                <a16:creationId xmlns:a16="http://schemas.microsoft.com/office/drawing/2014/main" id="{34B9BDBD-7416-4103-AF76-FC87ACFB98DD}"/>
              </a:ext>
            </a:extLst>
          </p:cNvPr>
          <p:cNvPicPr>
            <a:picLocks noChangeAspect="1"/>
          </p:cNvPicPr>
          <p:nvPr/>
        </p:nvPicPr>
        <p:blipFill>
          <a:blip r:embed="rId4"/>
          <a:stretch>
            <a:fillRect/>
          </a:stretch>
        </p:blipFill>
        <p:spPr>
          <a:xfrm>
            <a:off x="817810" y="1590134"/>
            <a:ext cx="10375176" cy="1674176"/>
          </a:xfrm>
          <a:prstGeom prst="rect">
            <a:avLst/>
          </a:prstGeom>
        </p:spPr>
      </p:pic>
    </p:spTree>
    <p:extLst>
      <p:ext uri="{BB962C8B-B14F-4D97-AF65-F5344CB8AC3E}">
        <p14:creationId xmlns:p14="http://schemas.microsoft.com/office/powerpoint/2010/main" val="244867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Groupes</a:t>
            </a:r>
            <a:endParaRPr lang="en-US" dirty="0"/>
          </a:p>
        </p:txBody>
      </p:sp>
      <p:sp>
        <p:nvSpPr>
          <p:cNvPr id="3" name="Text Placeholder 2">
            <a:extLst>
              <a:ext uri="{FF2B5EF4-FFF2-40B4-BE49-F238E27FC236}">
                <a16:creationId xmlns:a16="http://schemas.microsoft.com/office/drawing/2014/main" id="{29FA23E7-56CC-4234-A79B-4833FD53B2B0}"/>
              </a:ext>
            </a:extLst>
          </p:cNvPr>
          <p:cNvSpPr>
            <a:spLocks noGrp="1"/>
          </p:cNvSpPr>
          <p:nvPr>
            <p:ph type="body" sz="quarter" idx="10"/>
          </p:nvPr>
        </p:nvSpPr>
        <p:spPr>
          <a:xfrm>
            <a:off x="586390" y="1434370"/>
            <a:ext cx="11018520" cy="4912114"/>
          </a:xfrm>
        </p:spPr>
        <p:txBody>
          <a:bodyPr/>
          <a:lstStyle/>
          <a:p>
            <a:pPr marL="457200" indent="-457200">
              <a:buFont typeface="Arial" panose="020B0604020202020204" pitchFamily="34" charset="0"/>
              <a:buChar char="•"/>
            </a:pPr>
            <a:r>
              <a:rPr lang="fr-FR" dirty="0"/>
              <a:t>Groupes de sécurité</a:t>
            </a:r>
          </a:p>
          <a:p>
            <a:pPr marL="457200" indent="-457200">
              <a:buFont typeface="Arial" panose="020B0604020202020204" pitchFamily="34" charset="0"/>
              <a:buChar char="•"/>
            </a:pPr>
            <a:r>
              <a:rPr lang="fr-FR" dirty="0"/>
              <a:t>Groupes de distribution</a:t>
            </a:r>
          </a:p>
          <a:p>
            <a:pPr marL="457200" indent="-457200">
              <a:buFont typeface="Arial" panose="020B0604020202020204" pitchFamily="34" charset="0"/>
              <a:buChar char="•"/>
            </a:pPr>
            <a:r>
              <a:rPr lang="fr-FR" dirty="0"/>
              <a:t>Affecté manuellement</a:t>
            </a:r>
          </a:p>
          <a:p>
            <a:pPr marL="457200" indent="-457200">
              <a:buFont typeface="Arial" panose="020B0604020202020204" pitchFamily="34" charset="0"/>
              <a:buChar char="•"/>
            </a:pPr>
            <a:r>
              <a:rPr lang="fr-FR" dirty="0"/>
              <a:t>Affecté dynamiquement</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New-</a:t>
            </a:r>
            <a:r>
              <a:rPr lang="en-US" b="1" dirty="0" err="1"/>
              <a:t>AzADGroup</a:t>
            </a:r>
            <a:r>
              <a:rPr lang="en-US" dirty="0"/>
              <a:t> -Description "Marketing" -DisplayName "Marketing" -MailEnabled $false -SecurityEnabled $true -MailNickName "Marketing"</a:t>
            </a:r>
          </a:p>
          <a:p>
            <a:pPr marL="457200" indent="-457200">
              <a:buFont typeface="Arial" panose="020B0604020202020204" pitchFamily="34" charset="0"/>
              <a:buChar char="•"/>
            </a:pPr>
            <a:endParaRPr lang="en-US" dirty="0"/>
          </a:p>
        </p:txBody>
      </p:sp>
      <p:pic>
        <p:nvPicPr>
          <p:cNvPr id="7" name="Picture 6" descr="Screenshot of the Users and Groups - All Groups page in the Azure Portal. All Groups is highlighted and three groups are shown: Group1, Group2, and Group3. The Group Type for each group is Security and the Membership Type is Assigned. ">
            <a:extLst>
              <a:ext uri="{FF2B5EF4-FFF2-40B4-BE49-F238E27FC236}">
                <a16:creationId xmlns:a16="http://schemas.microsoft.com/office/drawing/2014/main" id="{357E83DA-4AA3-4452-A627-4811BFCE1E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48855" y="1435100"/>
            <a:ext cx="5290013" cy="3053773"/>
          </a:xfrm>
          <a:prstGeom prst="rect">
            <a:avLst/>
          </a:prstGeom>
          <a:noFill/>
          <a:ln>
            <a:solidFill>
              <a:schemeClr val="tx1"/>
            </a:solidFill>
          </a:ln>
        </p:spPr>
      </p:pic>
    </p:spTree>
    <p:extLst>
      <p:ext uri="{BB962C8B-B14F-4D97-AF65-F5344CB8AC3E}">
        <p14:creationId xmlns:p14="http://schemas.microsoft.com/office/powerpoint/2010/main" val="39577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fr-FR" dirty="0"/>
              <a:t>Ajout de membres au groupe</a:t>
            </a:r>
            <a:endParaRPr lang="en-US" dirty="0"/>
          </a:p>
        </p:txBody>
      </p:sp>
      <p:sp>
        <p:nvSpPr>
          <p:cNvPr id="2" name="Text Placeholder 1">
            <a:extLst>
              <a:ext uri="{FF2B5EF4-FFF2-40B4-BE49-F238E27FC236}">
                <a16:creationId xmlns:a16="http://schemas.microsoft.com/office/drawing/2014/main" id="{DEF80E42-0F73-47AD-BD6A-7A62744B8EC8}"/>
              </a:ext>
            </a:extLst>
          </p:cNvPr>
          <p:cNvSpPr>
            <a:spLocks noGrp="1"/>
          </p:cNvSpPr>
          <p:nvPr>
            <p:ph type="body" sz="quarter" idx="10"/>
          </p:nvPr>
        </p:nvSpPr>
        <p:spPr>
          <a:xfrm>
            <a:off x="606777" y="1322607"/>
            <a:ext cx="6651978" cy="5010602"/>
          </a:xfrm>
        </p:spPr>
        <p:txBody>
          <a:bodyPr/>
          <a:lstStyle/>
          <a:p>
            <a:pPr marL="0" indent="0">
              <a:buNone/>
            </a:pPr>
            <a:r>
              <a:rPr lang="en-US" sz="2200" dirty="0">
                <a:latin typeface="Consolas" panose="020B0609020204030204" pitchFamily="49" charset="0"/>
              </a:rPr>
              <a:t># Create a new group </a:t>
            </a:r>
          </a:p>
          <a:p>
            <a:pPr marL="0" indent="0">
              <a:buNone/>
            </a:pPr>
            <a:r>
              <a:rPr lang="en-US" sz="2200" b="1" dirty="0">
                <a:latin typeface="Consolas" panose="020B0609020204030204" pitchFamily="49" charset="0"/>
              </a:rPr>
              <a:t>New-AzADGroup</a:t>
            </a:r>
            <a:r>
              <a:rPr lang="en-US" sz="2200" dirty="0">
                <a:latin typeface="Consolas" panose="020B0609020204030204" pitchFamily="49" charset="0"/>
              </a:rPr>
              <a:t> -DisplayName Developers -MailNickname Developers</a:t>
            </a:r>
          </a:p>
          <a:p>
            <a:pPr marL="0" indent="0">
              <a:buNone/>
            </a:pPr>
            <a:r>
              <a:rPr lang="en-US" sz="2200" dirty="0">
                <a:latin typeface="Consolas" panose="020B0609020204030204" pitchFamily="49" charset="0"/>
              </a:rPr>
              <a:t># Retrieve the group ObjectId </a:t>
            </a:r>
          </a:p>
          <a:p>
            <a:pPr marL="0" indent="0">
              <a:buNone/>
            </a:pPr>
            <a:r>
              <a:rPr lang="en-US" sz="2200" b="1" dirty="0">
                <a:latin typeface="Consolas" panose="020B0609020204030204" pitchFamily="49" charset="0"/>
              </a:rPr>
              <a:t>Get-</a:t>
            </a:r>
            <a:r>
              <a:rPr lang="en-US" sz="2200" b="1" dirty="0" err="1">
                <a:latin typeface="Consolas" panose="020B0609020204030204" pitchFamily="49" charset="0"/>
              </a:rPr>
              <a:t>AzADGroup</a:t>
            </a:r>
            <a:r>
              <a:rPr lang="en-US" sz="2200" b="1" dirty="0">
                <a:latin typeface="Consolas" panose="020B0609020204030204" pitchFamily="49" charset="0"/>
              </a:rPr>
              <a:t> </a:t>
            </a:r>
            <a:r>
              <a:rPr lang="en-US" sz="2200" dirty="0">
                <a:latin typeface="Consolas" panose="020B0609020204030204" pitchFamily="49" charset="0"/>
              </a:rPr>
              <a:t>–DisplayName Developers</a:t>
            </a:r>
          </a:p>
          <a:p>
            <a:pPr marL="0" indent="0">
              <a:buNone/>
            </a:pPr>
            <a:r>
              <a:rPr lang="en-US" sz="2200" dirty="0">
                <a:latin typeface="Consolas" panose="020B0609020204030204" pitchFamily="49" charset="0"/>
              </a:rPr>
              <a:t># Retrieve the new member ObjectId </a:t>
            </a:r>
          </a:p>
          <a:p>
            <a:pPr marL="0" indent="0">
              <a:buNone/>
            </a:pPr>
            <a:r>
              <a:rPr lang="en-US" sz="2200" b="1" dirty="0">
                <a:latin typeface="Consolas" panose="020B0609020204030204" pitchFamily="49" charset="0"/>
              </a:rPr>
              <a:t>Get-</a:t>
            </a:r>
            <a:r>
              <a:rPr lang="en-US" sz="2200" b="1" dirty="0" err="1">
                <a:latin typeface="Consolas" panose="020B0609020204030204" pitchFamily="49" charset="0"/>
              </a:rPr>
              <a:t>AzADUser</a:t>
            </a:r>
            <a:r>
              <a:rPr lang="en-US" sz="2200" b="1" dirty="0">
                <a:latin typeface="Consolas" panose="020B0609020204030204" pitchFamily="49" charset="0"/>
              </a:rPr>
              <a:t> </a:t>
            </a:r>
            <a:r>
              <a:rPr lang="en-US" sz="2200" dirty="0">
                <a:latin typeface="Consolas" panose="020B0609020204030204" pitchFamily="49" charset="0"/>
              </a:rPr>
              <a:t>–DisplayName “Chris Green”</a:t>
            </a:r>
          </a:p>
          <a:p>
            <a:pPr marL="0" indent="0">
              <a:buNone/>
            </a:pPr>
            <a:r>
              <a:rPr lang="en-US" sz="2200" dirty="0">
                <a:latin typeface="Consolas" panose="020B0609020204030204" pitchFamily="49" charset="0"/>
              </a:rPr>
              <a:t># Add the user to the group</a:t>
            </a:r>
          </a:p>
          <a:p>
            <a:pPr marL="0" indent="0">
              <a:buNone/>
            </a:pPr>
            <a:r>
              <a:rPr lang="en-US" sz="2200" b="1" dirty="0">
                <a:latin typeface="Consolas" panose="020B0609020204030204" pitchFamily="49" charset="0"/>
              </a:rPr>
              <a:t>Add-</a:t>
            </a:r>
            <a:r>
              <a:rPr lang="en-US" sz="2200" b="1" dirty="0" err="1">
                <a:latin typeface="Consolas" panose="020B0609020204030204" pitchFamily="49" charset="0"/>
              </a:rPr>
              <a:t>AzADGroupMember</a:t>
            </a:r>
            <a:r>
              <a:rPr lang="en-US" sz="2200" dirty="0">
                <a:latin typeface="Consolas" panose="020B0609020204030204" pitchFamily="49" charset="0"/>
              </a:rPr>
              <a:t> -ObjectId &lt;group ObjectId&gt; -RefObjectId &lt;user ObjectId&gt;</a:t>
            </a:r>
          </a:p>
          <a:p>
            <a:pPr marL="0" indent="0">
              <a:buNone/>
            </a:pPr>
            <a:r>
              <a:rPr lang="en-US" sz="2200" dirty="0">
                <a:latin typeface="Consolas" panose="020B0609020204030204" pitchFamily="49" charset="0"/>
              </a:rPr>
              <a:t># Verify the members of the group</a:t>
            </a:r>
          </a:p>
          <a:p>
            <a:pPr marL="0" indent="0">
              <a:buNone/>
            </a:pPr>
            <a:r>
              <a:rPr lang="en-US" sz="2200" b="1" dirty="0">
                <a:latin typeface="Consolas" panose="020B0609020204030204" pitchFamily="49" charset="0"/>
              </a:rPr>
              <a:t>Get-AzADGroupMember</a:t>
            </a:r>
            <a:r>
              <a:rPr lang="en-US" sz="2200" dirty="0">
                <a:latin typeface="Consolas" panose="020B0609020204030204" pitchFamily="49" charset="0"/>
              </a:rPr>
              <a:t> -GroupObjectId &lt;group ObjectId&gt;</a:t>
            </a:r>
          </a:p>
        </p:txBody>
      </p:sp>
      <p:pic>
        <p:nvPicPr>
          <p:cNvPr id="4" name="Picture 3" descr="Screenshot Add members page. &#10;">
            <a:hlinkClick r:id="rId3"/>
            <a:extLst>
              <a:ext uri="{FF2B5EF4-FFF2-40B4-BE49-F238E27FC236}">
                <a16:creationId xmlns:a16="http://schemas.microsoft.com/office/drawing/2014/main" id="{9DF1D76D-6FB8-4B65-8BF6-2175A281D9F8}"/>
              </a:ext>
            </a:extLst>
          </p:cNvPr>
          <p:cNvPicPr>
            <a:picLocks noChangeAspect="1"/>
          </p:cNvPicPr>
          <p:nvPr/>
        </p:nvPicPr>
        <p:blipFill>
          <a:blip r:embed="rId4"/>
          <a:stretch>
            <a:fillRect/>
          </a:stretch>
        </p:blipFill>
        <p:spPr>
          <a:xfrm>
            <a:off x="7349067" y="1952979"/>
            <a:ext cx="4491417" cy="2923078"/>
          </a:xfrm>
          <a:prstGeom prst="rect">
            <a:avLst/>
          </a:prstGeom>
          <a:ln>
            <a:solidFill>
              <a:schemeClr val="tx1"/>
            </a:solidFill>
          </a:ln>
        </p:spPr>
      </p:pic>
    </p:spTree>
    <p:extLst>
      <p:ext uri="{BB962C8B-B14F-4D97-AF65-F5344CB8AC3E}">
        <p14:creationId xmlns:p14="http://schemas.microsoft.com/office/powerpoint/2010/main" val="324531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29C8-49B5-466F-9206-19C7E85212ED}"/>
              </a:ext>
            </a:extLst>
          </p:cNvPr>
          <p:cNvSpPr>
            <a:spLocks noGrp="1"/>
          </p:cNvSpPr>
          <p:nvPr>
            <p:ph type="title"/>
          </p:nvPr>
        </p:nvSpPr>
        <p:spPr/>
        <p:txBody>
          <a:bodyPr/>
          <a:lstStyle/>
          <a:p>
            <a:r>
              <a:rPr lang="fr-FR" dirty="0"/>
              <a:t>Ajout d'un propriétaire de groupe</a:t>
            </a:r>
            <a:endParaRPr lang="en-US" dirty="0"/>
          </a:p>
        </p:txBody>
      </p:sp>
      <p:sp>
        <p:nvSpPr>
          <p:cNvPr id="3" name="Text Placeholder 2">
            <a:extLst>
              <a:ext uri="{FF2B5EF4-FFF2-40B4-BE49-F238E27FC236}">
                <a16:creationId xmlns:a16="http://schemas.microsoft.com/office/drawing/2014/main" id="{611F2DDC-49D6-443C-A866-4C6B1BC98A06}"/>
              </a:ext>
            </a:extLst>
          </p:cNvPr>
          <p:cNvSpPr>
            <a:spLocks noGrp="1"/>
          </p:cNvSpPr>
          <p:nvPr>
            <p:ph type="body" sz="quarter" idx="10"/>
          </p:nvPr>
        </p:nvSpPr>
        <p:spPr>
          <a:xfrm>
            <a:off x="584199" y="1435497"/>
            <a:ext cx="6861630" cy="3841052"/>
          </a:xfrm>
        </p:spPr>
        <p:txBody>
          <a:bodyPr/>
          <a:lstStyle/>
          <a:p>
            <a:pPr marL="0" indent="0">
              <a:buNone/>
            </a:pPr>
            <a:r>
              <a:rPr lang="en-US" sz="2400" dirty="0">
                <a:latin typeface="Consolas" panose="020B0609020204030204" pitchFamily="49" charset="0"/>
              </a:rPr>
              <a:t># Get the group ObjectId</a:t>
            </a:r>
          </a:p>
          <a:p>
            <a:pPr marL="0" indent="0">
              <a:buNone/>
            </a:pPr>
            <a:r>
              <a:rPr lang="en-US" sz="2400" b="1" dirty="0">
                <a:latin typeface="Consolas" panose="020B0609020204030204" pitchFamily="49" charset="0"/>
              </a:rPr>
              <a:t>Get-AzADGroup</a:t>
            </a:r>
            <a:r>
              <a:rPr lang="en-US" sz="2400" dirty="0">
                <a:latin typeface="Consolas" panose="020B0609020204030204" pitchFamily="49" charset="0"/>
              </a:rPr>
              <a:t> </a:t>
            </a:r>
          </a:p>
          <a:p>
            <a:pPr marL="0" indent="0">
              <a:buNone/>
            </a:pPr>
            <a:r>
              <a:rPr lang="en-US" sz="2400" dirty="0">
                <a:latin typeface="Consolas" panose="020B0609020204030204" pitchFamily="49" charset="0"/>
              </a:rPr>
              <a:t># Get the owner (user) RefObjectId </a:t>
            </a:r>
          </a:p>
          <a:p>
            <a:pPr marL="0" indent="0">
              <a:buNone/>
            </a:pPr>
            <a:r>
              <a:rPr lang="en-US" sz="2400" b="1" dirty="0">
                <a:latin typeface="Consolas" panose="020B0609020204030204" pitchFamily="49" charset="0"/>
              </a:rPr>
              <a:t>Get-AzADUser </a:t>
            </a:r>
          </a:p>
          <a:p>
            <a:pPr marL="0" indent="0">
              <a:buNone/>
            </a:pPr>
            <a:r>
              <a:rPr lang="en-US" sz="2400" dirty="0">
                <a:latin typeface="Consolas" panose="020B0609020204030204" pitchFamily="49" charset="0"/>
              </a:rPr>
              <a:t># Add the user as a group owner </a:t>
            </a:r>
          </a:p>
          <a:p>
            <a:pPr marL="0" indent="0">
              <a:buNone/>
            </a:pPr>
            <a:r>
              <a:rPr lang="en-US" sz="2400" b="1" dirty="0">
                <a:latin typeface="Consolas" panose="020B0609020204030204" pitchFamily="49" charset="0"/>
              </a:rPr>
              <a:t>Add-</a:t>
            </a:r>
            <a:r>
              <a:rPr lang="en-US" sz="2400" b="1" dirty="0" err="1">
                <a:latin typeface="Consolas" panose="020B0609020204030204" pitchFamily="49" charset="0"/>
              </a:rPr>
              <a:t>AzADGroupOwner</a:t>
            </a:r>
            <a:r>
              <a:rPr lang="en-US" sz="2400" dirty="0">
                <a:latin typeface="Consolas" panose="020B0609020204030204" pitchFamily="49" charset="0"/>
              </a:rPr>
              <a:t> -ObjectId &lt;group ID&gt; -RefObjectId &lt;user ID&gt; </a:t>
            </a:r>
          </a:p>
          <a:p>
            <a:pPr marL="0" indent="0">
              <a:buNone/>
            </a:pPr>
            <a:r>
              <a:rPr lang="en-US" sz="2400" dirty="0">
                <a:latin typeface="Consolas" panose="020B0609020204030204" pitchFamily="49" charset="0"/>
              </a:rPr>
              <a:t># Verify group ownership</a:t>
            </a:r>
          </a:p>
          <a:p>
            <a:pPr marL="0" indent="0">
              <a:buNone/>
            </a:pPr>
            <a:r>
              <a:rPr lang="en-US" sz="2400" b="1" dirty="0">
                <a:latin typeface="Consolas" panose="020B0609020204030204" pitchFamily="49" charset="0"/>
              </a:rPr>
              <a:t>Get-</a:t>
            </a:r>
            <a:r>
              <a:rPr lang="en-US" sz="2400" b="1" dirty="0" err="1">
                <a:latin typeface="Consolas" panose="020B0609020204030204" pitchFamily="49" charset="0"/>
              </a:rPr>
              <a:t>AzADGroupOwner</a:t>
            </a:r>
            <a:r>
              <a:rPr lang="en-US" sz="2400" dirty="0">
                <a:latin typeface="Consolas" panose="020B0609020204030204" pitchFamily="49" charset="0"/>
              </a:rPr>
              <a:t> -ObjectId &lt;group ID&gt;</a:t>
            </a:r>
          </a:p>
        </p:txBody>
      </p:sp>
      <p:pic>
        <p:nvPicPr>
          <p:cNvPr id="5" name="Picture 4" descr="Screenshot of the Add owner page in the Azure portal.">
            <a:extLst>
              <a:ext uri="{FF2B5EF4-FFF2-40B4-BE49-F238E27FC236}">
                <a16:creationId xmlns:a16="http://schemas.microsoft.com/office/drawing/2014/main" id="{74E933F1-1804-4F3E-B9EF-7DE6A6AA203B}"/>
              </a:ext>
            </a:extLst>
          </p:cNvPr>
          <p:cNvPicPr>
            <a:picLocks noChangeAspect="1"/>
          </p:cNvPicPr>
          <p:nvPr/>
        </p:nvPicPr>
        <p:blipFill>
          <a:blip r:embed="rId2"/>
          <a:stretch>
            <a:fillRect/>
          </a:stretch>
        </p:blipFill>
        <p:spPr>
          <a:xfrm>
            <a:off x="7344229" y="1445501"/>
            <a:ext cx="4420054" cy="3137160"/>
          </a:xfrm>
          <a:prstGeom prst="rect">
            <a:avLst/>
          </a:prstGeom>
          <a:ln>
            <a:solidFill>
              <a:schemeClr val="tx1"/>
            </a:solidFill>
          </a:ln>
        </p:spPr>
      </p:pic>
    </p:spTree>
    <p:extLst>
      <p:ext uri="{BB962C8B-B14F-4D97-AF65-F5344CB8AC3E}">
        <p14:creationId xmlns:p14="http://schemas.microsoft.com/office/powerpoint/2010/main" val="1911047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fr-FR" dirty="0"/>
              <a:t>Leçon 01 : Abonnements et comptes</a:t>
            </a:r>
            <a:endParaRPr lang="en-US" dirty="0"/>
          </a:p>
        </p:txBody>
      </p:sp>
    </p:spTree>
    <p:extLst>
      <p:ext uri="{BB962C8B-B14F-4D97-AF65-F5344CB8AC3E}">
        <p14:creationId xmlns:p14="http://schemas.microsoft.com/office/powerpoint/2010/main" val="374676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7843-7912-49D1-9B13-E4D88B240235}"/>
              </a:ext>
            </a:extLst>
          </p:cNvPr>
          <p:cNvSpPr>
            <a:spLocks noGrp="1"/>
          </p:cNvSpPr>
          <p:nvPr>
            <p:ph type="title"/>
          </p:nvPr>
        </p:nvSpPr>
        <p:spPr/>
        <p:txBody>
          <a:bodyPr/>
          <a:lstStyle/>
          <a:p>
            <a:r>
              <a:rPr lang="en-US" dirty="0"/>
              <a:t>TD2 – </a:t>
            </a:r>
            <a:r>
              <a:rPr lang="en-US" dirty="0" err="1"/>
              <a:t>Groupes</a:t>
            </a:r>
            <a:r>
              <a:rPr lang="en-US" dirty="0"/>
              <a:t> et </a:t>
            </a:r>
            <a:r>
              <a:rPr lang="en-US" dirty="0" err="1"/>
              <a:t>utilisateurs</a:t>
            </a:r>
            <a:endParaRPr lang="en-US" dirty="0"/>
          </a:p>
        </p:txBody>
      </p:sp>
      <p:sp>
        <p:nvSpPr>
          <p:cNvPr id="3" name="Text Placeholder 2">
            <a:extLst>
              <a:ext uri="{FF2B5EF4-FFF2-40B4-BE49-F238E27FC236}">
                <a16:creationId xmlns:a16="http://schemas.microsoft.com/office/drawing/2014/main" id="{17CAFD0A-A31F-4B5C-A9E4-356B4DFC20B6}"/>
              </a:ext>
            </a:extLst>
          </p:cNvPr>
          <p:cNvSpPr>
            <a:spLocks noGrp="1"/>
          </p:cNvSpPr>
          <p:nvPr>
            <p:ph type="body" sz="quarter" idx="10"/>
          </p:nvPr>
        </p:nvSpPr>
        <p:spPr>
          <a:xfrm>
            <a:off x="584200" y="1435497"/>
            <a:ext cx="11018520" cy="430887"/>
          </a:xfrm>
        </p:spPr>
        <p:txBody>
          <a:bodyPr/>
          <a:lstStyle/>
          <a:p>
            <a:r>
              <a:rPr lang="en-US" dirty="0"/>
              <a:t>A faire</a:t>
            </a:r>
          </a:p>
        </p:txBody>
      </p:sp>
    </p:spTree>
    <p:extLst>
      <p:ext uri="{BB962C8B-B14F-4D97-AF65-F5344CB8AC3E}">
        <p14:creationId xmlns:p14="http://schemas.microsoft.com/office/powerpoint/2010/main" val="12753110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04: </a:t>
            </a:r>
            <a:r>
              <a:rPr lang="en-US" dirty="0" err="1"/>
              <a:t>Stratégies</a:t>
            </a:r>
            <a:r>
              <a:rPr lang="en-US" dirty="0"/>
              <a:t> Azure</a:t>
            </a:r>
          </a:p>
        </p:txBody>
      </p:sp>
    </p:spTree>
    <p:extLst>
      <p:ext uri="{BB962C8B-B14F-4D97-AF65-F5344CB8AC3E}">
        <p14:creationId xmlns:p14="http://schemas.microsoft.com/office/powerpoint/2010/main" val="20002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3016210"/>
          </a:xfrm>
        </p:spPr>
        <p:txBody>
          <a:bodyPr/>
          <a:lstStyle/>
          <a:p>
            <a:r>
              <a:rPr lang="fr-FR" dirty="0"/>
              <a:t>Stratégies Azure</a:t>
            </a:r>
          </a:p>
          <a:p>
            <a:r>
              <a:rPr lang="fr-FR" dirty="0"/>
              <a:t>Mise en œuvre de la stratégie Azure</a:t>
            </a:r>
          </a:p>
          <a:p>
            <a:r>
              <a:rPr lang="fr-FR" dirty="0"/>
              <a:t>Définitions des stratégies</a:t>
            </a:r>
          </a:p>
          <a:p>
            <a:r>
              <a:rPr lang="fr-FR" dirty="0"/>
              <a:t>Créer des définitions d'initiative</a:t>
            </a:r>
          </a:p>
          <a:p>
            <a:r>
              <a:rPr lang="fr-FR" dirty="0"/>
              <a:t>Portée de la définition de l'initiative</a:t>
            </a:r>
          </a:p>
          <a:p>
            <a:r>
              <a:rPr lang="fr-FR" dirty="0"/>
              <a:t>Déterminer la conformité</a:t>
            </a:r>
          </a:p>
        </p:txBody>
      </p:sp>
    </p:spTree>
    <p:extLst>
      <p:ext uri="{BB962C8B-B14F-4D97-AF65-F5344CB8AC3E}">
        <p14:creationId xmlns:p14="http://schemas.microsoft.com/office/powerpoint/2010/main" val="171827964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p:txBody>
          <a:bodyPr/>
          <a:lstStyle/>
          <a:p>
            <a:r>
              <a:rPr lang="en-US" dirty="0"/>
              <a:t>Azure Policy</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435497"/>
            <a:ext cx="11018520" cy="3434786"/>
          </a:xfrm>
        </p:spPr>
        <p:txBody>
          <a:bodyPr/>
          <a:lstStyle/>
          <a:p>
            <a:r>
              <a:rPr lang="fr-FR" dirty="0"/>
              <a:t>Azure Policy est un service d’Azure que vous utilisez pour créer, assigner et gérer des stratégies</a:t>
            </a:r>
          </a:p>
          <a:p>
            <a:r>
              <a:rPr lang="fr-FR" dirty="0"/>
              <a:t>Azure Policy exécute des évaluations et des scans pour les ressources non conformes</a:t>
            </a:r>
          </a:p>
          <a:p>
            <a:r>
              <a:rPr lang="fr-FR" dirty="0"/>
              <a:t>Avantages:</a:t>
            </a:r>
          </a:p>
          <a:p>
            <a:pPr lvl="1"/>
            <a:r>
              <a:rPr lang="fr-FR" dirty="0"/>
              <a:t>Application et conformité</a:t>
            </a:r>
          </a:p>
          <a:p>
            <a:pPr lvl="1"/>
            <a:r>
              <a:rPr lang="fr-FR" dirty="0"/>
              <a:t>Appliquer des stratégies à l'échelle</a:t>
            </a:r>
          </a:p>
          <a:p>
            <a:pPr lvl="1"/>
            <a:endParaRPr lang="en-US" dirty="0"/>
          </a:p>
        </p:txBody>
      </p:sp>
    </p:spTree>
    <p:extLst>
      <p:ext uri="{BB962C8B-B14F-4D97-AF65-F5344CB8AC3E}">
        <p14:creationId xmlns:p14="http://schemas.microsoft.com/office/powerpoint/2010/main" val="18349786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fr-FR" dirty="0"/>
              <a:t>Mise en œuvre de la stratégie Azure</a:t>
            </a:r>
            <a:endParaRPr lang="en-US" dirty="0"/>
          </a:p>
        </p:txBody>
      </p:sp>
      <p:sp>
        <p:nvSpPr>
          <p:cNvPr id="6" name="Text Placeholder 5"/>
          <p:cNvSpPr>
            <a:spLocks noGrp="1"/>
          </p:cNvSpPr>
          <p:nvPr>
            <p:ph type="body" sz="quarter" idx="10"/>
          </p:nvPr>
        </p:nvSpPr>
        <p:spPr>
          <a:xfrm>
            <a:off x="584200" y="4340724"/>
            <a:ext cx="11018520" cy="1982081"/>
          </a:xfrm>
        </p:spPr>
        <p:txBody>
          <a:bodyPr/>
          <a:lstStyle/>
          <a:p>
            <a:pPr marL="514350" indent="-514350">
              <a:buFont typeface="+mj-lt"/>
              <a:buAutoNum type="arabicPeriod"/>
            </a:pPr>
            <a:r>
              <a:rPr lang="fr-FR" dirty="0"/>
              <a:t>Parcourir les définitions de stratégies</a:t>
            </a:r>
          </a:p>
          <a:p>
            <a:pPr marL="514350" indent="-514350">
              <a:buFont typeface="+mj-lt"/>
              <a:buAutoNum type="arabicPeriod"/>
            </a:pPr>
            <a:r>
              <a:rPr lang="fr-FR" dirty="0"/>
              <a:t>Créer des définitions d'initiative</a:t>
            </a:r>
          </a:p>
          <a:p>
            <a:pPr marL="514350" indent="-514350">
              <a:buFont typeface="+mj-lt"/>
              <a:buAutoNum type="arabicPeriod"/>
            </a:pPr>
            <a:r>
              <a:rPr lang="fr-FR" dirty="0"/>
              <a:t>Définir la portée de la définition de l'initiative</a:t>
            </a:r>
          </a:p>
          <a:p>
            <a:pPr marL="514350" indent="-514350">
              <a:buFont typeface="+mj-lt"/>
              <a:buAutoNum type="arabicPeriod"/>
            </a:pPr>
            <a:r>
              <a:rPr lang="fr-FR" dirty="0"/>
              <a:t>Voir les résultats de l'évaluation des politiques</a:t>
            </a:r>
            <a:endParaRPr lang="en-US" dirty="0"/>
          </a:p>
        </p:txBody>
      </p:sp>
      <p:pic>
        <p:nvPicPr>
          <p:cNvPr id="5" name="Picture 4" descr="Diagram of implementing Azure policies. From left to right shows creating an Initiative Definition to group policy definitions which are then applied against resources for compliance purposes.">
            <a:extLst>
              <a:ext uri="{FF2B5EF4-FFF2-40B4-BE49-F238E27FC236}">
                <a16:creationId xmlns:a16="http://schemas.microsoft.com/office/drawing/2014/main" id="{68E46143-8BA2-4742-8E47-1957E4D8AE8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0" y="1435100"/>
            <a:ext cx="10079842" cy="2875643"/>
          </a:xfrm>
          <a:prstGeom prst="rect">
            <a:avLst/>
          </a:prstGeom>
          <a:noFill/>
        </p:spPr>
      </p:pic>
    </p:spTree>
    <p:extLst>
      <p:ext uri="{BB962C8B-B14F-4D97-AF65-F5344CB8AC3E}">
        <p14:creationId xmlns:p14="http://schemas.microsoft.com/office/powerpoint/2010/main" val="371749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err="1"/>
              <a:t>Définitions</a:t>
            </a:r>
            <a:r>
              <a:rPr lang="en-US" dirty="0"/>
              <a:t> des </a:t>
            </a:r>
            <a:r>
              <a:rPr lang="en-US" dirty="0" err="1"/>
              <a:t>stratégies</a:t>
            </a:r>
            <a:endParaRPr lang="en-US" dirty="0"/>
          </a:p>
        </p:txBody>
      </p:sp>
      <p:sp>
        <p:nvSpPr>
          <p:cNvPr id="6" name="Text Placeholder 5"/>
          <p:cNvSpPr>
            <a:spLocks noGrp="1"/>
          </p:cNvSpPr>
          <p:nvPr>
            <p:ph type="body" sz="quarter" idx="10"/>
          </p:nvPr>
        </p:nvSpPr>
        <p:spPr>
          <a:xfrm>
            <a:off x="556768" y="1569087"/>
            <a:ext cx="6255512" cy="4136517"/>
          </a:xfrm>
        </p:spPr>
        <p:txBody>
          <a:bodyPr/>
          <a:lstStyle/>
          <a:p>
            <a:r>
              <a:rPr lang="fr-FR" dirty="0"/>
              <a:t>De nombreuses définitions de stratégies sont disponibles et prédéfinies</a:t>
            </a:r>
          </a:p>
          <a:p>
            <a:r>
              <a:rPr lang="fr-FR" dirty="0"/>
              <a:t>Vous pouvez importer d’autres stratégies à partir de GitHub</a:t>
            </a:r>
          </a:p>
          <a:p>
            <a:r>
              <a:rPr lang="fr-FR" dirty="0"/>
              <a:t>Les définitions de stratégies sont dans un format JSON spécifique </a:t>
            </a:r>
          </a:p>
          <a:p>
            <a:r>
              <a:rPr lang="fr-FR" dirty="0"/>
              <a:t>Vous pouvez créer des définitions de stratégie personnalisées</a:t>
            </a:r>
            <a:endParaRPr lang="en-US" dirty="0"/>
          </a:p>
        </p:txBody>
      </p:sp>
      <p:pic>
        <p:nvPicPr>
          <p:cNvPr id="2" name="Picture 1" descr="Screenshot of the Policy definition page. the import sample policy definition from GitHub link is highlighted. ">
            <a:extLst>
              <a:ext uri="{FF2B5EF4-FFF2-40B4-BE49-F238E27FC236}">
                <a16:creationId xmlns:a16="http://schemas.microsoft.com/office/drawing/2014/main" id="{864AEFA9-8CE8-4D44-87D8-347C7743CFD1}"/>
              </a:ext>
            </a:extLst>
          </p:cNvPr>
          <p:cNvPicPr>
            <a:picLocks noChangeAspect="1"/>
          </p:cNvPicPr>
          <p:nvPr/>
        </p:nvPicPr>
        <p:blipFill>
          <a:blip r:embed="rId3"/>
          <a:stretch>
            <a:fillRect/>
          </a:stretch>
        </p:blipFill>
        <p:spPr>
          <a:xfrm>
            <a:off x="7623238" y="1735645"/>
            <a:ext cx="3419475" cy="3514725"/>
          </a:xfrm>
          <a:prstGeom prst="rect">
            <a:avLst/>
          </a:prstGeom>
        </p:spPr>
      </p:pic>
    </p:spTree>
    <p:extLst>
      <p:ext uri="{BB962C8B-B14F-4D97-AF65-F5344CB8AC3E}">
        <p14:creationId xmlns:p14="http://schemas.microsoft.com/office/powerpoint/2010/main" val="218182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2D1CF0-95BA-44EB-9EE8-1B4E09105856}"/>
              </a:ext>
            </a:extLst>
          </p:cNvPr>
          <p:cNvSpPr>
            <a:spLocks noGrp="1"/>
          </p:cNvSpPr>
          <p:nvPr>
            <p:ph type="title"/>
          </p:nvPr>
        </p:nvSpPr>
        <p:spPr>
          <a:xfrm>
            <a:off x="588263" y="457200"/>
            <a:ext cx="11018520" cy="553998"/>
          </a:xfrm>
        </p:spPr>
        <p:txBody>
          <a:bodyPr/>
          <a:lstStyle/>
          <a:p>
            <a:r>
              <a:rPr lang="en-US" dirty="0" err="1"/>
              <a:t>Créer</a:t>
            </a:r>
            <a:r>
              <a:rPr lang="en-US" dirty="0"/>
              <a:t> des </a:t>
            </a:r>
            <a:r>
              <a:rPr lang="en-US" dirty="0" err="1"/>
              <a:t>définitions</a:t>
            </a:r>
            <a:r>
              <a:rPr lang="en-US" dirty="0"/>
              <a:t> </a:t>
            </a:r>
            <a:r>
              <a:rPr lang="en-US" dirty="0" err="1"/>
              <a:t>d'initiative</a:t>
            </a:r>
            <a:endParaRPr lang="en-US" dirty="0"/>
          </a:p>
        </p:txBody>
      </p:sp>
      <p:sp>
        <p:nvSpPr>
          <p:cNvPr id="4" name="Text Placeholder 3">
            <a:extLst>
              <a:ext uri="{FF2B5EF4-FFF2-40B4-BE49-F238E27FC236}">
                <a16:creationId xmlns:a16="http://schemas.microsoft.com/office/drawing/2014/main" id="{39B805FD-56F5-4BE9-82B8-BC2227C3436C}"/>
              </a:ext>
            </a:extLst>
          </p:cNvPr>
          <p:cNvSpPr>
            <a:spLocks noGrp="1"/>
          </p:cNvSpPr>
          <p:nvPr>
            <p:ph type="body" sz="quarter" idx="10"/>
          </p:nvPr>
        </p:nvSpPr>
        <p:spPr>
          <a:xfrm>
            <a:off x="584200" y="1435497"/>
            <a:ext cx="5597364" cy="3016210"/>
          </a:xfrm>
        </p:spPr>
        <p:txBody>
          <a:bodyPr/>
          <a:lstStyle/>
          <a:p>
            <a:r>
              <a:rPr lang="fr-FR" dirty="0"/>
              <a:t>Groupe de définitions de stratégies</a:t>
            </a:r>
          </a:p>
          <a:p>
            <a:r>
              <a:rPr lang="fr-FR" dirty="0"/>
              <a:t>Inclus une ou plusieurs stratégies</a:t>
            </a:r>
          </a:p>
          <a:p>
            <a:r>
              <a:rPr lang="fr-FR" dirty="0"/>
              <a:t>Nécessite une planification</a:t>
            </a:r>
            <a:endParaRPr lang="en-US" dirty="0"/>
          </a:p>
          <a:p>
            <a:pPr marL="0" indent="0">
              <a:buNone/>
            </a:pPr>
            <a:endParaRPr lang="en-US" dirty="0"/>
          </a:p>
          <a:p>
            <a:endParaRPr lang="en-US" dirty="0"/>
          </a:p>
          <a:p>
            <a:endParaRPr lang="en-US" dirty="0"/>
          </a:p>
        </p:txBody>
      </p:sp>
      <p:pic>
        <p:nvPicPr>
          <p:cNvPr id="6" name="Picture 5" descr="Screenshot of the New Initiative definition page. Options shown for Definition location, Name, and Category. POLICIES AND PARAMETERS is highlighted with examples of policies that be used to create Initiative definitions.">
            <a:extLst>
              <a:ext uri="{FF2B5EF4-FFF2-40B4-BE49-F238E27FC236}">
                <a16:creationId xmlns:a16="http://schemas.microsoft.com/office/drawing/2014/main" id="{D19B2852-028B-48E3-8579-5DB9BB8206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81564" y="1435100"/>
            <a:ext cx="5726183" cy="4312557"/>
          </a:xfrm>
          <a:prstGeom prst="rect">
            <a:avLst/>
          </a:prstGeom>
          <a:noFill/>
          <a:ln>
            <a:solidFill>
              <a:schemeClr val="tx1"/>
            </a:solidFill>
          </a:ln>
        </p:spPr>
      </p:pic>
    </p:spTree>
    <p:extLst>
      <p:ext uri="{BB962C8B-B14F-4D97-AF65-F5344CB8AC3E}">
        <p14:creationId xmlns:p14="http://schemas.microsoft.com/office/powerpoint/2010/main" val="43993026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fr-FR" dirty="0"/>
              <a:t>Portée de la définition de l'initiative</a:t>
            </a:r>
            <a:endParaRPr lang="en-US" dirty="0"/>
          </a:p>
        </p:txBody>
      </p:sp>
      <p:sp>
        <p:nvSpPr>
          <p:cNvPr id="6" name="Text Placeholder 5"/>
          <p:cNvSpPr>
            <a:spLocks noGrp="1"/>
          </p:cNvSpPr>
          <p:nvPr>
            <p:ph type="body" sz="quarter" idx="10"/>
          </p:nvPr>
        </p:nvSpPr>
        <p:spPr>
          <a:xfrm>
            <a:off x="584200" y="4524498"/>
            <a:ext cx="11018520" cy="1982081"/>
          </a:xfrm>
        </p:spPr>
        <p:txBody>
          <a:bodyPr/>
          <a:lstStyle/>
          <a:p>
            <a:r>
              <a:rPr lang="fr-FR" dirty="0"/>
              <a:t>Attribuer la définition à un champ d'application</a:t>
            </a:r>
          </a:p>
          <a:p>
            <a:r>
              <a:rPr lang="fr-FR" dirty="0"/>
              <a:t>La portée applique la stratégie</a:t>
            </a:r>
          </a:p>
          <a:p>
            <a:r>
              <a:rPr lang="fr-FR" dirty="0"/>
              <a:t>Sélectionnez l'abonnement, et en option le groupe de ressources</a:t>
            </a:r>
            <a:endParaRPr lang="en-US" dirty="0"/>
          </a:p>
          <a:p>
            <a:endParaRPr lang="en-US" dirty="0"/>
          </a:p>
        </p:txBody>
      </p:sp>
      <p:pic>
        <p:nvPicPr>
          <p:cNvPr id="7" name="Picture 6" descr="Screenshot of the Definitions page for assigning an Initiative Definition to resources or groups or resources.">
            <a:extLst>
              <a:ext uri="{FF2B5EF4-FFF2-40B4-BE49-F238E27FC236}">
                <a16:creationId xmlns:a16="http://schemas.microsoft.com/office/drawing/2014/main" id="{2F9E952C-35FE-43FB-92D9-5E679C4CB58C}"/>
              </a:ext>
            </a:extLst>
          </p:cNvPr>
          <p:cNvPicPr/>
          <p:nvPr/>
        </p:nvPicPr>
        <p:blipFill>
          <a:blip r:embed="rId3"/>
          <a:stretch>
            <a:fillRect/>
          </a:stretch>
        </p:blipFill>
        <p:spPr>
          <a:xfrm>
            <a:off x="584200" y="1435100"/>
            <a:ext cx="10103592" cy="2875643"/>
          </a:xfrm>
          <a:prstGeom prst="rect">
            <a:avLst/>
          </a:prstGeom>
          <a:ln>
            <a:solidFill>
              <a:schemeClr val="tx1"/>
            </a:solidFill>
          </a:ln>
        </p:spPr>
      </p:pic>
    </p:spTree>
    <p:extLst>
      <p:ext uri="{BB962C8B-B14F-4D97-AF65-F5344CB8AC3E}">
        <p14:creationId xmlns:p14="http://schemas.microsoft.com/office/powerpoint/2010/main" val="274016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err="1"/>
              <a:t>Déterminer</a:t>
            </a:r>
            <a:r>
              <a:rPr lang="en-US" dirty="0"/>
              <a:t> la </a:t>
            </a:r>
            <a:r>
              <a:rPr lang="en-US" dirty="0" err="1"/>
              <a:t>conformité</a:t>
            </a:r>
            <a:endParaRPr lang="en-US" dirty="0"/>
          </a:p>
        </p:txBody>
      </p:sp>
      <p:sp>
        <p:nvSpPr>
          <p:cNvPr id="6" name="Text Placeholder 5"/>
          <p:cNvSpPr>
            <a:spLocks noGrp="1"/>
          </p:cNvSpPr>
          <p:nvPr>
            <p:ph type="body" sz="quarter" idx="10"/>
          </p:nvPr>
        </p:nvSpPr>
        <p:spPr>
          <a:xfrm>
            <a:off x="584200" y="4524498"/>
            <a:ext cx="11018520" cy="1465016"/>
          </a:xfrm>
        </p:spPr>
        <p:txBody>
          <a:bodyPr/>
          <a:lstStyle/>
          <a:p>
            <a:r>
              <a:rPr lang="fr-FR" dirty="0"/>
              <a:t>Initiatives non conformes</a:t>
            </a:r>
          </a:p>
          <a:p>
            <a:r>
              <a:rPr lang="fr-FR" dirty="0"/>
              <a:t>Stratégies non conformes</a:t>
            </a:r>
          </a:p>
          <a:p>
            <a:r>
              <a:rPr lang="fr-FR" dirty="0"/>
              <a:t>Ressources non conformes</a:t>
            </a:r>
            <a:endParaRPr lang="en-US" dirty="0"/>
          </a:p>
        </p:txBody>
      </p:sp>
      <p:pic>
        <p:nvPicPr>
          <p:cNvPr id="5" name="Picture 4" descr="Screenshot of the Compliance blade. The Audit VM policy is selected. There are choices for non-compliant initiatives, non-compliant policies, and non-compliant resources.">
            <a:extLst>
              <a:ext uri="{FF2B5EF4-FFF2-40B4-BE49-F238E27FC236}">
                <a16:creationId xmlns:a16="http://schemas.microsoft.com/office/drawing/2014/main" id="{CD59E657-F681-403D-A041-AB53C7DE6CA5}"/>
              </a:ext>
            </a:extLst>
          </p:cNvPr>
          <p:cNvPicPr/>
          <p:nvPr/>
        </p:nvPicPr>
        <p:blipFill>
          <a:blip r:embed="rId3"/>
          <a:stretch>
            <a:fillRect/>
          </a:stretch>
        </p:blipFill>
        <p:spPr>
          <a:xfrm>
            <a:off x="584199" y="1435099"/>
            <a:ext cx="10091717" cy="2911269"/>
          </a:xfrm>
          <a:prstGeom prst="rect">
            <a:avLst/>
          </a:prstGeom>
          <a:ln>
            <a:solidFill>
              <a:schemeClr val="tx1"/>
            </a:solidFill>
          </a:ln>
        </p:spPr>
      </p:pic>
    </p:spTree>
    <p:extLst>
      <p:ext uri="{BB962C8B-B14F-4D97-AF65-F5344CB8AC3E}">
        <p14:creationId xmlns:p14="http://schemas.microsoft.com/office/powerpoint/2010/main" val="378995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7465-720B-4261-972B-C0E07DBE9939}"/>
              </a:ext>
            </a:extLst>
          </p:cNvPr>
          <p:cNvSpPr>
            <a:spLocks noGrp="1"/>
          </p:cNvSpPr>
          <p:nvPr>
            <p:ph type="title"/>
          </p:nvPr>
        </p:nvSpPr>
        <p:spPr/>
        <p:txBody>
          <a:bodyPr/>
          <a:lstStyle/>
          <a:p>
            <a:r>
              <a:rPr lang="en-US" dirty="0"/>
              <a:t>TD3 – </a:t>
            </a:r>
            <a:r>
              <a:rPr lang="en-US" dirty="0" err="1"/>
              <a:t>Stratégies</a:t>
            </a:r>
            <a:r>
              <a:rPr lang="en-US" dirty="0"/>
              <a:t> Azure</a:t>
            </a:r>
          </a:p>
        </p:txBody>
      </p:sp>
      <p:sp>
        <p:nvSpPr>
          <p:cNvPr id="3" name="Text Placeholder 2">
            <a:extLst>
              <a:ext uri="{FF2B5EF4-FFF2-40B4-BE49-F238E27FC236}">
                <a16:creationId xmlns:a16="http://schemas.microsoft.com/office/drawing/2014/main" id="{35E13483-A30D-4384-88F2-DAED411634F1}"/>
              </a:ext>
            </a:extLst>
          </p:cNvPr>
          <p:cNvSpPr>
            <a:spLocks noGrp="1"/>
          </p:cNvSpPr>
          <p:nvPr>
            <p:ph type="body" sz="quarter" idx="10"/>
          </p:nvPr>
        </p:nvSpPr>
        <p:spPr>
          <a:xfrm>
            <a:off x="584200" y="1435497"/>
            <a:ext cx="11018520" cy="430887"/>
          </a:xfrm>
        </p:spPr>
        <p:txBody>
          <a:bodyPr/>
          <a:lstStyle/>
          <a:p>
            <a:r>
              <a:rPr lang="en-US" dirty="0"/>
              <a:t>A faire</a:t>
            </a:r>
          </a:p>
        </p:txBody>
      </p:sp>
    </p:spTree>
    <p:extLst>
      <p:ext uri="{BB962C8B-B14F-4D97-AF65-F5344CB8AC3E}">
        <p14:creationId xmlns:p14="http://schemas.microsoft.com/office/powerpoint/2010/main" val="18907842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6FB1-ADCB-44A6-A586-4BE06B83C4E8}"/>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332D3DB3-B59D-4E6F-98E4-F1169ABE032D}"/>
              </a:ext>
            </a:extLst>
          </p:cNvPr>
          <p:cNvSpPr>
            <a:spLocks noGrp="1"/>
          </p:cNvSpPr>
          <p:nvPr>
            <p:ph type="body" sz="quarter" idx="10"/>
          </p:nvPr>
        </p:nvSpPr>
        <p:spPr>
          <a:xfrm>
            <a:off x="584200" y="1435497"/>
            <a:ext cx="11018520" cy="4567404"/>
          </a:xfrm>
        </p:spPr>
        <p:txBody>
          <a:bodyPr/>
          <a:lstStyle/>
          <a:p>
            <a:r>
              <a:rPr lang="fr-FR" dirty="0"/>
              <a:t>Groupe de gestion</a:t>
            </a:r>
          </a:p>
          <a:p>
            <a:r>
              <a:rPr lang="fr-FR" dirty="0"/>
              <a:t>Création de groupes de gestion</a:t>
            </a:r>
          </a:p>
          <a:p>
            <a:r>
              <a:rPr lang="fr-FR" dirty="0"/>
              <a:t>Abonnements Azure</a:t>
            </a:r>
          </a:p>
          <a:p>
            <a:r>
              <a:rPr lang="fr-FR" dirty="0"/>
              <a:t>Obtenir un abonnement</a:t>
            </a:r>
          </a:p>
          <a:p>
            <a:r>
              <a:rPr lang="fr-FR" dirty="0"/>
              <a:t>Utilisation de l'abonnement</a:t>
            </a:r>
          </a:p>
          <a:p>
            <a:r>
              <a:rPr lang="fr-FR" dirty="0"/>
              <a:t>Types d'abonnement utilisateurs</a:t>
            </a:r>
          </a:p>
          <a:p>
            <a:r>
              <a:rPr lang="fr-FR" dirty="0"/>
              <a:t>Vérification des limites de ressources</a:t>
            </a:r>
          </a:p>
          <a:p>
            <a:r>
              <a:rPr lang="fr-FR" dirty="0"/>
              <a:t>Tags de ressources</a:t>
            </a:r>
          </a:p>
          <a:p>
            <a:r>
              <a:rPr lang="fr-FR" dirty="0"/>
              <a:t>Tarifs</a:t>
            </a:r>
            <a:endParaRPr lang="en-US" dirty="0"/>
          </a:p>
        </p:txBody>
      </p:sp>
    </p:spTree>
    <p:extLst>
      <p:ext uri="{BB962C8B-B14F-4D97-AF65-F5344CB8AC3E}">
        <p14:creationId xmlns:p14="http://schemas.microsoft.com/office/powerpoint/2010/main" val="425379581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605313" y="2969388"/>
            <a:ext cx="9308592" cy="498598"/>
          </a:xfrm>
        </p:spPr>
        <p:txBody>
          <a:bodyPr/>
          <a:lstStyle/>
          <a:p>
            <a:r>
              <a:rPr lang="en-US" dirty="0"/>
              <a:t>Lesson 05: Lab and Review Questions</a:t>
            </a:r>
          </a:p>
        </p:txBody>
      </p:sp>
    </p:spTree>
    <p:extLst>
      <p:ext uri="{BB962C8B-B14F-4D97-AF65-F5344CB8AC3E}">
        <p14:creationId xmlns:p14="http://schemas.microsoft.com/office/powerpoint/2010/main" val="3194727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9CC4B-46EB-4234-BBB4-71E18A3DBEBB}"/>
              </a:ext>
            </a:extLst>
          </p:cNvPr>
          <p:cNvSpPr>
            <a:spLocks noGrp="1"/>
          </p:cNvSpPr>
          <p:nvPr>
            <p:ph type="title"/>
          </p:nvPr>
        </p:nvSpPr>
        <p:spPr/>
        <p:txBody>
          <a:bodyPr/>
          <a:lstStyle/>
          <a:p>
            <a:r>
              <a:rPr lang="en-US" dirty="0"/>
              <a:t>Lab – Role-Based Access Control</a:t>
            </a:r>
          </a:p>
        </p:txBody>
      </p:sp>
      <p:sp>
        <p:nvSpPr>
          <p:cNvPr id="4" name="Text Placeholder 3">
            <a:extLst>
              <a:ext uri="{FF2B5EF4-FFF2-40B4-BE49-F238E27FC236}">
                <a16:creationId xmlns:a16="http://schemas.microsoft.com/office/drawing/2014/main" id="{79F01450-2423-47AE-A0C8-AB3153CCA6C6}"/>
              </a:ext>
            </a:extLst>
          </p:cNvPr>
          <p:cNvSpPr>
            <a:spLocks noGrp="1"/>
          </p:cNvSpPr>
          <p:nvPr>
            <p:ph type="body" sz="quarter" idx="10"/>
          </p:nvPr>
        </p:nvSpPr>
        <p:spPr>
          <a:xfrm>
            <a:off x="584200" y="1435497"/>
            <a:ext cx="11018520" cy="4505849"/>
          </a:xfrm>
        </p:spPr>
        <p:txBody>
          <a:bodyPr/>
          <a:lstStyle/>
          <a:p>
            <a:r>
              <a:rPr lang="en-US" sz="2400" dirty="0" err="1"/>
              <a:t>Adatum</a:t>
            </a:r>
            <a:r>
              <a:rPr lang="en-US" sz="2400" dirty="0"/>
              <a:t> Corporation wants to use Azure Role Based Access Control and Azure Policy to control provisioning and management of their Azure resources. It also wants to be able to automate and track provisioning and management tasks.</a:t>
            </a:r>
          </a:p>
          <a:p>
            <a:pPr marL="515938" lvl="1" indent="-287338">
              <a:buFont typeface="Arial" panose="020B0604020202020204" pitchFamily="34" charset="0"/>
              <a:buChar char="•"/>
            </a:pPr>
            <a:r>
              <a:rPr lang="en-US" sz="2400" b="1" dirty="0"/>
              <a:t>Exercise 1. </a:t>
            </a:r>
            <a:r>
              <a:rPr lang="en-US" sz="2400" dirty="0"/>
              <a:t>Configure delegation of provisioning and management of Azure resources by using built-in Role-Based Access Control (RBAC) roles and built-in Azure policies.</a:t>
            </a:r>
          </a:p>
          <a:p>
            <a:pPr marL="515938" lvl="1" indent="-287338">
              <a:buFont typeface="Arial" panose="020B0604020202020204" pitchFamily="34" charset="0"/>
              <a:buChar char="•"/>
            </a:pPr>
            <a:r>
              <a:rPr lang="en-US" sz="2400" b="1" dirty="0"/>
              <a:t>Exercise 2</a:t>
            </a:r>
            <a:r>
              <a:rPr lang="en-US" sz="2400" dirty="0"/>
              <a:t>. Verify delegation by provisioning Azure resources as a delegated admin and auditing provisioning events.</a:t>
            </a:r>
          </a:p>
          <a:p>
            <a:pPr lvl="1"/>
            <a:endParaRPr lang="en-US" sz="2400" dirty="0"/>
          </a:p>
          <a:p>
            <a:pPr lvl="1"/>
            <a:endParaRPr lang="en-US" sz="2400" dirty="0"/>
          </a:p>
          <a:p>
            <a:r>
              <a:rPr lang="en-US" dirty="0"/>
              <a:t>Lab time: 60 minutes</a:t>
            </a:r>
          </a:p>
        </p:txBody>
      </p:sp>
    </p:spTree>
    <p:extLst>
      <p:ext uri="{BB962C8B-B14F-4D97-AF65-F5344CB8AC3E}">
        <p14:creationId xmlns:p14="http://schemas.microsoft.com/office/powerpoint/2010/main" val="370221933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2504-CD52-4530-95A0-64324BCD7B4B}"/>
              </a:ext>
            </a:extLst>
          </p:cNvPr>
          <p:cNvSpPr>
            <a:spLocks noGrp="1"/>
          </p:cNvSpPr>
          <p:nvPr>
            <p:ph type="title"/>
          </p:nvPr>
        </p:nvSpPr>
        <p:spPr/>
        <p:txBody>
          <a:bodyPr/>
          <a:lstStyle/>
          <a:p>
            <a:r>
              <a:rPr lang="en-US" dirty="0"/>
              <a:t>Lab: Governance and Compliance</a:t>
            </a:r>
          </a:p>
        </p:txBody>
      </p:sp>
      <p:sp>
        <p:nvSpPr>
          <p:cNvPr id="3" name="Text Placeholder 2">
            <a:extLst>
              <a:ext uri="{FF2B5EF4-FFF2-40B4-BE49-F238E27FC236}">
                <a16:creationId xmlns:a16="http://schemas.microsoft.com/office/drawing/2014/main" id="{D463C3F3-1C03-40AA-A1FF-C685CB71C05F}"/>
              </a:ext>
            </a:extLst>
          </p:cNvPr>
          <p:cNvSpPr>
            <a:spLocks noGrp="1"/>
          </p:cNvSpPr>
          <p:nvPr>
            <p:ph type="body" sz="quarter" idx="10"/>
          </p:nvPr>
        </p:nvSpPr>
        <p:spPr>
          <a:xfrm>
            <a:off x="586390" y="1434370"/>
            <a:ext cx="11018520" cy="4284250"/>
          </a:xfrm>
        </p:spPr>
        <p:txBody>
          <a:bodyPr/>
          <a:lstStyle/>
          <a:p>
            <a:r>
              <a:rPr lang="en-US" sz="2400" dirty="0" err="1"/>
              <a:t>Adatum</a:t>
            </a:r>
            <a:r>
              <a:rPr lang="en-US" sz="2400" dirty="0"/>
              <a:t> Corporation wants to use Azure policies and initiatives in order to enforce resource tagging in its Azure subscription. Once the environment is compliant, </a:t>
            </a:r>
            <a:r>
              <a:rPr lang="en-US" sz="2400" dirty="0" err="1"/>
              <a:t>Adatum</a:t>
            </a:r>
            <a:r>
              <a:rPr lang="en-US" sz="2400" dirty="0"/>
              <a:t> wants to prevent unintended changes by implementing resource locks.</a:t>
            </a:r>
          </a:p>
          <a:p>
            <a:pPr marL="515938" lvl="1" indent="-287338">
              <a:buFont typeface="Arial" panose="020B0604020202020204" pitchFamily="34" charset="0"/>
              <a:buChar char="•"/>
            </a:pPr>
            <a:r>
              <a:rPr lang="en-US" sz="2400" b="1" dirty="0"/>
              <a:t>Exercise 1. </a:t>
            </a:r>
            <a:r>
              <a:rPr lang="en-US" sz="2400" dirty="0"/>
              <a:t>Implement Azure tags by using Azure policies and initiatives</a:t>
            </a:r>
          </a:p>
          <a:p>
            <a:pPr marL="515938" lvl="1" indent="-287338">
              <a:buFont typeface="Arial" panose="020B0604020202020204" pitchFamily="34" charset="0"/>
              <a:buChar char="•"/>
            </a:pPr>
            <a:r>
              <a:rPr lang="en-US" sz="2400" b="1" dirty="0"/>
              <a:t>Exercise 2</a:t>
            </a:r>
            <a:r>
              <a:rPr lang="en-US" sz="2400" dirty="0"/>
              <a:t>. Implement Azure resource locks</a:t>
            </a:r>
          </a:p>
          <a:p>
            <a:pPr lvl="1"/>
            <a:endParaRPr lang="en-US" sz="2400" dirty="0"/>
          </a:p>
          <a:p>
            <a:pPr lvl="1"/>
            <a:endParaRPr lang="en-US" sz="2400" dirty="0"/>
          </a:p>
          <a:p>
            <a:pPr lvl="1"/>
            <a:endParaRPr lang="en-US" sz="2400" dirty="0"/>
          </a:p>
          <a:p>
            <a:pPr lvl="1"/>
            <a:endParaRPr lang="en-US" sz="2400" dirty="0"/>
          </a:p>
          <a:p>
            <a:r>
              <a:rPr lang="en-US" dirty="0"/>
              <a:t>Lab time: 60 minutes</a:t>
            </a:r>
          </a:p>
        </p:txBody>
      </p:sp>
    </p:spTree>
    <p:extLst>
      <p:ext uri="{BB962C8B-B14F-4D97-AF65-F5344CB8AC3E}">
        <p14:creationId xmlns:p14="http://schemas.microsoft.com/office/powerpoint/2010/main" val="309164900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a:t>Module Review Questions</a:t>
            </a:r>
            <a:endParaRPr lang="en-US" dirty="0"/>
          </a:p>
        </p:txBody>
      </p:sp>
    </p:spTree>
    <p:extLst>
      <p:ext uri="{BB962C8B-B14F-4D97-AF65-F5344CB8AC3E}">
        <p14:creationId xmlns:p14="http://schemas.microsoft.com/office/powerpoint/2010/main" val="526492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Groupes</a:t>
            </a:r>
            <a:r>
              <a:rPr lang="en-US" dirty="0"/>
              <a:t> de gestion</a:t>
            </a:r>
          </a:p>
        </p:txBody>
      </p:sp>
      <p:sp>
        <p:nvSpPr>
          <p:cNvPr id="6" name="Text Placeholder 5"/>
          <p:cNvSpPr>
            <a:spLocks noGrp="1"/>
          </p:cNvSpPr>
          <p:nvPr>
            <p:ph type="body" sz="quarter" idx="10"/>
          </p:nvPr>
        </p:nvSpPr>
        <p:spPr>
          <a:xfrm>
            <a:off x="584200" y="1435497"/>
            <a:ext cx="5434763" cy="4284250"/>
          </a:xfrm>
        </p:spPr>
        <p:txBody>
          <a:bodyPr/>
          <a:lstStyle/>
          <a:p>
            <a:r>
              <a:rPr lang="fr-FR" sz="2400" dirty="0"/>
              <a:t>Fournit un niveau de portée supérieur aux abonnements</a:t>
            </a:r>
          </a:p>
          <a:p>
            <a:r>
              <a:rPr lang="fr-FR" sz="2400" dirty="0"/>
              <a:t>Alignement organisationnel de vos abonnements Azure via</a:t>
            </a:r>
            <a:br>
              <a:rPr lang="fr-FR" sz="2400" dirty="0"/>
            </a:br>
            <a:r>
              <a:rPr lang="fr-FR" sz="2400" dirty="0"/>
              <a:t>hiérarchies et regroupements personnalisés</a:t>
            </a:r>
          </a:p>
          <a:p>
            <a:r>
              <a:rPr lang="fr-FR" sz="2400" dirty="0"/>
              <a:t>Cible les politiques et dépenses budgétaires à travers les abonnements et l'héritage vers le bas</a:t>
            </a:r>
          </a:p>
          <a:p>
            <a:r>
              <a:rPr lang="fr-FR" sz="2400" dirty="0"/>
              <a:t>Conformité et rapports sur les coûts par organisation (entreprise/équipes)</a:t>
            </a:r>
            <a:endParaRPr lang="en-US" sz="2400" dirty="0"/>
          </a:p>
        </p:txBody>
      </p:sp>
      <p:pic>
        <p:nvPicPr>
          <p:cNvPr id="2" name="Image 1">
            <a:extLst>
              <a:ext uri="{FF2B5EF4-FFF2-40B4-BE49-F238E27FC236}">
                <a16:creationId xmlns:a16="http://schemas.microsoft.com/office/drawing/2014/main" id="{E8A5EEFD-8F76-4802-8A02-4DF4D3D5AAA4}"/>
              </a:ext>
            </a:extLst>
          </p:cNvPr>
          <p:cNvPicPr>
            <a:picLocks noChangeAspect="1"/>
          </p:cNvPicPr>
          <p:nvPr/>
        </p:nvPicPr>
        <p:blipFill>
          <a:blip r:embed="rId3"/>
          <a:stretch>
            <a:fillRect/>
          </a:stretch>
        </p:blipFill>
        <p:spPr>
          <a:xfrm>
            <a:off x="6109027" y="1800164"/>
            <a:ext cx="6082973" cy="3257671"/>
          </a:xfrm>
          <a:prstGeom prst="rect">
            <a:avLst/>
          </a:prstGeom>
        </p:spPr>
      </p:pic>
    </p:spTree>
    <p:extLst>
      <p:ext uri="{BB962C8B-B14F-4D97-AF65-F5344CB8AC3E}">
        <p14:creationId xmlns:p14="http://schemas.microsoft.com/office/powerpoint/2010/main" val="320376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CFDE-D29C-4447-9B69-3449608B24C8}"/>
              </a:ext>
            </a:extLst>
          </p:cNvPr>
          <p:cNvSpPr>
            <a:spLocks noGrp="1"/>
          </p:cNvSpPr>
          <p:nvPr>
            <p:ph type="title"/>
          </p:nvPr>
        </p:nvSpPr>
        <p:spPr/>
        <p:txBody>
          <a:bodyPr/>
          <a:lstStyle/>
          <a:p>
            <a:r>
              <a:rPr lang="fr-FR" dirty="0"/>
              <a:t>Création de groupes de gestion</a:t>
            </a:r>
            <a:endParaRPr lang="en-US" dirty="0"/>
          </a:p>
        </p:txBody>
      </p:sp>
      <p:sp>
        <p:nvSpPr>
          <p:cNvPr id="3" name="Text Placeholder 2">
            <a:extLst>
              <a:ext uri="{FF2B5EF4-FFF2-40B4-BE49-F238E27FC236}">
                <a16:creationId xmlns:a16="http://schemas.microsoft.com/office/drawing/2014/main" id="{01CF0762-9974-4B0B-8E9A-EF639B276D58}"/>
              </a:ext>
            </a:extLst>
          </p:cNvPr>
          <p:cNvSpPr>
            <a:spLocks noGrp="1"/>
          </p:cNvSpPr>
          <p:nvPr>
            <p:ph type="body" sz="quarter" idx="10"/>
          </p:nvPr>
        </p:nvSpPr>
        <p:spPr>
          <a:xfrm>
            <a:off x="550747" y="4404732"/>
            <a:ext cx="11018520" cy="1809726"/>
          </a:xfrm>
        </p:spPr>
        <p:txBody>
          <a:bodyPr/>
          <a:lstStyle/>
          <a:p>
            <a:r>
              <a:rPr lang="fr-FR" dirty="0"/>
              <a:t>L'ID du groupe de gestion est l'identifiant unique dans l'annuaire qui est utilisé pour configurer ce groupe de gestion</a:t>
            </a:r>
          </a:p>
          <a:p>
            <a:r>
              <a:rPr lang="fr-FR" dirty="0"/>
              <a:t>Le champ Nom d'affichage est le nom qui s'affiche dans le portail Azure</a:t>
            </a:r>
            <a:endParaRPr lang="en-US" dirty="0"/>
          </a:p>
        </p:txBody>
      </p:sp>
      <p:pic>
        <p:nvPicPr>
          <p:cNvPr id="6" name="Picture 5" descr="Screenshot of the add management group page. ">
            <a:extLst>
              <a:ext uri="{FF2B5EF4-FFF2-40B4-BE49-F238E27FC236}">
                <a16:creationId xmlns:a16="http://schemas.microsoft.com/office/drawing/2014/main" id="{C12141C2-0101-4577-851A-79F406EB933C}"/>
              </a:ext>
            </a:extLst>
          </p:cNvPr>
          <p:cNvPicPr>
            <a:picLocks noChangeAspect="1"/>
          </p:cNvPicPr>
          <p:nvPr/>
        </p:nvPicPr>
        <p:blipFill>
          <a:blip r:embed="rId2"/>
          <a:stretch>
            <a:fillRect/>
          </a:stretch>
        </p:blipFill>
        <p:spPr>
          <a:xfrm>
            <a:off x="5972280" y="1549742"/>
            <a:ext cx="4685625" cy="2420367"/>
          </a:xfrm>
          <a:prstGeom prst="rect">
            <a:avLst/>
          </a:prstGeom>
          <a:ln>
            <a:solidFill>
              <a:schemeClr val="tx1"/>
            </a:solidFill>
          </a:ln>
        </p:spPr>
      </p:pic>
      <p:pic>
        <p:nvPicPr>
          <p:cNvPr id="7" name="Picture 6" descr="Screenshot of the New management group button. ">
            <a:extLst>
              <a:ext uri="{FF2B5EF4-FFF2-40B4-BE49-F238E27FC236}">
                <a16:creationId xmlns:a16="http://schemas.microsoft.com/office/drawing/2014/main" id="{D5302184-89E0-4B7A-B0FE-AEB6167B1B3F}"/>
              </a:ext>
            </a:extLst>
          </p:cNvPr>
          <p:cNvPicPr>
            <a:picLocks noChangeAspect="1"/>
          </p:cNvPicPr>
          <p:nvPr/>
        </p:nvPicPr>
        <p:blipFill>
          <a:blip r:embed="rId3"/>
          <a:stretch>
            <a:fillRect/>
          </a:stretch>
        </p:blipFill>
        <p:spPr>
          <a:xfrm>
            <a:off x="1195270" y="1313636"/>
            <a:ext cx="4248150" cy="2847975"/>
          </a:xfrm>
          <a:prstGeom prst="rect">
            <a:avLst/>
          </a:prstGeom>
          <a:noFill/>
          <a:ln>
            <a:solidFill>
              <a:schemeClr val="tx1"/>
            </a:solidFill>
          </a:ln>
        </p:spPr>
      </p:pic>
    </p:spTree>
    <p:extLst>
      <p:ext uri="{BB962C8B-B14F-4D97-AF65-F5344CB8AC3E}">
        <p14:creationId xmlns:p14="http://schemas.microsoft.com/office/powerpoint/2010/main" val="15216645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Abonnements Azure</a:t>
            </a:r>
          </a:p>
        </p:txBody>
      </p:sp>
      <p:sp>
        <p:nvSpPr>
          <p:cNvPr id="6" name="Text Placeholder 5"/>
          <p:cNvSpPr>
            <a:spLocks noGrp="1"/>
          </p:cNvSpPr>
          <p:nvPr>
            <p:ph type="body" sz="quarter" idx="10"/>
          </p:nvPr>
        </p:nvSpPr>
        <p:spPr>
          <a:xfrm>
            <a:off x="584200" y="1435497"/>
            <a:ext cx="5948485" cy="4284250"/>
          </a:xfrm>
        </p:spPr>
        <p:txBody>
          <a:bodyPr/>
          <a:lstStyle/>
          <a:p>
            <a:r>
              <a:rPr lang="fr-FR" sz="2400" dirty="0"/>
              <a:t>Un abonnement est une unité logique de services Azure qui est liée à un compte Azure</a:t>
            </a:r>
          </a:p>
          <a:p>
            <a:r>
              <a:rPr lang="fr-FR" sz="2400" dirty="0"/>
              <a:t>Les abonnements vous aident à organiser l'accès aux ressources de service cloud</a:t>
            </a:r>
          </a:p>
          <a:p>
            <a:r>
              <a:rPr lang="fr-FR" sz="2400" dirty="0"/>
              <a:t>Les abonnements ont des comptes </a:t>
            </a:r>
          </a:p>
          <a:p>
            <a:r>
              <a:rPr lang="fr-FR" sz="2400" dirty="0"/>
              <a:t>Un compte Azure est simplement une identité dans Azure Active Directory (Azure AD) ou dans un annuaire qui est approuvé par Azure AD, comme un compte professionnel ou scolaire</a:t>
            </a:r>
            <a:endParaRPr lang="en-US" sz="2400" dirty="0"/>
          </a:p>
        </p:txBody>
      </p:sp>
      <p:grpSp>
        <p:nvGrpSpPr>
          <p:cNvPr id="24" name="Group 23" descr="Diagram showing Azure Active Directory connected to Azure resource groups using authentication and authorization. ">
            <a:extLst>
              <a:ext uri="{FF2B5EF4-FFF2-40B4-BE49-F238E27FC236}">
                <a16:creationId xmlns:a16="http://schemas.microsoft.com/office/drawing/2014/main" id="{72FFA1E8-3B72-4BFE-BD59-7215345CFE72}"/>
              </a:ext>
            </a:extLst>
          </p:cNvPr>
          <p:cNvGrpSpPr/>
          <p:nvPr/>
        </p:nvGrpSpPr>
        <p:grpSpPr>
          <a:xfrm>
            <a:off x="7700001" y="1266320"/>
            <a:ext cx="3712185" cy="4823253"/>
            <a:chOff x="7700002" y="921937"/>
            <a:chExt cx="3146432" cy="4823253"/>
          </a:xfrm>
        </p:grpSpPr>
        <p:grpSp>
          <p:nvGrpSpPr>
            <p:cNvPr id="19" name="Group 18">
              <a:extLst>
                <a:ext uri="{FF2B5EF4-FFF2-40B4-BE49-F238E27FC236}">
                  <a16:creationId xmlns:a16="http://schemas.microsoft.com/office/drawing/2014/main" id="{465286C6-A99B-4C66-BA1A-AAF521AB19BD}"/>
                </a:ext>
              </a:extLst>
            </p:cNvPr>
            <p:cNvGrpSpPr/>
            <p:nvPr/>
          </p:nvGrpSpPr>
          <p:grpSpPr>
            <a:xfrm>
              <a:off x="7700002" y="921937"/>
              <a:ext cx="2697480" cy="1812298"/>
              <a:chOff x="7119709" y="3533252"/>
              <a:chExt cx="2697480" cy="1812298"/>
            </a:xfrm>
          </p:grpSpPr>
          <p:sp>
            <p:nvSpPr>
              <p:cNvPr id="9" name="Isosceles Triangle 8">
                <a:extLst>
                  <a:ext uri="{FF2B5EF4-FFF2-40B4-BE49-F238E27FC236}">
                    <a16:creationId xmlns:a16="http://schemas.microsoft.com/office/drawing/2014/main" id="{AB08E954-0657-40B5-9C27-564872947CDD}"/>
                  </a:ext>
                </a:extLst>
              </p:cNvPr>
              <p:cNvSpPr/>
              <p:nvPr/>
            </p:nvSpPr>
            <p:spPr>
              <a:xfrm>
                <a:off x="7119709" y="3533252"/>
                <a:ext cx="2697480" cy="1435608"/>
              </a:xfrm>
              <a:prstGeom prst="triangle">
                <a:avLst>
                  <a:gd name="adj" fmla="val 48983"/>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13" name="TextBox 12">
                <a:extLst>
                  <a:ext uri="{FF2B5EF4-FFF2-40B4-BE49-F238E27FC236}">
                    <a16:creationId xmlns:a16="http://schemas.microsoft.com/office/drawing/2014/main" id="{1E3E9F1C-2D60-4D18-B7A6-9C9AC359C9F5}"/>
                  </a:ext>
                </a:extLst>
              </p:cNvPr>
              <p:cNvSpPr txBox="1"/>
              <p:nvPr/>
            </p:nvSpPr>
            <p:spPr>
              <a:xfrm>
                <a:off x="7529678" y="4013640"/>
                <a:ext cx="187451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Users,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groups, and service principles</a:t>
                </a:r>
              </a:p>
            </p:txBody>
          </p:sp>
          <p:sp>
            <p:nvSpPr>
              <p:cNvPr id="14" name="Rectangle 13">
                <a:extLst>
                  <a:ext uri="{FF2B5EF4-FFF2-40B4-BE49-F238E27FC236}">
                    <a16:creationId xmlns:a16="http://schemas.microsoft.com/office/drawing/2014/main" id="{2F68C383-0251-428C-B6B9-769CB1790944}"/>
                  </a:ext>
                </a:extLst>
              </p:cNvPr>
              <p:cNvSpPr/>
              <p:nvPr/>
            </p:nvSpPr>
            <p:spPr>
              <a:xfrm>
                <a:off x="7281013" y="4976218"/>
                <a:ext cx="239360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Azure Active Directory</a:t>
                </a:r>
              </a:p>
            </p:txBody>
          </p:sp>
        </p:grpSp>
        <p:sp>
          <p:nvSpPr>
            <p:cNvPr id="16" name="Rectangle 15">
              <a:extLst>
                <a:ext uri="{FF2B5EF4-FFF2-40B4-BE49-F238E27FC236}">
                  <a16:creationId xmlns:a16="http://schemas.microsoft.com/office/drawing/2014/main" id="{C10B22A8-5CEC-4132-B11D-97A991956C7B}"/>
                </a:ext>
              </a:extLst>
            </p:cNvPr>
            <p:cNvSpPr/>
            <p:nvPr/>
          </p:nvSpPr>
          <p:spPr>
            <a:xfrm>
              <a:off x="9094030" y="2979778"/>
              <a:ext cx="1752404"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Authentication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&amp; Authorization</a:t>
              </a:r>
            </a:p>
          </p:txBody>
        </p:sp>
        <p:sp>
          <p:nvSpPr>
            <p:cNvPr id="10" name="Rectangle: Rounded Corners 9">
              <a:extLst>
                <a:ext uri="{FF2B5EF4-FFF2-40B4-BE49-F238E27FC236}">
                  <a16:creationId xmlns:a16="http://schemas.microsoft.com/office/drawing/2014/main" id="{AE23B7BC-EAC2-41CF-AF05-C3F45D3FF90F}"/>
                </a:ext>
              </a:extLst>
            </p:cNvPr>
            <p:cNvSpPr/>
            <p:nvPr/>
          </p:nvSpPr>
          <p:spPr>
            <a:xfrm>
              <a:off x="8019684" y="4045668"/>
              <a:ext cx="1865376" cy="1014984"/>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11" name="Rectangle: Rounded Corners 10">
              <a:extLst>
                <a:ext uri="{FF2B5EF4-FFF2-40B4-BE49-F238E27FC236}">
                  <a16:creationId xmlns:a16="http://schemas.microsoft.com/office/drawing/2014/main" id="{FEA2264F-7739-4A14-B2B8-2AED1D2FCE39}"/>
                </a:ext>
              </a:extLst>
            </p:cNvPr>
            <p:cNvSpPr/>
            <p:nvPr/>
          </p:nvSpPr>
          <p:spPr>
            <a:xfrm>
              <a:off x="8172084" y="4198068"/>
              <a:ext cx="1865376" cy="1014984"/>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12" name="Rectangle: Rounded Corners 11">
              <a:extLst>
                <a:ext uri="{FF2B5EF4-FFF2-40B4-BE49-F238E27FC236}">
                  <a16:creationId xmlns:a16="http://schemas.microsoft.com/office/drawing/2014/main" id="{2EC2A102-FFEA-468F-836F-085A077073B5}"/>
                </a:ext>
              </a:extLst>
            </p:cNvPr>
            <p:cNvSpPr/>
            <p:nvPr/>
          </p:nvSpPr>
          <p:spPr>
            <a:xfrm>
              <a:off x="8324484" y="4350468"/>
              <a:ext cx="1865376" cy="1014984"/>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Azure resources in resource groups</a:t>
              </a:r>
            </a:p>
          </p:txBody>
        </p:sp>
        <p:sp>
          <p:nvSpPr>
            <p:cNvPr id="15" name="Rectangle 14">
              <a:extLst>
                <a:ext uri="{FF2B5EF4-FFF2-40B4-BE49-F238E27FC236}">
                  <a16:creationId xmlns:a16="http://schemas.microsoft.com/office/drawing/2014/main" id="{4C43827F-D380-4A5D-8BFA-1BE3E9072D5B}"/>
                </a:ext>
              </a:extLst>
            </p:cNvPr>
            <p:cNvSpPr/>
            <p:nvPr/>
          </p:nvSpPr>
          <p:spPr>
            <a:xfrm>
              <a:off x="8113932" y="5375858"/>
              <a:ext cx="227818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Azure Subscription(s)</a:t>
              </a:r>
            </a:p>
          </p:txBody>
        </p:sp>
        <p:cxnSp>
          <p:nvCxnSpPr>
            <p:cNvPr id="18" name="Straight Arrow Connector 17">
              <a:extLst>
                <a:ext uri="{FF2B5EF4-FFF2-40B4-BE49-F238E27FC236}">
                  <a16:creationId xmlns:a16="http://schemas.microsoft.com/office/drawing/2014/main" id="{A5FE0657-F67F-48BA-ACFF-D4FA814BDB19}"/>
                </a:ext>
              </a:extLst>
            </p:cNvPr>
            <p:cNvCxnSpPr>
              <a:cxnSpLocks/>
              <a:endCxn id="14" idx="2"/>
            </p:cNvCxnSpPr>
            <p:nvPr/>
          </p:nvCxnSpPr>
          <p:spPr>
            <a:xfrm flipV="1">
              <a:off x="9058108" y="2734235"/>
              <a:ext cx="0" cy="1195927"/>
            </a:xfrm>
            <a:prstGeom prst="straightConnector1">
              <a:avLst/>
            </a:prstGeom>
            <a:noFill/>
            <a:ln w="28575" cap="flat" cmpd="sng" algn="ctr">
              <a:solidFill>
                <a:sysClr val="windowText" lastClr="000000"/>
              </a:solidFill>
              <a:prstDash val="solid"/>
              <a:miter lim="800000"/>
              <a:headEnd type="triangle"/>
              <a:tailEnd type="triangle"/>
            </a:ln>
            <a:effectLst/>
          </p:spPr>
        </p:cxnSp>
      </p:grpSp>
    </p:spTree>
    <p:extLst>
      <p:ext uri="{BB962C8B-B14F-4D97-AF65-F5344CB8AC3E}">
        <p14:creationId xmlns:p14="http://schemas.microsoft.com/office/powerpoint/2010/main" val="15569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52637" y="433450"/>
            <a:ext cx="11018520" cy="553998"/>
          </a:xfrm>
        </p:spPr>
        <p:txBody>
          <a:bodyPr/>
          <a:lstStyle/>
          <a:p>
            <a:r>
              <a:rPr lang="en-US" dirty="0" err="1"/>
              <a:t>Obtenir</a:t>
            </a:r>
            <a:r>
              <a:rPr lang="en-US" dirty="0"/>
              <a:t> un abonnement</a:t>
            </a:r>
          </a:p>
        </p:txBody>
      </p:sp>
      <p:sp>
        <p:nvSpPr>
          <p:cNvPr id="6" name="Text Placeholder 5"/>
          <p:cNvSpPr>
            <a:spLocks noGrp="1"/>
          </p:cNvSpPr>
          <p:nvPr>
            <p:ph type="body" sz="quarter" idx="10"/>
          </p:nvPr>
        </p:nvSpPr>
        <p:spPr>
          <a:xfrm>
            <a:off x="584200" y="1435497"/>
            <a:ext cx="5948485" cy="5429179"/>
          </a:xfrm>
        </p:spPr>
        <p:txBody>
          <a:bodyPr/>
          <a:lstStyle/>
          <a:p>
            <a:r>
              <a:rPr lang="fr-FR" dirty="0"/>
              <a:t>Les clients </a:t>
            </a:r>
            <a:r>
              <a:rPr lang="fr-FR" b="1" dirty="0"/>
              <a:t>Entreprise Agreement </a:t>
            </a:r>
            <a:r>
              <a:rPr lang="fr-FR" dirty="0"/>
              <a:t>prennent un engagement initial et consomment des services tout au long de l'année</a:t>
            </a:r>
          </a:p>
          <a:p>
            <a:r>
              <a:rPr lang="fr-FR" dirty="0"/>
              <a:t>Les </a:t>
            </a:r>
            <a:r>
              <a:rPr lang="fr-FR" b="1" dirty="0"/>
              <a:t>revendeurs</a:t>
            </a:r>
            <a:r>
              <a:rPr lang="fr-FR" dirty="0"/>
              <a:t> offrent un moyen simple et flexible d'acheter des services cloud</a:t>
            </a:r>
          </a:p>
          <a:p>
            <a:r>
              <a:rPr lang="fr-FR" dirty="0"/>
              <a:t>Les </a:t>
            </a:r>
            <a:r>
              <a:rPr lang="fr-FR" b="1" dirty="0"/>
              <a:t>partenaires</a:t>
            </a:r>
            <a:r>
              <a:rPr lang="fr-FR" dirty="0"/>
              <a:t> peuvent concevoir et implémenter votre solution cloud Azure</a:t>
            </a:r>
          </a:p>
          <a:p>
            <a:r>
              <a:rPr lang="fr-FR" b="1" dirty="0"/>
              <a:t>Compte personnel gratuit </a:t>
            </a:r>
            <a:r>
              <a:rPr lang="fr-FR" dirty="0"/>
              <a:t>-démarrer tout de suite</a:t>
            </a:r>
            <a:endParaRPr lang="en-US" dirty="0"/>
          </a:p>
        </p:txBody>
      </p:sp>
      <p:pic>
        <p:nvPicPr>
          <p:cNvPr id="2" name="Picture 1" descr="Four images representing the four areas on the slide. Decorative. ">
            <a:extLst>
              <a:ext uri="{FF2B5EF4-FFF2-40B4-BE49-F238E27FC236}">
                <a16:creationId xmlns:a16="http://schemas.microsoft.com/office/drawing/2014/main" id="{C54E5324-11EC-47E5-9ECE-B4C6E81B3D01}"/>
              </a:ext>
            </a:extLst>
          </p:cNvPr>
          <p:cNvPicPr>
            <a:picLocks noChangeAspect="1"/>
          </p:cNvPicPr>
          <p:nvPr/>
        </p:nvPicPr>
        <p:blipFill>
          <a:blip r:embed="rId3"/>
          <a:stretch>
            <a:fillRect/>
          </a:stretch>
        </p:blipFill>
        <p:spPr>
          <a:xfrm>
            <a:off x="6827550" y="1137473"/>
            <a:ext cx="4596782" cy="4304149"/>
          </a:xfrm>
          <a:prstGeom prst="rect">
            <a:avLst/>
          </a:prstGeom>
        </p:spPr>
      </p:pic>
    </p:spTree>
    <p:extLst>
      <p:ext uri="{BB962C8B-B14F-4D97-AF65-F5344CB8AC3E}">
        <p14:creationId xmlns:p14="http://schemas.microsoft.com/office/powerpoint/2010/main" val="27734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50B8-9CB3-466F-8195-21E6F4ADECFF}"/>
              </a:ext>
            </a:extLst>
          </p:cNvPr>
          <p:cNvSpPr>
            <a:spLocks noGrp="1"/>
          </p:cNvSpPr>
          <p:nvPr>
            <p:ph type="title"/>
          </p:nvPr>
        </p:nvSpPr>
        <p:spPr/>
        <p:txBody>
          <a:bodyPr/>
          <a:lstStyle/>
          <a:p>
            <a:r>
              <a:rPr lang="en-US" dirty="0" err="1"/>
              <a:t>Utilisation</a:t>
            </a:r>
            <a:r>
              <a:rPr lang="en-US" dirty="0"/>
              <a:t> de </a:t>
            </a:r>
            <a:r>
              <a:rPr lang="en-US" dirty="0" err="1"/>
              <a:t>l'abonnement</a:t>
            </a:r>
            <a:endParaRPr lang="en-US" dirty="0"/>
          </a:p>
        </p:txBody>
      </p:sp>
      <p:graphicFrame>
        <p:nvGraphicFramePr>
          <p:cNvPr id="5" name="Table 4">
            <a:extLst>
              <a:ext uri="{FF2B5EF4-FFF2-40B4-BE49-F238E27FC236}">
                <a16:creationId xmlns:a16="http://schemas.microsoft.com/office/drawing/2014/main" id="{7E0A2B37-C2CF-47B4-8811-5C06E7CD89FD}"/>
              </a:ext>
            </a:extLst>
          </p:cNvPr>
          <p:cNvGraphicFramePr>
            <a:graphicFrameLocks noGrp="1"/>
          </p:cNvGraphicFramePr>
          <p:nvPr>
            <p:extLst>
              <p:ext uri="{D42A27DB-BD31-4B8C-83A1-F6EECF244321}">
                <p14:modId xmlns:p14="http://schemas.microsoft.com/office/powerpoint/2010/main" val="1821384776"/>
              </p:ext>
            </p:extLst>
          </p:nvPr>
        </p:nvGraphicFramePr>
        <p:xfrm>
          <a:off x="595085" y="1432186"/>
          <a:ext cx="10623042" cy="4678680"/>
        </p:xfrm>
        <a:graphic>
          <a:graphicData uri="http://schemas.openxmlformats.org/drawingml/2006/table">
            <a:tbl>
              <a:tblPr firstRow="1" bandRow="1">
                <a:tableStyleId>{5C22544A-7EE6-4342-B048-85BDC9FD1C3A}</a:tableStyleId>
              </a:tblPr>
              <a:tblGrid>
                <a:gridCol w="1969695">
                  <a:extLst>
                    <a:ext uri="{9D8B030D-6E8A-4147-A177-3AD203B41FA5}">
                      <a16:colId xmlns:a16="http://schemas.microsoft.com/office/drawing/2014/main" val="1244596785"/>
                    </a:ext>
                  </a:extLst>
                </a:gridCol>
                <a:gridCol w="8653347">
                  <a:extLst>
                    <a:ext uri="{9D8B030D-6E8A-4147-A177-3AD203B41FA5}">
                      <a16:colId xmlns:a16="http://schemas.microsoft.com/office/drawing/2014/main" val="1144169494"/>
                    </a:ext>
                  </a:extLst>
                </a:gridCol>
              </a:tblGrid>
              <a:tr h="511064">
                <a:tc>
                  <a:txBody>
                    <a:bodyPr/>
                    <a:lstStyle/>
                    <a:p>
                      <a:pPr algn="ctr"/>
                      <a:r>
                        <a:rPr lang="en-US" sz="2000" dirty="0"/>
                        <a:t>Subscription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Usage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422487"/>
                  </a:ext>
                </a:extLst>
              </a:tr>
              <a:tr h="1041904">
                <a:tc>
                  <a:txBody>
                    <a:bodyPr/>
                    <a:lstStyle/>
                    <a:p>
                      <a:r>
                        <a:rPr lang="en-US" sz="2000" dirty="0"/>
                        <a:t>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dirty="0"/>
                        <a:t>Inclut un crédit de 200 $ pour les 30 premiers jours, accès limité gratuit pendant 12 mois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718024"/>
                  </a:ext>
                </a:extLst>
              </a:tr>
              <a:tr h="1041904">
                <a:tc>
                  <a:txBody>
                    <a:bodyPr/>
                    <a:lstStyle/>
                    <a:p>
                      <a:r>
                        <a:rPr lang="en-US" sz="2000" dirty="0"/>
                        <a:t>Pay-As-You-Go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err="1"/>
                        <a:t>Vous</a:t>
                      </a:r>
                      <a:r>
                        <a:rPr lang="en-US" sz="2000" dirty="0"/>
                        <a:t> facture </a:t>
                      </a:r>
                      <a:r>
                        <a:rPr lang="en-US" sz="2000" dirty="0" err="1"/>
                        <a:t>mensuellement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247879"/>
                  </a:ext>
                </a:extLst>
              </a:tr>
              <a:tr h="1041904">
                <a:tc>
                  <a:txBody>
                    <a:bodyPr/>
                    <a:lstStyle/>
                    <a:p>
                      <a:r>
                        <a:rPr lang="en-US" sz="2000" dirty="0"/>
                        <a:t>Enterprise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dirty="0"/>
                        <a:t>Un accord, avec des remises pour les nouvelles licences et l'assurance logicielle – adapté à l’échelle d’une entreprise.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433382"/>
                  </a:ext>
                </a:extLst>
              </a:tr>
              <a:tr h="1041904">
                <a:tc>
                  <a:txBody>
                    <a:bodyPr/>
                    <a:lstStyle/>
                    <a:p>
                      <a:r>
                        <a:rPr lang="en-US" sz="2000" dirty="0"/>
                        <a:t>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dirty="0"/>
                        <a:t>Inclut 100 $ pour 12 mois, le </a:t>
                      </a:r>
                      <a:r>
                        <a:rPr lang="fr-FR" sz="2000" dirty="0" err="1"/>
                        <a:t>status</a:t>
                      </a:r>
                      <a:r>
                        <a:rPr lang="fr-FR" sz="2000" dirty="0"/>
                        <a:t> étudiant est </a:t>
                      </a:r>
                      <a:r>
                        <a:rPr lang="fr-FR" sz="2000" dirty="0" err="1"/>
                        <a:t>vérifé</a:t>
                      </a:r>
                      <a:r>
                        <a:rPr lang="fr-FR" sz="2000" dirty="0"/>
                        <a:t> par l’email de l’organisation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21379"/>
                  </a:ext>
                </a:extLst>
              </a:tr>
            </a:tbl>
          </a:graphicData>
        </a:graphic>
      </p:graphicFrame>
    </p:spTree>
    <p:extLst>
      <p:ext uri="{BB962C8B-B14F-4D97-AF65-F5344CB8AC3E}">
        <p14:creationId xmlns:p14="http://schemas.microsoft.com/office/powerpoint/2010/main" val="535203732"/>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3021</Words>
  <Application>Microsoft Office PowerPoint</Application>
  <PresentationFormat>Grand écran</PresentationFormat>
  <Paragraphs>378</Paragraphs>
  <Slides>43</Slides>
  <Notes>34</Notes>
  <HiddenSlides>4</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43</vt:i4>
      </vt:variant>
    </vt:vector>
  </HeadingPairs>
  <TitlesOfParts>
    <vt:vector size="52" baseType="lpstr">
      <vt:lpstr>Arial</vt:lpstr>
      <vt:lpstr>Calibri</vt:lpstr>
      <vt:lpstr>Consolas</vt:lpstr>
      <vt:lpstr>Segoe UI</vt:lpstr>
      <vt:lpstr>Segoe UI Light</vt:lpstr>
      <vt:lpstr>Segoe UI Semibold</vt:lpstr>
      <vt:lpstr>Segoe UI Semilight</vt:lpstr>
      <vt:lpstr>Wingdings</vt:lpstr>
      <vt:lpstr>WHITE TEMPLATE</vt:lpstr>
      <vt:lpstr>AZ-103T00A Module 11:  Gouvernance et conformité</vt:lpstr>
      <vt:lpstr>Aperçu du module</vt:lpstr>
      <vt:lpstr>Leçon 01 : Abonnements et comptes</vt:lpstr>
      <vt:lpstr>Aperçu de la leçon</vt:lpstr>
      <vt:lpstr>Groupes de gestion</vt:lpstr>
      <vt:lpstr>Création de groupes de gestion</vt:lpstr>
      <vt:lpstr>Abonnements Azure</vt:lpstr>
      <vt:lpstr>Obtenir un abonnement</vt:lpstr>
      <vt:lpstr>Utilisation de l'abonnement</vt:lpstr>
      <vt:lpstr>Types d’abonnements utilisateurs</vt:lpstr>
      <vt:lpstr>Vérification des limites de ressources</vt:lpstr>
      <vt:lpstr>Tags de ressources</vt:lpstr>
      <vt:lpstr>Facturation</vt:lpstr>
      <vt:lpstr>Leçon 02: Role-based Access Control (RBAC)</vt:lpstr>
      <vt:lpstr>Aperçu de la leçon</vt:lpstr>
      <vt:lpstr>Concepts RBAC</vt:lpstr>
      <vt:lpstr>RBAC Roles</vt:lpstr>
      <vt:lpstr>Administrator Permissions</vt:lpstr>
      <vt:lpstr>Assignement de rôles</vt:lpstr>
      <vt:lpstr>Définitions de rôles</vt:lpstr>
      <vt:lpstr>TD1 - RBAC</vt:lpstr>
      <vt:lpstr>Leçon 03: Utilisateurs et groupes</vt:lpstr>
      <vt:lpstr>Aperçu de la leçon</vt:lpstr>
      <vt:lpstr>Comptes utilisateur</vt:lpstr>
      <vt:lpstr>Ajout de comptes utilisateur</vt:lpstr>
      <vt:lpstr>Importation en masse en powershell</vt:lpstr>
      <vt:lpstr>Groupes</vt:lpstr>
      <vt:lpstr>Ajout de membres au groupe</vt:lpstr>
      <vt:lpstr>Ajout d'un propriétaire de groupe</vt:lpstr>
      <vt:lpstr>TD2 – Groupes et utilisateurs</vt:lpstr>
      <vt:lpstr>Leçon 04: Stratégies Azure</vt:lpstr>
      <vt:lpstr>Aperçu de la leçon</vt:lpstr>
      <vt:lpstr>Azure Policy</vt:lpstr>
      <vt:lpstr>Mise en œuvre de la stratégie Azure</vt:lpstr>
      <vt:lpstr>Définitions des stratégies</vt:lpstr>
      <vt:lpstr>Créer des définitions d'initiative</vt:lpstr>
      <vt:lpstr>Portée de la définition de l'initiative</vt:lpstr>
      <vt:lpstr>Déterminer la conformité</vt:lpstr>
      <vt:lpstr>TD3 – Stratégies Azure</vt:lpstr>
      <vt:lpstr>Lesson 05: Lab and Review Questions</vt:lpstr>
      <vt:lpstr>Lab – Role-Based Access Control</vt:lpstr>
      <vt:lpstr>Lab: Governance and Compliance</vt:lpstr>
      <vt:lpstr>Module 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2019-04-16T13:17:06Z</dcterms:created>
  <dcterms:modified xsi:type="dcterms:W3CDTF">2019-07-16T09:43:13Z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cynthist@microsoft.com</vt:lpwstr>
  </property>
  <property fmtid="{D5CDD505-2E9C-101B-9397-08002B2CF9AE}" pid="5" name="MSIP_Label_f42aa342-8706-4288-bd11-ebb85995028c_SetDate">
    <vt:lpwstr>2019-04-16T13:17:10.5675694Z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cfe4a635-4b75-4d92-9c5f-19238d918588</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