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Lst>
  <p:notesMasterIdLst>
    <p:notesMasterId r:id="rId40"/>
  </p:notesMasterIdLst>
  <p:sldIdLst>
    <p:sldId id="1719" r:id="rId2"/>
    <p:sldId id="2253" r:id="rId3"/>
    <p:sldId id="2012" r:id="rId4"/>
    <p:sldId id="2489" r:id="rId5"/>
    <p:sldId id="1976" r:id="rId6"/>
    <p:sldId id="2084" r:id="rId7"/>
    <p:sldId id="2085" r:id="rId8"/>
    <p:sldId id="2086" r:id="rId9"/>
    <p:sldId id="2087" r:id="rId10"/>
    <p:sldId id="2089" r:id="rId11"/>
    <p:sldId id="2224" r:id="rId12"/>
    <p:sldId id="2250" r:id="rId13"/>
    <p:sldId id="2072" r:id="rId14"/>
    <p:sldId id="2251" r:id="rId15"/>
    <p:sldId id="2074" r:id="rId16"/>
    <p:sldId id="2075" r:id="rId17"/>
    <p:sldId id="2005" r:id="rId18"/>
    <p:sldId id="2244" r:id="rId19"/>
    <p:sldId id="2094" r:id="rId20"/>
    <p:sldId id="2243" r:id="rId21"/>
    <p:sldId id="2245" r:id="rId22"/>
    <p:sldId id="2095" r:id="rId23"/>
    <p:sldId id="2096" r:id="rId24"/>
    <p:sldId id="2098" r:id="rId25"/>
    <p:sldId id="2246" r:id="rId26"/>
    <p:sldId id="2006" r:id="rId27"/>
    <p:sldId id="2248" r:id="rId28"/>
    <p:sldId id="2247" r:id="rId29"/>
    <p:sldId id="2102" r:id="rId30"/>
    <p:sldId id="2101" r:id="rId31"/>
    <p:sldId id="2103" r:id="rId32"/>
    <p:sldId id="2104" r:id="rId33"/>
    <p:sldId id="2105" r:id="rId34"/>
    <p:sldId id="2249" r:id="rId35"/>
    <p:sldId id="2108" r:id="rId36"/>
    <p:sldId id="2007" r:id="rId37"/>
    <p:sldId id="2252" r:id="rId38"/>
    <p:sldId id="2236"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861" autoAdjust="0"/>
    <p:restoredTop sz="82657" autoAdjust="0"/>
  </p:normalViewPr>
  <p:slideViewPr>
    <p:cSldViewPr snapToGrid="0">
      <p:cViewPr varScale="1">
        <p:scale>
          <a:sx n="95" d="100"/>
          <a:sy n="95" d="100"/>
        </p:scale>
        <p:origin x="972" y="7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5CF66F0-0810-43B6-89CA-8A60532D42CE}" type="datetimeFigureOut">
              <a:rPr lang="en-US" smtClean="0"/>
              <a:t>7/21/2019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507DC7E-BC41-4478-BA30-CBCC3A644F0A}" type="slidenum">
              <a:rPr lang="en-US" smtClean="0"/>
              <a:t>‹N°›</a:t>
            </a:fld>
            <a:endParaRPr lang="en-US"/>
          </a:p>
        </p:txBody>
      </p:sp>
    </p:spTree>
    <p:extLst>
      <p:ext uri="{BB962C8B-B14F-4D97-AF65-F5344CB8AC3E}">
        <p14:creationId xmlns:p14="http://schemas.microsoft.com/office/powerpoint/2010/main" val="27860799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docs.microsoft.com/en-us/azure/cdn/cdn-overview"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Implement File Sync lab for this module has setup time. If you are going to do the lab, consider completing Exercise 0: Prepare the lab environment before starting the lecture. </a:t>
            </a:r>
          </a:p>
          <a:p>
            <a:endParaRPr lang="en-US" dirty="0"/>
          </a:p>
        </p:txBody>
      </p:sp>
      <p:sp>
        <p:nvSpPr>
          <p:cNvPr id="4" name="Header Placeholder 3"/>
          <p:cNvSpPr>
            <a:spLocks noGrp="1"/>
          </p:cNvSpPr>
          <p:nvPr>
            <p:ph type="hdr" sz="quarter" idx="10"/>
          </p:nvPr>
        </p:nvSpPr>
        <p:spPr/>
        <p:txBody>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11"/>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3619146B-24F9-441E-A368-DB3B5A84C1D4}"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7/21/2019 12:11 PM</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20803959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Lesson overview</a:t>
            </a:r>
          </a:p>
        </p:txBody>
      </p:sp>
      <p:sp>
        <p:nvSpPr>
          <p:cNvPr id="4" name="Slide Number Placeholder 3"/>
          <p:cNvSpPr>
            <a:spLocks noGrp="1"/>
          </p:cNvSpPr>
          <p:nvPr>
            <p:ph type="sldNum" sz="quarter" idx="5"/>
          </p:nvPr>
        </p:nvSpPr>
        <p:spPr/>
        <p:txBody>
          <a:bodyPr/>
          <a:lstStyle/>
          <a:p>
            <a:fld id="{8507DC7E-BC41-4478-BA30-CBCC3A644F0A}" type="slidenum">
              <a:rPr lang="en-US" smtClean="0"/>
              <a:t>12</a:t>
            </a:fld>
            <a:endParaRPr lang="en-US"/>
          </a:p>
        </p:txBody>
      </p:sp>
    </p:spTree>
    <p:extLst>
      <p:ext uri="{BB962C8B-B14F-4D97-AF65-F5344CB8AC3E}">
        <p14:creationId xmlns:p14="http://schemas.microsoft.com/office/powerpoint/2010/main" val="1492806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882" kern="1200" dirty="0">
                <a:solidFill>
                  <a:schemeClr val="tx1"/>
                </a:solidFill>
                <a:effectLst/>
                <a:latin typeface="Segoe UI Light" pitchFamily="34" charset="0"/>
                <a:ea typeface="+mn-ea"/>
                <a:cs typeface="+mn-cs"/>
              </a:rPr>
              <a:t>✔ At the time of this writing Azure File Sync is in preview. Be sure to consult the documentation for any new updates.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900" dirty="0">
                <a:solidFill>
                  <a:srgbClr val="00B050"/>
                </a:solidFill>
              </a:rPr>
              <a:t>✔️</a:t>
            </a:r>
            <a:r>
              <a:rPr lang="en-US" sz="900" dirty="0"/>
              <a:t> </a:t>
            </a:r>
            <a:r>
              <a:rPr lang="en-US" sz="900" dirty="0">
                <a:gradFill>
                  <a:gsLst>
                    <a:gs pos="1250">
                      <a:schemeClr val="tx1"/>
                    </a:gs>
                    <a:gs pos="100000">
                      <a:schemeClr val="tx1"/>
                    </a:gs>
                  </a:gsLst>
                  <a:lin ang="5400000" scaled="0"/>
                </a:gradFill>
                <a:latin typeface="Segoe UI Semilight" panose="020B0402040204020203" pitchFamily="34" charset="0"/>
                <a:cs typeface="Segoe UI Semilight" panose="020B0402040204020203" pitchFamily="34" charset="0"/>
              </a:rPr>
              <a:t>Cloud tiering is an optional feature of Azure File Sync in which frequently accessed files are cached locally on the server while all other files are tiered to Azure Files based on policy settings. </a:t>
            </a:r>
            <a:endParaRPr lang="en-US" sz="1000" dirty="0">
              <a:gradFill>
                <a:gsLst>
                  <a:gs pos="1250">
                    <a:schemeClr val="tx1"/>
                  </a:gs>
                  <a:gs pos="100000">
                    <a:schemeClr val="tx1"/>
                  </a:gs>
                </a:gsLst>
                <a:lin ang="5400000" scaled="0"/>
              </a:gradFill>
              <a:latin typeface="Segoe UI Semilight" panose="020B0402040204020203" pitchFamily="34" charset="0"/>
              <a:cs typeface="Segoe UI Semilight" panose="020B0402040204020203" pitchFamily="34" charset="0"/>
            </a:endParaRPr>
          </a:p>
          <a:p>
            <a:endParaRPr lang="en-US" sz="882" kern="1200" dirty="0">
              <a:solidFill>
                <a:schemeClr val="tx1"/>
              </a:solidFill>
              <a:effectLst/>
              <a:latin typeface="Segoe UI Light" pitchFamily="34" charset="0"/>
              <a:ea typeface="+mn-ea"/>
              <a:cs typeface="+mn-cs"/>
            </a:endParaRPr>
          </a:p>
          <a:p>
            <a:r>
              <a:rPr lang="en-US" sz="882" kern="1200" dirty="0">
                <a:solidFill>
                  <a:schemeClr val="tx1"/>
                </a:solidFill>
                <a:effectLst/>
                <a:latin typeface="Segoe UI Light" pitchFamily="34" charset="0"/>
                <a:ea typeface="+mn-ea"/>
                <a:cs typeface="+mn-cs"/>
              </a:rPr>
              <a:t> </a:t>
            </a:r>
          </a:p>
          <a:p>
            <a:r>
              <a:rPr lang="en-US" sz="882" kern="1200" dirty="0">
                <a:solidFill>
                  <a:schemeClr val="tx1"/>
                </a:solidFill>
                <a:effectLst/>
                <a:latin typeface="Segoe UI Light" pitchFamily="34" charset="0"/>
                <a:ea typeface="+mn-ea"/>
                <a:cs typeface="+mn-cs"/>
              </a:rPr>
              <a:t>For more information, you can see: </a:t>
            </a:r>
          </a:p>
          <a:p>
            <a:r>
              <a:rPr lang="en-US" sz="882" kern="1200" dirty="0">
                <a:solidFill>
                  <a:schemeClr val="tx1"/>
                </a:solidFill>
                <a:effectLst/>
                <a:latin typeface="Segoe UI Light" pitchFamily="34" charset="0"/>
                <a:ea typeface="+mn-ea"/>
                <a:cs typeface="+mn-cs"/>
              </a:rPr>
              <a:t>Planning for an Azure File Sync deployment - https://docs.microsoft.com/en-us/azure/storage/files/storage-sync-files-planning </a:t>
            </a:r>
          </a:p>
          <a:p>
            <a:r>
              <a:rPr lang="en-US" sz="882" kern="1200" dirty="0">
                <a:solidFill>
                  <a:schemeClr val="tx1"/>
                </a:solidFill>
                <a:effectLst/>
                <a:latin typeface="Segoe UI Light" pitchFamily="34" charset="0"/>
                <a:ea typeface="+mn-ea"/>
                <a:cs typeface="+mn-cs"/>
              </a:rPr>
              <a:t> </a:t>
            </a:r>
          </a:p>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9427A7F7-BB1E-479D-AFAA-B52F4D0C99F2}" type="datetime8">
              <a:rPr lang="en-US" smtClean="0"/>
              <a:t>7/21/2019 12:11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13</a:t>
            </a:fld>
            <a:endParaRPr lang="en-US" dirty="0"/>
          </a:p>
        </p:txBody>
      </p:sp>
    </p:spTree>
    <p:extLst>
      <p:ext uri="{BB962C8B-B14F-4D97-AF65-F5344CB8AC3E}">
        <p14:creationId xmlns:p14="http://schemas.microsoft.com/office/powerpoint/2010/main" val="16120262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Sync Service peut lier plusieurs Sync Group avec plusieurs Storage </a:t>
            </a:r>
            <a:r>
              <a:rPr lang="fr-FR" dirty="0" err="1"/>
              <a:t>Accounts</a:t>
            </a:r>
            <a:r>
              <a:rPr lang="fr-FR" dirty="0"/>
              <a:t>.</a:t>
            </a:r>
          </a:p>
          <a:p>
            <a:r>
              <a:rPr lang="fr-FR" dirty="0"/>
              <a:t>On peut avoir plusieurs Sync Services</a:t>
            </a:r>
          </a:p>
          <a:p>
            <a:r>
              <a:rPr lang="en-US" sz="1200" kern="1200" dirty="0">
                <a:solidFill>
                  <a:schemeClr val="tx1"/>
                </a:solidFill>
                <a:latin typeface="+mn-lt"/>
                <a:ea typeface="+mn-ea"/>
                <a:cs typeface="+mn-cs"/>
              </a:rPr>
              <a:t>The storage account for the Azure file share must be located in the same region as the Storage</a:t>
            </a:r>
          </a:p>
          <a:p>
            <a:r>
              <a:rPr lang="fr-FR" sz="1200" kern="1200" dirty="0">
                <a:solidFill>
                  <a:schemeClr val="tx1"/>
                </a:solidFill>
                <a:latin typeface="+mn-lt"/>
                <a:ea typeface="+mn-ea"/>
                <a:cs typeface="+mn-cs"/>
              </a:rPr>
              <a:t>Sync Service</a:t>
            </a:r>
            <a:endParaRPr lang="fr-FR" dirty="0"/>
          </a:p>
          <a:p>
            <a:r>
              <a:rPr lang="fr-FR" dirty="0"/>
              <a:t>Plusieurs serveurs dans un Sync Service mais 1 Sync service par serveur</a:t>
            </a:r>
          </a:p>
          <a:p>
            <a:r>
              <a:rPr lang="fr-FR" dirty="0"/>
              <a:t>Plusieurs Server </a:t>
            </a:r>
            <a:r>
              <a:rPr lang="fr-FR" dirty="0" err="1"/>
              <a:t>endpoint</a:t>
            </a:r>
            <a:r>
              <a:rPr lang="fr-FR" dirty="0"/>
              <a:t> par volume si les dossiers sont différents</a:t>
            </a:r>
          </a:p>
          <a:p>
            <a:r>
              <a:rPr lang="en-US" sz="1200" kern="1200" dirty="0">
                <a:solidFill>
                  <a:schemeClr val="tx1"/>
                </a:solidFill>
                <a:latin typeface="+mn-lt"/>
                <a:ea typeface="+mn-ea"/>
                <a:cs typeface="+mn-cs"/>
              </a:rPr>
              <a:t>FileSyncSvc.exe: The background Windows service that is responsible for monitoring changes on</a:t>
            </a:r>
          </a:p>
          <a:p>
            <a:r>
              <a:rPr lang="en-US" sz="1200" kern="1200" dirty="0">
                <a:solidFill>
                  <a:schemeClr val="tx1"/>
                </a:solidFill>
                <a:latin typeface="+mn-lt"/>
                <a:ea typeface="+mn-ea"/>
                <a:cs typeface="+mn-cs"/>
              </a:rPr>
              <a:t>server endpoints, and for initiating sync sessions to Azure.</a:t>
            </a:r>
          </a:p>
          <a:p>
            <a:r>
              <a:rPr lang="en-US" sz="1200" kern="1200" dirty="0">
                <a:solidFill>
                  <a:schemeClr val="tx1"/>
                </a:solidFill>
                <a:latin typeface="+mn-lt"/>
                <a:ea typeface="+mn-ea"/>
                <a:cs typeface="+mn-cs"/>
              </a:rPr>
              <a:t> ● StorageSync.sys: The Azure File Sync file system filter, which is responsible for tiering files to Azure</a:t>
            </a:r>
          </a:p>
          <a:p>
            <a:r>
              <a:rPr lang="en-US" sz="1200" kern="1200" dirty="0">
                <a:solidFill>
                  <a:schemeClr val="tx1"/>
                </a:solidFill>
                <a:latin typeface="+mn-lt"/>
                <a:ea typeface="+mn-ea"/>
                <a:cs typeface="+mn-cs"/>
              </a:rPr>
              <a:t>Files (when cloud tiering is enabled).</a:t>
            </a:r>
          </a:p>
          <a:p>
            <a:r>
              <a:rPr lang="en-US" sz="1200" kern="1200" dirty="0">
                <a:solidFill>
                  <a:schemeClr val="tx1"/>
                </a:solidFill>
                <a:latin typeface="+mn-lt"/>
                <a:ea typeface="+mn-ea"/>
                <a:cs typeface="+mn-cs"/>
              </a:rPr>
              <a:t> ● PowerShell management cmdlets: PowerShell cmdlets that you use to interact with the Microsoft.</a:t>
            </a:r>
          </a:p>
          <a:p>
            <a:r>
              <a:rPr lang="en-US" sz="1200" kern="1200" dirty="0" err="1">
                <a:solidFill>
                  <a:schemeClr val="tx1"/>
                </a:solidFill>
                <a:latin typeface="+mn-lt"/>
                <a:ea typeface="+mn-ea"/>
                <a:cs typeface="+mn-cs"/>
              </a:rPr>
              <a:t>StorageSync</a:t>
            </a:r>
            <a:r>
              <a:rPr lang="en-US" sz="1200" kern="1200" dirty="0">
                <a:solidFill>
                  <a:schemeClr val="tx1"/>
                </a:solidFill>
                <a:latin typeface="+mn-lt"/>
                <a:ea typeface="+mn-ea"/>
                <a:cs typeface="+mn-cs"/>
              </a:rPr>
              <a:t> Azure resource provider. You can find these at the following (default) locations: </a:t>
            </a:r>
          </a:p>
          <a:p>
            <a:r>
              <a:rPr lang="fr-FR" sz="1200" kern="1200" dirty="0">
                <a:solidFill>
                  <a:schemeClr val="tx1"/>
                </a:solidFill>
                <a:latin typeface="+mn-lt"/>
                <a:ea typeface="+mn-ea"/>
                <a:cs typeface="+mn-cs"/>
              </a:rPr>
              <a:t> ● C:\Program Files\Azure\</a:t>
            </a:r>
            <a:r>
              <a:rPr lang="fr-FR" sz="1200" kern="1200" dirty="0" err="1">
                <a:solidFill>
                  <a:schemeClr val="tx1"/>
                </a:solidFill>
                <a:latin typeface="+mn-lt"/>
                <a:ea typeface="+mn-ea"/>
                <a:cs typeface="+mn-cs"/>
              </a:rPr>
              <a:t>StorageSyncAgent</a:t>
            </a:r>
            <a:r>
              <a:rPr lang="fr-FR" sz="1200" kern="1200" dirty="0">
                <a:solidFill>
                  <a:schemeClr val="tx1"/>
                </a:solidFill>
                <a:latin typeface="+mn-lt"/>
                <a:ea typeface="+mn-ea"/>
                <a:cs typeface="+mn-cs"/>
              </a:rPr>
              <a:t>\StorageSync.Management.PowerShell.Cmdlets.dll</a:t>
            </a:r>
          </a:p>
          <a:p>
            <a:r>
              <a:rPr lang="fr-FR" sz="1200" kern="1200" dirty="0">
                <a:solidFill>
                  <a:schemeClr val="tx1"/>
                </a:solidFill>
                <a:latin typeface="+mn-lt"/>
                <a:ea typeface="+mn-ea"/>
                <a:cs typeface="+mn-cs"/>
              </a:rPr>
              <a:t> ● C:\Program Files\Azure\</a:t>
            </a:r>
            <a:r>
              <a:rPr lang="fr-FR" sz="1200" kern="1200" dirty="0" err="1">
                <a:solidFill>
                  <a:schemeClr val="tx1"/>
                </a:solidFill>
                <a:latin typeface="+mn-lt"/>
                <a:ea typeface="+mn-ea"/>
                <a:cs typeface="+mn-cs"/>
              </a:rPr>
              <a:t>StorageSyncAgent</a:t>
            </a:r>
            <a:r>
              <a:rPr lang="fr-FR" sz="1200" kern="1200" dirty="0">
                <a:solidFill>
                  <a:schemeClr val="tx1"/>
                </a:solidFill>
                <a:latin typeface="+mn-lt"/>
                <a:ea typeface="+mn-ea"/>
                <a:cs typeface="+mn-cs"/>
              </a:rPr>
              <a:t>\StorageSync.Management.ServerCmdlets.dll</a:t>
            </a:r>
            <a:endParaRPr lang="fr-FR" dirty="0"/>
          </a:p>
        </p:txBody>
      </p:sp>
      <p:sp>
        <p:nvSpPr>
          <p:cNvPr id="4" name="Espace réservé du numéro de diapositive 3"/>
          <p:cNvSpPr>
            <a:spLocks noGrp="1"/>
          </p:cNvSpPr>
          <p:nvPr>
            <p:ph type="sldNum" sz="quarter" idx="5"/>
          </p:nvPr>
        </p:nvSpPr>
        <p:spPr/>
        <p:txBody>
          <a:bodyPr/>
          <a:lstStyle/>
          <a:p>
            <a:fld id="{8507DC7E-BC41-4478-BA30-CBCC3A644F0A}" type="slidenum">
              <a:rPr lang="en-US" smtClean="0"/>
              <a:t>14</a:t>
            </a:fld>
            <a:endParaRPr lang="en-US"/>
          </a:p>
        </p:txBody>
      </p:sp>
    </p:spTree>
    <p:extLst>
      <p:ext uri="{BB962C8B-B14F-4D97-AF65-F5344CB8AC3E}">
        <p14:creationId xmlns:p14="http://schemas.microsoft.com/office/powerpoint/2010/main" val="30295170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latin typeface="+mn-lt"/>
                <a:ea typeface="+mn-ea"/>
                <a:cs typeface="+mn-cs"/>
              </a:rPr>
              <a:t>Preparation steps 2 include temporarily disabling Internet Explorer Enhanced Security and ensuring you</a:t>
            </a:r>
          </a:p>
          <a:p>
            <a:r>
              <a:rPr lang="fr-FR" sz="1200" kern="1200" dirty="0">
                <a:solidFill>
                  <a:schemeClr val="tx1"/>
                </a:solidFill>
                <a:latin typeface="+mn-lt"/>
                <a:ea typeface="+mn-ea"/>
                <a:cs typeface="+mn-cs"/>
              </a:rPr>
              <a:t>have </a:t>
            </a:r>
            <a:r>
              <a:rPr lang="fr-FR" sz="1200" kern="1200" dirty="0" err="1">
                <a:solidFill>
                  <a:schemeClr val="tx1"/>
                </a:solidFill>
                <a:latin typeface="+mn-lt"/>
                <a:ea typeface="+mn-ea"/>
                <a:cs typeface="+mn-cs"/>
              </a:rPr>
              <a:t>latest</a:t>
            </a:r>
            <a:r>
              <a:rPr lang="fr-FR" sz="1200" kern="1200" dirty="0">
                <a:solidFill>
                  <a:schemeClr val="tx1"/>
                </a:solidFill>
                <a:latin typeface="+mn-lt"/>
                <a:ea typeface="+mn-ea"/>
                <a:cs typeface="+mn-cs"/>
              </a:rPr>
              <a:t> PowerShell version.</a:t>
            </a:r>
          </a:p>
          <a:p>
            <a:r>
              <a:rPr lang="en-US" sz="1200" kern="1200" dirty="0">
                <a:solidFill>
                  <a:schemeClr val="tx1"/>
                </a:solidFill>
                <a:latin typeface="+mn-lt"/>
                <a:ea typeface="+mn-ea"/>
                <a:cs typeface="+mn-cs"/>
              </a:rPr>
              <a:t>We recommend that you keep the default installation 3 path and that</a:t>
            </a:r>
          </a:p>
          <a:p>
            <a:r>
              <a:rPr lang="en-US" sz="1200" kern="1200" dirty="0">
                <a:solidFill>
                  <a:schemeClr val="tx1"/>
                </a:solidFill>
                <a:latin typeface="+mn-lt"/>
                <a:ea typeface="+mn-ea"/>
                <a:cs typeface="+mn-cs"/>
              </a:rPr>
              <a:t>you enable Microsoft Update to keep Azure File Sync up to date.</a:t>
            </a:r>
          </a:p>
          <a:p>
            <a:r>
              <a:rPr lang="en-US" dirty="0"/>
              <a:t>✔ Continue to the next topic for an explanation of how files are synchronized.</a:t>
            </a:r>
          </a:p>
          <a:p>
            <a:r>
              <a:rPr lang="en-US" dirty="0"/>
              <a:t> </a:t>
            </a:r>
          </a:p>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9427A7F7-BB1E-479D-AFAA-B52F4D0C99F2}" type="datetime8">
              <a:rPr lang="en-US" smtClean="0"/>
              <a:t>7/21/2019 12:51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15</a:t>
            </a:fld>
            <a:endParaRPr lang="en-US" dirty="0"/>
          </a:p>
        </p:txBody>
      </p:sp>
    </p:spTree>
    <p:extLst>
      <p:ext uri="{BB962C8B-B14F-4D97-AF65-F5344CB8AC3E}">
        <p14:creationId xmlns:p14="http://schemas.microsoft.com/office/powerpoint/2010/main" val="34742417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latin typeface="+mn-lt"/>
                <a:ea typeface="+mn-ea"/>
                <a:cs typeface="+mn-cs"/>
              </a:rPr>
              <a:t>5. A special folder, comparable to the</a:t>
            </a:r>
          </a:p>
          <a:p>
            <a:r>
              <a:rPr lang="en-US" sz="1200" kern="1200" dirty="0">
                <a:solidFill>
                  <a:schemeClr val="tx1"/>
                </a:solidFill>
                <a:latin typeface="+mn-lt"/>
                <a:ea typeface="+mn-ea"/>
                <a:cs typeface="+mn-cs"/>
              </a:rPr>
              <a:t>hidden “System Volume Information” folder on an NTFS volume, will be provisioned. This directory is</a:t>
            </a:r>
          </a:p>
          <a:p>
            <a:r>
              <a:rPr lang="en-US" sz="1200" kern="1200" dirty="0">
                <a:solidFill>
                  <a:schemeClr val="tx1"/>
                </a:solidFill>
                <a:latin typeface="+mn-lt"/>
                <a:ea typeface="+mn-ea"/>
                <a:cs typeface="+mn-cs"/>
              </a:rPr>
              <a:t>called ".</a:t>
            </a:r>
            <a:r>
              <a:rPr lang="en-US" sz="1200" kern="1200" dirty="0" err="1">
                <a:solidFill>
                  <a:schemeClr val="tx1"/>
                </a:solidFill>
                <a:latin typeface="+mn-lt"/>
                <a:ea typeface="+mn-ea"/>
                <a:cs typeface="+mn-cs"/>
              </a:rPr>
              <a:t>SystemShareInformation</a:t>
            </a:r>
            <a:r>
              <a:rPr lang="en-US" sz="1200" kern="1200" dirty="0">
                <a:solidFill>
                  <a:schemeClr val="tx1"/>
                </a:solidFill>
                <a:latin typeface="+mn-lt"/>
                <a:ea typeface="+mn-ea"/>
                <a:cs typeface="+mn-cs"/>
              </a:rPr>
              <a:t>". It contains important sync metadata that will not sync to other endpoints.</a:t>
            </a:r>
          </a:p>
          <a:p>
            <a:r>
              <a:rPr lang="en-US" sz="1200" kern="1200" dirty="0">
                <a:solidFill>
                  <a:schemeClr val="tx1"/>
                </a:solidFill>
                <a:latin typeface="+mn-lt"/>
                <a:ea typeface="+mn-ea"/>
                <a:cs typeface="+mn-cs"/>
              </a:rPr>
              <a:t>Do not use or delete it!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Regardless of whether cloud tiering is enabled, your Azure file share always has a complete copy of the data in the sync group.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6. The path should not be the </a:t>
            </a:r>
            <a:r>
              <a:rPr lang="fr-FR" sz="1200" kern="1200" dirty="0">
                <a:solidFill>
                  <a:schemeClr val="tx1"/>
                </a:solidFill>
                <a:latin typeface="+mn-lt"/>
                <a:ea typeface="+mn-ea"/>
                <a:cs typeface="+mn-cs"/>
              </a:rPr>
              <a:t>root volume</a:t>
            </a:r>
            <a:endParaRPr lang="en-US" dirty="0"/>
          </a:p>
          <a:p>
            <a:r>
              <a:rPr lang="en-US" dirty="0"/>
              <a:t>✔ Azure File Sync moves file data and metadata exclusively over HTTPS and requires port 443 to be open outbound. Based on policies in your datacenter, branch or region, further restricting traffic over port 443 to specific domains may be desired or required.</a:t>
            </a:r>
          </a:p>
          <a:p>
            <a:endParaRPr lang="en-US" dirty="0"/>
          </a:p>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9427A7F7-BB1E-479D-AFAA-B52F4D0C99F2}" type="datetime8">
              <a:rPr lang="en-US" smtClean="0"/>
              <a:t>7/21/2019 1:02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16</a:t>
            </a:fld>
            <a:endParaRPr lang="en-US" dirty="0"/>
          </a:p>
        </p:txBody>
      </p:sp>
    </p:spTree>
    <p:extLst>
      <p:ext uri="{BB962C8B-B14F-4D97-AF65-F5344CB8AC3E}">
        <p14:creationId xmlns:p14="http://schemas.microsoft.com/office/powerpoint/2010/main" val="31840433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Lesson overview</a:t>
            </a:r>
          </a:p>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9427A7F7-BB1E-479D-AFAA-B52F4D0C99F2}" type="datetime8">
              <a:rPr lang="en-US" smtClean="0"/>
              <a:t>7/21/2019 12:11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18</a:t>
            </a:fld>
            <a:endParaRPr lang="en-US" dirty="0"/>
          </a:p>
        </p:txBody>
      </p:sp>
    </p:spTree>
    <p:extLst>
      <p:ext uri="{BB962C8B-B14F-4D97-AF65-F5344CB8AC3E}">
        <p14:creationId xmlns:p14="http://schemas.microsoft.com/office/powerpoint/2010/main" val="461134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 A single job can include up to 10 disks. You can create jobs directly from the Azure portal. You can also accomplish this programmatically by using Azure Storage Import/Export REST API.</a:t>
            </a:r>
            <a:endParaRPr lang="en-US" dirty="0"/>
          </a:p>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9427A7F7-BB1E-479D-AFAA-B52F4D0C99F2}" type="datetime8">
              <a:rPr lang="en-US" smtClean="0"/>
              <a:t>7/21/2019 1:06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19</a:t>
            </a:fld>
            <a:endParaRPr lang="en-US" dirty="0"/>
          </a:p>
        </p:txBody>
      </p:sp>
    </p:spTree>
    <p:extLst>
      <p:ext uri="{BB962C8B-B14F-4D97-AF65-F5344CB8AC3E}">
        <p14:creationId xmlns:p14="http://schemas.microsoft.com/office/powerpoint/2010/main" val="7569080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Pas d’USB externes</a:t>
            </a:r>
          </a:p>
          <a:p>
            <a:r>
              <a:rPr lang="fr-FR" dirty="0"/>
              <a:t>https://docs.microsoft.com/fr-fr/powershell/wmf/overview</a:t>
            </a:r>
          </a:p>
          <a:p>
            <a:r>
              <a:rPr lang="fr-FR" dirty="0"/>
              <a:t>https://docs.microsoft.com/en-us/azure/storage/common/storage-import-export-tool-setup</a:t>
            </a:r>
          </a:p>
        </p:txBody>
      </p:sp>
      <p:sp>
        <p:nvSpPr>
          <p:cNvPr id="4" name="Espace réservé du numéro de diapositive 3"/>
          <p:cNvSpPr>
            <a:spLocks noGrp="1"/>
          </p:cNvSpPr>
          <p:nvPr>
            <p:ph type="sldNum" sz="quarter" idx="5"/>
          </p:nvPr>
        </p:nvSpPr>
        <p:spPr/>
        <p:txBody>
          <a:bodyPr/>
          <a:lstStyle/>
          <a:p>
            <a:fld id="{8507DC7E-BC41-4478-BA30-CBCC3A644F0A}" type="slidenum">
              <a:rPr lang="en-US" smtClean="0"/>
              <a:t>20</a:t>
            </a:fld>
            <a:endParaRPr lang="en-US"/>
          </a:p>
        </p:txBody>
      </p:sp>
    </p:spTree>
    <p:extLst>
      <p:ext uri="{BB962C8B-B14F-4D97-AF65-F5344CB8AC3E}">
        <p14:creationId xmlns:p14="http://schemas.microsoft.com/office/powerpoint/2010/main" val="8061837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more information, you can see:</a:t>
            </a:r>
          </a:p>
          <a:p>
            <a:r>
              <a:rPr lang="en-US" dirty="0"/>
              <a:t>Inside an import job - https://docs.microsoft.com/en-us/azure/storage/common/storage-import-export-service#inside-an-import-job </a:t>
            </a:r>
          </a:p>
          <a:p>
            <a:endParaRPr lang="en-US" dirty="0"/>
          </a:p>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9427A7F7-BB1E-479D-AFAA-B52F4D0C99F2}" type="datetime8">
              <a:rPr lang="en-US" smtClean="0"/>
              <a:t>7/21/2019 1:33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22</a:t>
            </a:fld>
            <a:endParaRPr lang="en-US" dirty="0"/>
          </a:p>
        </p:txBody>
      </p:sp>
    </p:spTree>
    <p:extLst>
      <p:ext uri="{BB962C8B-B14F-4D97-AF65-F5344CB8AC3E}">
        <p14:creationId xmlns:p14="http://schemas.microsoft.com/office/powerpoint/2010/main" val="30026208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more information, you can see:</a:t>
            </a:r>
          </a:p>
          <a:p>
            <a:r>
              <a:rPr lang="en-US" dirty="0"/>
              <a:t>Inside an export job - https://docs.microsoft.com/en-us/azure/storage/common/storage-import-export-service#inside-an-export-job</a:t>
            </a:r>
          </a:p>
          <a:p>
            <a:endParaRPr lang="en-US" dirty="0"/>
          </a:p>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9427A7F7-BB1E-479D-AFAA-B52F4D0C99F2}" type="datetime8">
              <a:rPr lang="en-US" smtClean="0"/>
              <a:t>7/21/2019 1:35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23</a:t>
            </a:fld>
            <a:endParaRPr lang="en-US" dirty="0"/>
          </a:p>
        </p:txBody>
      </p:sp>
    </p:spTree>
    <p:extLst>
      <p:ext uri="{BB962C8B-B14F-4D97-AF65-F5344CB8AC3E}">
        <p14:creationId xmlns:p14="http://schemas.microsoft.com/office/powerpoint/2010/main" val="7072043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Module overview</a:t>
            </a:r>
          </a:p>
          <a:p>
            <a:endParaRPr lang="en-US" dirty="0"/>
          </a:p>
        </p:txBody>
      </p:sp>
      <p:sp>
        <p:nvSpPr>
          <p:cNvPr id="4" name="Slide Number Placeholder 3"/>
          <p:cNvSpPr>
            <a:spLocks noGrp="1"/>
          </p:cNvSpPr>
          <p:nvPr>
            <p:ph type="sldNum" sz="quarter" idx="5"/>
          </p:nvPr>
        </p:nvSpPr>
        <p:spPr/>
        <p:txBody>
          <a:bodyPr/>
          <a:lstStyle/>
          <a:p>
            <a:fld id="{8507DC7E-BC41-4478-BA30-CBCC3A644F0A}" type="slidenum">
              <a:rPr lang="en-US" smtClean="0"/>
              <a:t>2</a:t>
            </a:fld>
            <a:endParaRPr lang="en-US"/>
          </a:p>
        </p:txBody>
      </p:sp>
    </p:spTree>
    <p:extLst>
      <p:ext uri="{BB962C8B-B14F-4D97-AF65-F5344CB8AC3E}">
        <p14:creationId xmlns:p14="http://schemas.microsoft.com/office/powerpoint/2010/main" val="74208827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more information, you can see:</a:t>
            </a:r>
          </a:p>
          <a:p>
            <a:r>
              <a:rPr lang="en-US" dirty="0"/>
              <a:t>Download and install AzCopy on Windows - https://docs.microsoft.com/en-us/azure/storage/common/storage-use-azcopy#download-and-install-azcopy-on-windows  </a:t>
            </a:r>
          </a:p>
          <a:p>
            <a:endParaRPr lang="en-US" dirty="0"/>
          </a:p>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9427A7F7-BB1E-479D-AFAA-B52F4D0C99F2}" type="datetime8">
              <a:rPr lang="en-US" smtClean="0"/>
              <a:t>7/21/2019 1:39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24</a:t>
            </a:fld>
            <a:endParaRPr lang="en-US" dirty="0"/>
          </a:p>
        </p:txBody>
      </p:sp>
    </p:spTree>
    <p:extLst>
      <p:ext uri="{BB962C8B-B14F-4D97-AF65-F5344CB8AC3E}">
        <p14:creationId xmlns:p14="http://schemas.microsoft.com/office/powerpoint/2010/main" val="2061679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Always consider having students walk-through the demonstrations themselves. Also, consider the overlap with the  formal labs and your best use of time. </a:t>
            </a:r>
          </a:p>
        </p:txBody>
      </p:sp>
      <p:sp>
        <p:nvSpPr>
          <p:cNvPr id="4" name="Slide Number Placeholder 3"/>
          <p:cNvSpPr>
            <a:spLocks noGrp="1"/>
          </p:cNvSpPr>
          <p:nvPr>
            <p:ph type="sldNum" sz="quarter" idx="5"/>
          </p:nvPr>
        </p:nvSpPr>
        <p:spPr/>
        <p:txBody>
          <a:bodyPr/>
          <a:lstStyle/>
          <a:p>
            <a:fld id="{8507DC7E-BC41-4478-BA30-CBCC3A644F0A}" type="slidenum">
              <a:rPr lang="en-US" smtClean="0"/>
              <a:t>25</a:t>
            </a:fld>
            <a:endParaRPr lang="en-US"/>
          </a:p>
        </p:txBody>
      </p:sp>
    </p:spTree>
    <p:extLst>
      <p:ext uri="{BB962C8B-B14F-4D97-AF65-F5344CB8AC3E}">
        <p14:creationId xmlns:p14="http://schemas.microsoft.com/office/powerpoint/2010/main" val="24641726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Lesson overview</a:t>
            </a:r>
          </a:p>
          <a:p>
            <a:endParaRPr lang="en-US" dirty="0"/>
          </a:p>
        </p:txBody>
      </p:sp>
      <p:sp>
        <p:nvSpPr>
          <p:cNvPr id="4" name="Slide Number Placeholder 3"/>
          <p:cNvSpPr>
            <a:spLocks noGrp="1"/>
          </p:cNvSpPr>
          <p:nvPr>
            <p:ph type="sldNum" sz="quarter" idx="5"/>
          </p:nvPr>
        </p:nvSpPr>
        <p:spPr/>
        <p:txBody>
          <a:bodyPr/>
          <a:lstStyle/>
          <a:p>
            <a:fld id="{8507DC7E-BC41-4478-BA30-CBCC3A644F0A}" type="slidenum">
              <a:rPr lang="en-US" smtClean="0"/>
              <a:t>27</a:t>
            </a:fld>
            <a:endParaRPr lang="en-US"/>
          </a:p>
        </p:txBody>
      </p:sp>
    </p:spTree>
    <p:extLst>
      <p:ext uri="{BB962C8B-B14F-4D97-AF65-F5344CB8AC3E}">
        <p14:creationId xmlns:p14="http://schemas.microsoft.com/office/powerpoint/2010/main" val="33809526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more information, you can see:</a:t>
            </a:r>
          </a:p>
          <a:p>
            <a:r>
              <a:rPr lang="en-US" dirty="0"/>
              <a:t>Azure Data Box Products - https://azure.microsoft.com/en-us/services/storage/databox/ </a:t>
            </a:r>
          </a:p>
          <a:p>
            <a:r>
              <a:rPr lang="en-US" dirty="0"/>
              <a:t>Azure Data Box - https://docs.microsoft.com/en-us/azure/databox-family/ </a:t>
            </a:r>
          </a:p>
          <a:p>
            <a:endParaRPr lang="en-US" dirty="0"/>
          </a:p>
        </p:txBody>
      </p:sp>
      <p:sp>
        <p:nvSpPr>
          <p:cNvPr id="4" name="Slide Number Placeholder 3"/>
          <p:cNvSpPr>
            <a:spLocks noGrp="1"/>
          </p:cNvSpPr>
          <p:nvPr>
            <p:ph type="sldNum" sz="quarter" idx="5"/>
          </p:nvPr>
        </p:nvSpPr>
        <p:spPr/>
        <p:txBody>
          <a:bodyPr/>
          <a:lstStyle/>
          <a:p>
            <a:fld id="{8507DC7E-BC41-4478-BA30-CBCC3A644F0A}" type="slidenum">
              <a:rPr lang="en-US" smtClean="0"/>
              <a:t>28</a:t>
            </a:fld>
            <a:endParaRPr lang="en-US"/>
          </a:p>
        </p:txBody>
      </p:sp>
    </p:spTree>
    <p:extLst>
      <p:ext uri="{BB962C8B-B14F-4D97-AF65-F5344CB8AC3E}">
        <p14:creationId xmlns:p14="http://schemas.microsoft.com/office/powerpoint/2010/main" val="368061636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Video -Case Study: Azure Data Box | Oceaneering Intl - https://www.youtube.com/watch?v=y0nGRHw3Zqc) </a:t>
            </a:r>
          </a:p>
          <a:p>
            <a:endParaRPr lang="en-US" dirty="0"/>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fld id="{386CE63F-9E7F-4C04-9D0D-FCA25A8E9E86}" type="datetime8">
              <a:rPr lang="en-US" smtClean="0"/>
              <a:t>7/21/2019 1:47 PM</a:t>
            </a:fld>
            <a:endParaRPr lang="en-US" dirty="0"/>
          </a:p>
        </p:txBody>
      </p:sp>
      <p:sp>
        <p:nvSpPr>
          <p:cNvPr id="7" name="Slide Number Placeholder 6"/>
          <p:cNvSpPr>
            <a:spLocks noGrp="1"/>
          </p:cNvSpPr>
          <p:nvPr>
            <p:ph type="sldNum" sz="quarter" idx="5"/>
          </p:nvPr>
        </p:nvSpPr>
        <p:spPr/>
        <p:txBody>
          <a:bodyPr/>
          <a:lstStyle/>
          <a:p>
            <a:fld id="{B4008EB6-D09E-4580-8CD6-DDB14511944F}" type="slidenum">
              <a:rPr lang="en-US" smtClean="0"/>
              <a:pPr/>
              <a:t>29</a:t>
            </a:fld>
            <a:endParaRPr lang="en-US" dirty="0"/>
          </a:p>
        </p:txBody>
      </p:sp>
    </p:spTree>
    <p:extLst>
      <p:ext uri="{BB962C8B-B14F-4D97-AF65-F5344CB8AC3E}">
        <p14:creationId xmlns:p14="http://schemas.microsoft.com/office/powerpoint/2010/main" val="384401702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fld id="{386CE63F-9E7F-4C04-9D0D-FCA25A8E9E86}" type="datetime8">
              <a:rPr lang="en-US" smtClean="0"/>
              <a:t>7/21/2019 12:11 PM</a:t>
            </a:fld>
            <a:endParaRPr lang="en-US" dirty="0"/>
          </a:p>
        </p:txBody>
      </p:sp>
      <p:sp>
        <p:nvSpPr>
          <p:cNvPr id="7" name="Slide Number Placeholder 6"/>
          <p:cNvSpPr>
            <a:spLocks noGrp="1"/>
          </p:cNvSpPr>
          <p:nvPr>
            <p:ph type="sldNum" sz="quarter" idx="5"/>
          </p:nvPr>
        </p:nvSpPr>
        <p:spPr/>
        <p:txBody>
          <a:bodyPr/>
          <a:lstStyle/>
          <a:p>
            <a:fld id="{B4008EB6-D09E-4580-8CD6-DDB14511944F}" type="slidenum">
              <a:rPr lang="en-US" smtClean="0"/>
              <a:pPr/>
              <a:t>30</a:t>
            </a:fld>
            <a:endParaRPr lang="en-US" dirty="0"/>
          </a:p>
        </p:txBody>
      </p:sp>
    </p:spTree>
    <p:extLst>
      <p:ext uri="{BB962C8B-B14F-4D97-AF65-F5344CB8AC3E}">
        <p14:creationId xmlns:p14="http://schemas.microsoft.com/office/powerpoint/2010/main" val="255370650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Once your data is uploaded to Azure, the disks on the device are wiped clean, in accordance with NIST 800-88r1 standards.</a:t>
            </a:r>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fld id="{386CE63F-9E7F-4C04-9D0D-FCA25A8E9E86}" type="datetime8">
              <a:rPr lang="en-US" smtClean="0"/>
              <a:t>7/21/2019 12:11 PM</a:t>
            </a:fld>
            <a:endParaRPr lang="en-US" dirty="0"/>
          </a:p>
        </p:txBody>
      </p:sp>
      <p:sp>
        <p:nvSpPr>
          <p:cNvPr id="7" name="Slide Number Placeholder 6"/>
          <p:cNvSpPr>
            <a:spLocks noGrp="1"/>
          </p:cNvSpPr>
          <p:nvPr>
            <p:ph type="sldNum" sz="quarter" idx="5"/>
          </p:nvPr>
        </p:nvSpPr>
        <p:spPr/>
        <p:txBody>
          <a:bodyPr/>
          <a:lstStyle/>
          <a:p>
            <a:fld id="{B4008EB6-D09E-4580-8CD6-DDB14511944F}" type="slidenum">
              <a:rPr lang="en-US" smtClean="0"/>
              <a:pPr/>
              <a:t>31</a:t>
            </a:fld>
            <a:endParaRPr lang="en-US" dirty="0"/>
          </a:p>
        </p:txBody>
      </p:sp>
    </p:spTree>
    <p:extLst>
      <p:ext uri="{BB962C8B-B14F-4D97-AF65-F5344CB8AC3E}">
        <p14:creationId xmlns:p14="http://schemas.microsoft.com/office/powerpoint/2010/main" val="141528760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fld id="{386CE63F-9E7F-4C04-9D0D-FCA25A8E9E86}" type="datetime8">
              <a:rPr lang="en-US" smtClean="0"/>
              <a:t>7/21/2019 1:50 PM</a:t>
            </a:fld>
            <a:endParaRPr lang="en-US" dirty="0"/>
          </a:p>
        </p:txBody>
      </p:sp>
      <p:sp>
        <p:nvSpPr>
          <p:cNvPr id="7" name="Slide Number Placeholder 6"/>
          <p:cNvSpPr>
            <a:spLocks noGrp="1"/>
          </p:cNvSpPr>
          <p:nvPr>
            <p:ph type="sldNum" sz="quarter" idx="5"/>
          </p:nvPr>
        </p:nvSpPr>
        <p:spPr/>
        <p:txBody>
          <a:bodyPr/>
          <a:lstStyle/>
          <a:p>
            <a:fld id="{B4008EB6-D09E-4580-8CD6-DDB14511944F}" type="slidenum">
              <a:rPr lang="en-US" smtClean="0"/>
              <a:pPr/>
              <a:t>32</a:t>
            </a:fld>
            <a:endParaRPr lang="en-US" dirty="0"/>
          </a:p>
        </p:txBody>
      </p:sp>
    </p:spTree>
    <p:extLst>
      <p:ext uri="{BB962C8B-B14F-4D97-AF65-F5344CB8AC3E}">
        <p14:creationId xmlns:p14="http://schemas.microsoft.com/office/powerpoint/2010/main" val="216976021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fld id="{386CE63F-9E7F-4C04-9D0D-FCA25A8E9E86}" type="datetime8">
              <a:rPr lang="en-US" smtClean="0"/>
              <a:t>7/21/2019 12:11 PM</a:t>
            </a:fld>
            <a:endParaRPr lang="en-US" dirty="0"/>
          </a:p>
        </p:txBody>
      </p:sp>
      <p:sp>
        <p:nvSpPr>
          <p:cNvPr id="7" name="Slide Number Placeholder 6"/>
          <p:cNvSpPr>
            <a:spLocks noGrp="1"/>
          </p:cNvSpPr>
          <p:nvPr>
            <p:ph type="sldNum" sz="quarter" idx="5"/>
          </p:nvPr>
        </p:nvSpPr>
        <p:spPr/>
        <p:txBody>
          <a:bodyPr/>
          <a:lstStyle/>
          <a:p>
            <a:fld id="{B4008EB6-D09E-4580-8CD6-DDB14511944F}" type="slidenum">
              <a:rPr lang="en-US" smtClean="0"/>
              <a:pPr/>
              <a:t>33</a:t>
            </a:fld>
            <a:endParaRPr lang="en-US" dirty="0"/>
          </a:p>
        </p:txBody>
      </p:sp>
    </p:spTree>
    <p:extLst>
      <p:ext uri="{BB962C8B-B14F-4D97-AF65-F5344CB8AC3E}">
        <p14:creationId xmlns:p14="http://schemas.microsoft.com/office/powerpoint/2010/main" val="388855994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fld id="{386CE63F-9E7F-4C04-9D0D-FCA25A8E9E86}" type="datetime8">
              <a:rPr lang="en-US" smtClean="0"/>
              <a:t>7/21/2019 12:11 PM</a:t>
            </a:fld>
            <a:endParaRPr lang="en-US" dirty="0"/>
          </a:p>
        </p:txBody>
      </p:sp>
      <p:sp>
        <p:nvSpPr>
          <p:cNvPr id="7" name="Slide Number Placeholder 6"/>
          <p:cNvSpPr>
            <a:spLocks noGrp="1"/>
          </p:cNvSpPr>
          <p:nvPr>
            <p:ph type="sldNum" sz="quarter" idx="5"/>
          </p:nvPr>
        </p:nvSpPr>
        <p:spPr/>
        <p:txBody>
          <a:bodyPr/>
          <a:lstStyle/>
          <a:p>
            <a:fld id="{B4008EB6-D09E-4580-8CD6-DDB14511944F}" type="slidenum">
              <a:rPr lang="en-US" smtClean="0"/>
              <a:pPr/>
              <a:t>34</a:t>
            </a:fld>
            <a:endParaRPr lang="en-US" dirty="0"/>
          </a:p>
        </p:txBody>
      </p:sp>
    </p:spTree>
    <p:extLst>
      <p:ext uri="{BB962C8B-B14F-4D97-AF65-F5344CB8AC3E}">
        <p14:creationId xmlns:p14="http://schemas.microsoft.com/office/powerpoint/2010/main" val="33216567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Lesson overview</a:t>
            </a:r>
          </a:p>
        </p:txBody>
      </p:sp>
      <p:sp>
        <p:nvSpPr>
          <p:cNvPr id="4" name="Slide Number Placeholder 3"/>
          <p:cNvSpPr>
            <a:spLocks noGrp="1"/>
          </p:cNvSpPr>
          <p:nvPr>
            <p:ph type="sldNum" sz="quarter" idx="5"/>
          </p:nvPr>
        </p:nvSpPr>
        <p:spPr/>
        <p:txBody>
          <a:bodyPr/>
          <a:lstStyle/>
          <a:p>
            <a:fld id="{8507DC7E-BC41-4478-BA30-CBCC3A644F0A}" type="slidenum">
              <a:rPr lang="en-US" smtClean="0"/>
              <a:t>4</a:t>
            </a:fld>
            <a:endParaRPr lang="en-US"/>
          </a:p>
        </p:txBody>
      </p:sp>
    </p:spTree>
    <p:extLst>
      <p:ext uri="{BB962C8B-B14F-4D97-AF65-F5344CB8AC3E}">
        <p14:creationId xmlns:p14="http://schemas.microsoft.com/office/powerpoint/2010/main" val="222054820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more information, you can see:</a:t>
            </a:r>
          </a:p>
          <a:p>
            <a:r>
              <a:rPr lang="en-US" dirty="0"/>
              <a:t>Tutorial: Prepare to deploy Azure Data Box Edge - https://docs.microsoft.com/en-us/azure/databox-online/data-box-edge-deploy-prep </a:t>
            </a:r>
          </a:p>
          <a:p>
            <a:endParaRPr lang="en-US" dirty="0"/>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fld id="{386CE63F-9E7F-4C04-9D0D-FCA25A8E9E86}" type="datetime8">
              <a:rPr lang="en-US" smtClean="0"/>
              <a:t>7/21/2019 12:11 PM</a:t>
            </a:fld>
            <a:endParaRPr lang="en-US" dirty="0"/>
          </a:p>
        </p:txBody>
      </p:sp>
      <p:sp>
        <p:nvSpPr>
          <p:cNvPr id="7" name="Slide Number Placeholder 6"/>
          <p:cNvSpPr>
            <a:spLocks noGrp="1"/>
          </p:cNvSpPr>
          <p:nvPr>
            <p:ph type="sldNum" sz="quarter" idx="5"/>
          </p:nvPr>
        </p:nvSpPr>
        <p:spPr/>
        <p:txBody>
          <a:bodyPr/>
          <a:lstStyle/>
          <a:p>
            <a:fld id="{B4008EB6-D09E-4580-8CD6-DDB14511944F}" type="slidenum">
              <a:rPr lang="en-US" smtClean="0"/>
              <a:pPr/>
              <a:t>35</a:t>
            </a:fld>
            <a:endParaRPr lang="en-US" dirty="0"/>
          </a:p>
        </p:txBody>
      </p:sp>
    </p:spTree>
    <p:extLst>
      <p:ext uri="{BB962C8B-B14F-4D97-AF65-F5344CB8AC3E}">
        <p14:creationId xmlns:p14="http://schemas.microsoft.com/office/powerpoint/2010/main" val="376242551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
          </p:nvPr>
        </p:nvSpPr>
        <p:spPr/>
        <p:txBody>
          <a:bodyPr/>
          <a:lstStyle/>
          <a:p>
            <a:fld id="{386CE63F-9E7F-4C04-9D0D-FCA25A8E9E86}" type="datetime8">
              <a:rPr lang="en-US" smtClean="0"/>
              <a:t>7/21/2019 12:11 PM</a:t>
            </a:fld>
            <a:endParaRPr lang="en-US" dirty="0"/>
          </a:p>
        </p:txBody>
      </p:sp>
      <p:sp>
        <p:nvSpPr>
          <p:cNvPr id="7" name="Slide Number Placeholder 6"/>
          <p:cNvSpPr>
            <a:spLocks noGrp="1"/>
          </p:cNvSpPr>
          <p:nvPr>
            <p:ph type="sldNum" sz="quarter" idx="5"/>
          </p:nvPr>
        </p:nvSpPr>
        <p:spPr/>
        <p:txBody>
          <a:bodyPr/>
          <a:lstStyle/>
          <a:p>
            <a:fld id="{B4008EB6-D09E-4580-8CD6-DDB14511944F}" type="slidenum">
              <a:rPr lang="en-US" smtClean="0"/>
              <a:pPr/>
              <a:t>37</a:t>
            </a:fld>
            <a:endParaRPr lang="en-US" dirty="0"/>
          </a:p>
        </p:txBody>
      </p:sp>
    </p:spTree>
    <p:extLst>
      <p:ext uri="{BB962C8B-B14F-4D97-AF65-F5344CB8AC3E}">
        <p14:creationId xmlns:p14="http://schemas.microsoft.com/office/powerpoint/2010/main" val="355368284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As you have time go through the Module Review questions in the student materials.</a:t>
            </a:r>
          </a:p>
          <a:p>
            <a:endParaRPr lang="en-US" dirty="0"/>
          </a:p>
        </p:txBody>
      </p:sp>
      <p:sp>
        <p:nvSpPr>
          <p:cNvPr id="4" name="Slide Number Placeholder 3"/>
          <p:cNvSpPr>
            <a:spLocks noGrp="1"/>
          </p:cNvSpPr>
          <p:nvPr>
            <p:ph type="sldNum" sz="quarter" idx="5"/>
          </p:nvPr>
        </p:nvSpPr>
        <p:spPr/>
        <p:txBody>
          <a:bodyPr/>
          <a:lstStyle/>
          <a:p>
            <a:fld id="{8507DC7E-BC41-4478-BA30-CBCC3A644F0A}" type="slidenum">
              <a:rPr lang="en-US" smtClean="0"/>
              <a:t>38</a:t>
            </a:fld>
            <a:endParaRPr lang="en-US"/>
          </a:p>
        </p:txBody>
      </p:sp>
    </p:spTree>
    <p:extLst>
      <p:ext uri="{BB962C8B-B14F-4D97-AF65-F5344CB8AC3E}">
        <p14:creationId xmlns:p14="http://schemas.microsoft.com/office/powerpoint/2010/main" val="3337505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CDN provides a faster, more responsive user experience. Do you think your organization would be interested in this feature?</a:t>
            </a:r>
          </a:p>
          <a:p>
            <a:endParaRPr lang="en-US" dirty="0"/>
          </a:p>
          <a:p>
            <a:r>
              <a:rPr lang="en-US" dirty="0"/>
              <a:t>✔️ Use the following link to review some of the challenges with deploying CDN including security, deployment, versioning, and testing. </a:t>
            </a:r>
          </a:p>
          <a:p>
            <a:endParaRPr lang="en-US" dirty="0"/>
          </a:p>
          <a:p>
            <a:r>
              <a:rPr lang="en-US" dirty="0"/>
              <a:t>For more information, you can see:</a:t>
            </a:r>
          </a:p>
          <a:p>
            <a:endParaRPr lang="en-US" dirty="0"/>
          </a:p>
          <a:p>
            <a:r>
              <a:rPr lang="en-US" sz="1200" b="0" i="0" u="none" strike="noStrike" kern="1200" dirty="0">
                <a:solidFill>
                  <a:schemeClr val="tx1"/>
                </a:solidFill>
                <a:effectLst/>
                <a:latin typeface="+mn-lt"/>
                <a:ea typeface="+mn-ea"/>
                <a:cs typeface="+mn-cs"/>
              </a:rPr>
              <a:t>Content Delivery Network Documentation - </a:t>
            </a:r>
            <a:r>
              <a:rPr lang="en-US" sz="1200" b="0" i="0" u="none" strike="noStrike" kern="1200" dirty="0">
                <a:solidFill>
                  <a:schemeClr val="tx1"/>
                </a:solidFill>
                <a:effectLst/>
                <a:latin typeface="+mn-lt"/>
                <a:ea typeface="+mn-ea"/>
                <a:cs typeface="+mn-cs"/>
                <a:hlinkClick r:id="rId3"/>
              </a:rPr>
              <a:t>https://docs.microsoft.com/en-us/azure/cdn/cdn-overview</a:t>
            </a:r>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9427A7F7-BB1E-479D-AFAA-B52F4D0C99F2}" type="datetime8">
              <a:rPr lang="en-US" smtClean="0"/>
              <a:t>7/21/2019 12:15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5</a:t>
            </a:fld>
            <a:endParaRPr lang="en-US" dirty="0"/>
          </a:p>
        </p:txBody>
      </p:sp>
    </p:spTree>
    <p:extLst>
      <p:ext uri="{BB962C8B-B14F-4D97-AF65-F5344CB8AC3E}">
        <p14:creationId xmlns:p14="http://schemas.microsoft.com/office/powerpoint/2010/main" val="18127772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882" kern="1200" dirty="0">
                <a:solidFill>
                  <a:schemeClr val="tx1"/>
                </a:solidFill>
                <a:effectLst/>
                <a:latin typeface="Segoe UI Light" pitchFamily="34" charset="0"/>
                <a:ea typeface="+mn-ea"/>
                <a:cs typeface="+mn-cs"/>
              </a:rPr>
              <a:t>✔️ After you enable CDN access to a storage account, all </a:t>
            </a:r>
            <a:r>
              <a:rPr lang="en-US" sz="882" b="1" kern="1200" dirty="0">
                <a:solidFill>
                  <a:schemeClr val="tx1"/>
                </a:solidFill>
                <a:effectLst/>
                <a:latin typeface="Segoe UI Light" pitchFamily="34" charset="0"/>
                <a:ea typeface="+mn-ea"/>
                <a:cs typeface="+mn-cs"/>
              </a:rPr>
              <a:t>publicly</a:t>
            </a:r>
            <a:r>
              <a:rPr lang="en-US" sz="882" kern="1200" dirty="0">
                <a:solidFill>
                  <a:schemeClr val="tx1"/>
                </a:solidFill>
                <a:effectLst/>
                <a:latin typeface="Segoe UI Light" pitchFamily="34" charset="0"/>
                <a:ea typeface="+mn-ea"/>
                <a:cs typeface="+mn-cs"/>
              </a:rPr>
              <a:t> available objects are eligible for CDN edge caching. If you modify an object that's currently cached in the CDN, the updated content will not be available via CDN until CDN refreshes its content after the time-to-live period for the cached content expires.</a:t>
            </a:r>
          </a:p>
          <a:p>
            <a:r>
              <a:rPr lang="en-US" sz="882" kern="1200" dirty="0">
                <a:solidFill>
                  <a:schemeClr val="tx1"/>
                </a:solidFill>
                <a:effectLst/>
                <a:latin typeface="Segoe UI Light" pitchFamily="34" charset="0"/>
                <a:ea typeface="+mn-ea"/>
                <a:cs typeface="+mn-cs"/>
              </a:rPr>
              <a:t> </a:t>
            </a:r>
          </a:p>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9427A7F7-BB1E-479D-AFAA-B52F4D0C99F2}" type="datetime8">
              <a:rPr lang="en-US" smtClean="0"/>
              <a:t>7/21/2019 12:18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6</a:t>
            </a:fld>
            <a:endParaRPr lang="en-US" dirty="0"/>
          </a:p>
        </p:txBody>
      </p:sp>
    </p:spTree>
    <p:extLst>
      <p:ext uri="{BB962C8B-B14F-4D97-AF65-F5344CB8AC3E}">
        <p14:creationId xmlns:p14="http://schemas.microsoft.com/office/powerpoint/2010/main" val="9464634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882" kern="1200" dirty="0">
                <a:solidFill>
                  <a:schemeClr val="tx1"/>
                </a:solidFill>
                <a:effectLst/>
                <a:latin typeface="Segoe UI Light" pitchFamily="34" charset="0"/>
                <a:ea typeface="+mn-ea"/>
                <a:cs typeface="+mn-cs"/>
              </a:rPr>
              <a:t>✔️ Can you think of different scenarios that would require different CDN profiles?</a:t>
            </a:r>
          </a:p>
          <a:p>
            <a:r>
              <a:rPr lang="en-US" sz="882" kern="1200" dirty="0">
                <a:solidFill>
                  <a:schemeClr val="tx1"/>
                </a:solidFill>
                <a:effectLst/>
                <a:latin typeface="Segoe UI Light" pitchFamily="34" charset="0"/>
                <a:ea typeface="+mn-ea"/>
                <a:cs typeface="+mn-cs"/>
              </a:rPr>
              <a:t> </a:t>
            </a:r>
          </a:p>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9427A7F7-BB1E-479D-AFAA-B52F4D0C99F2}" type="datetime8">
              <a:rPr lang="en-US" smtClean="0"/>
              <a:t>7/21/2019 12:22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7</a:t>
            </a:fld>
            <a:endParaRPr lang="en-US" dirty="0"/>
          </a:p>
        </p:txBody>
      </p:sp>
    </p:spTree>
    <p:extLst>
      <p:ext uri="{BB962C8B-B14F-4D97-AF65-F5344CB8AC3E}">
        <p14:creationId xmlns:p14="http://schemas.microsoft.com/office/powerpoint/2010/main" val="30863100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Because it takes time for the registration to propagate, the endpoint isn't immediately available for use. For Azure CDN from Akamai profiles, propagation usually completes within one minute. For Azure CDN from Verizon profiles, propagation usually completes within 90 minutes, but in some cases can take longer. Be sure to review the Troubleshooting pages reference link.</a:t>
            </a:r>
          </a:p>
          <a:p>
            <a:endParaRPr lang="en-US" dirty="0"/>
          </a:p>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9427A7F7-BB1E-479D-AFAA-B52F4D0C99F2}" type="datetime8">
              <a:rPr lang="en-US" smtClean="0"/>
              <a:t>7/21/2019 12:25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8</a:t>
            </a:fld>
            <a:endParaRPr lang="en-US" dirty="0"/>
          </a:p>
        </p:txBody>
      </p:sp>
    </p:spTree>
    <p:extLst>
      <p:ext uri="{BB962C8B-B14F-4D97-AF65-F5344CB8AC3E}">
        <p14:creationId xmlns:p14="http://schemas.microsoft.com/office/powerpoint/2010/main" val="17841117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9427A7F7-BB1E-479D-AFAA-B52F4D0C99F2}" type="datetime8">
              <a:rPr lang="en-US" smtClean="0"/>
              <a:t>7/21/2019 12:29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9</a:t>
            </a:fld>
            <a:endParaRPr lang="en-US" dirty="0"/>
          </a:p>
        </p:txBody>
      </p:sp>
    </p:spTree>
    <p:extLst>
      <p:ext uri="{BB962C8B-B14F-4D97-AF65-F5344CB8AC3E}">
        <p14:creationId xmlns:p14="http://schemas.microsoft.com/office/powerpoint/2010/main" val="31526896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✔️Although it is possible, it is not recommended to apply compression to compressed formats. For example, ZIP, MP3, MP4, or JPG.</a:t>
            </a:r>
          </a:p>
          <a:p>
            <a:endParaRPr lang="en-US" dirty="0"/>
          </a:p>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9427A7F7-BB1E-479D-AFAA-B52F4D0C99F2}" type="datetime8">
              <a:rPr lang="en-US" smtClean="0"/>
              <a:t>7/21/2019 12:31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10</a:t>
            </a:fld>
            <a:endParaRPr lang="en-US" dirty="0"/>
          </a:p>
        </p:txBody>
      </p:sp>
    </p:spTree>
    <p:extLst>
      <p:ext uri="{BB962C8B-B14F-4D97-AF65-F5344CB8AC3E}">
        <p14:creationId xmlns:p14="http://schemas.microsoft.com/office/powerpoint/2010/main" val="97653092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Ref idx="1001">
        <a:schemeClr val="bg2"/>
      </p:bgRef>
    </p:bg>
    <p:spTree>
      <p:nvGrpSpPr>
        <p:cNvPr id="1" name=""/>
        <p:cNvGrpSpPr/>
        <p:nvPr/>
      </p:nvGrpSpPr>
      <p:grpSpPr>
        <a:xfrm>
          <a:off x="0" y="0"/>
          <a:ext cx="0" cy="0"/>
          <a:chOff x="0" y="0"/>
          <a:chExt cx="0" cy="0"/>
        </a:xfrm>
      </p:grpSpPr>
      <p:pic>
        <p:nvPicPr>
          <p:cNvPr id="6" name="MS logo gray - EMF" descr="Microsoft logo, gray text version">
            <a:extLst>
              <a:ext uri="{FF2B5EF4-FFF2-40B4-BE49-F238E27FC236}">
                <a16:creationId xmlns:a16="http://schemas.microsoft.com/office/drawing/2014/main" id="{D3453B0B-33DE-4ED0-A610-D76D0E610F6F}"/>
              </a:ext>
            </a:extLst>
          </p:cNvPr>
          <p:cNvPicPr>
            <a:picLocks noChangeAspect="1"/>
          </p:cNvPicPr>
          <p:nvPr userDrawn="1"/>
        </p:nvPicPr>
        <p:blipFill>
          <a:blip r:embed="rId2"/>
          <a:stretch>
            <a:fillRect/>
          </a:stretch>
        </p:blipFill>
        <p:spPr bwMode="black">
          <a:xfrm>
            <a:off x="584200" y="585788"/>
            <a:ext cx="1366440" cy="292608"/>
          </a:xfrm>
          <a:prstGeom prst="rect">
            <a:avLst/>
          </a:prstGeom>
        </p:spPr>
      </p:pic>
      <p:sp>
        <p:nvSpPr>
          <p:cNvPr id="9" name="Title 1"/>
          <p:cNvSpPr>
            <a:spLocks noGrp="1"/>
          </p:cNvSpPr>
          <p:nvPr>
            <p:ph type="title" hasCustomPrompt="1"/>
          </p:nvPr>
        </p:nvSpPr>
        <p:spPr>
          <a:xfrm>
            <a:off x="584200" y="2979778"/>
            <a:ext cx="4572000" cy="553998"/>
          </a:xfrm>
          <a:noFill/>
        </p:spPr>
        <p:txBody>
          <a:bodyPr lIns="0" tIns="0" rIns="0" bIns="0" anchor="b" anchorCtr="0">
            <a:spAutoFit/>
          </a:bodyPr>
          <a:lstStyle>
            <a:lvl1pPr>
              <a:defRPr sz="3600" spc="-50" baseline="0">
                <a:gradFill>
                  <a:gsLst>
                    <a:gs pos="62564">
                      <a:schemeClr val="tx1"/>
                    </a:gs>
                    <a:gs pos="55000">
                      <a:schemeClr val="tx1"/>
                    </a:gs>
                  </a:gsLst>
                  <a:lin ang="5400000" scaled="0"/>
                </a:gradFill>
                <a:latin typeface="+mj-lt"/>
                <a:cs typeface="Segoe UI" panose="020B0502040204020203" pitchFamily="34" charset="0"/>
              </a:defRPr>
            </a:lvl1pPr>
          </a:lstStyle>
          <a:p>
            <a:r>
              <a:rPr lang="en-US" dirty="0"/>
              <a:t>Event name or presentation title </a:t>
            </a:r>
          </a:p>
        </p:txBody>
      </p:sp>
      <p:sp>
        <p:nvSpPr>
          <p:cNvPr id="5" name="Text Placeholder 4"/>
          <p:cNvSpPr>
            <a:spLocks noGrp="1"/>
          </p:cNvSpPr>
          <p:nvPr>
            <p:ph type="body" sz="quarter" idx="12" hasCustomPrompt="1"/>
          </p:nvPr>
        </p:nvSpPr>
        <p:spPr>
          <a:xfrm>
            <a:off x="584200" y="3962400"/>
            <a:ext cx="4572000" cy="307777"/>
          </a:xfrm>
          <a:noFill/>
        </p:spPr>
        <p:txBody>
          <a:bodyPr wrap="square" lIns="0" tIns="0" rIns="0" bIns="0">
            <a:spAutoFit/>
          </a:bodyPr>
          <a:lstStyle>
            <a:lvl1pPr marL="0" indent="0">
              <a:spcBef>
                <a:spcPts val="0"/>
              </a:spcBef>
              <a:buNone/>
              <a:defRPr sz="2000" spc="0" baseline="0">
                <a:gradFill>
                  <a:gsLst>
                    <a:gs pos="91000">
                      <a:schemeClr val="tx1"/>
                    </a:gs>
                    <a:gs pos="0">
                      <a:schemeClr val="tx1"/>
                    </a:gs>
                  </a:gsLst>
                  <a:lin ang="5400000" scaled="0"/>
                </a:gradFill>
                <a:latin typeface="+mn-lt"/>
                <a:cs typeface="Segoe UI" panose="020B0502040204020203" pitchFamily="34" charset="0"/>
              </a:defRPr>
            </a:lvl1pPr>
          </a:lstStyle>
          <a:p>
            <a:pPr lvl="0"/>
            <a:r>
              <a:rPr lang="en-US" dirty="0"/>
              <a:t>Speaker name or subtitle text</a:t>
            </a:r>
          </a:p>
        </p:txBody>
      </p:sp>
      <p:pic>
        <p:nvPicPr>
          <p:cNvPr id="12" name="Picture 11">
            <a:extLst>
              <a:ext uri="{FF2B5EF4-FFF2-40B4-BE49-F238E27FC236}">
                <a16:creationId xmlns:a16="http://schemas.microsoft.com/office/drawing/2014/main" id="{99F328AE-26F0-42B9-988D-535B1145C96D}"/>
              </a:ext>
            </a:extLst>
          </p:cNvPr>
          <p:cNvPicPr>
            <a:picLocks noChangeAspect="1"/>
          </p:cNvPicPr>
          <p:nvPr userDrawn="1"/>
        </p:nvPicPr>
        <p:blipFill>
          <a:blip r:embed="rId3"/>
          <a:stretch>
            <a:fillRect/>
          </a:stretch>
        </p:blipFill>
        <p:spPr>
          <a:xfrm>
            <a:off x="6250758" y="800100"/>
            <a:ext cx="5024485" cy="5257800"/>
          </a:xfrm>
          <a:prstGeom prst="rect">
            <a:avLst/>
          </a:prstGeom>
        </p:spPr>
      </p:pic>
    </p:spTree>
    <p:extLst>
      <p:ext uri="{BB962C8B-B14F-4D97-AF65-F5344CB8AC3E}">
        <p14:creationId xmlns:p14="http://schemas.microsoft.com/office/powerpoint/2010/main" val="320828428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3" pos="6132">
          <p15:clr>
            <a:srgbClr val="5ACBF0"/>
          </p15:clr>
        </p15:guide>
        <p15:guide id="4" orient="horz" pos="216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with gri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D31026A-4A74-439D-A8F5-DB82A03E713C}"/>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742879713"/>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mall title - half page">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4B2500C4-B436-4E3A-8A91-A02448A774DB}"/>
              </a:ext>
            </a:extLst>
          </p:cNvPr>
          <p:cNvSpPr>
            <a:spLocks noGrp="1"/>
          </p:cNvSpPr>
          <p:nvPr>
            <p:ph type="title"/>
          </p:nvPr>
        </p:nvSpPr>
        <p:spPr>
          <a:xfrm>
            <a:off x="584200" y="457200"/>
            <a:ext cx="5508419" cy="372410"/>
          </a:xfrm>
        </p:spPr>
        <p:txBody>
          <a:bodyPr tIns="64008"/>
          <a:lstStyle>
            <a:lvl1pPr>
              <a:defRPr sz="2000" spc="0">
                <a:latin typeface="+mj-lt"/>
                <a:cs typeface="Segoe UI" panose="020B0502040204020203"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4231299793"/>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emo slid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3223"/>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gradFill>
                  <a:gsLst>
                    <a:gs pos="62564">
                      <a:schemeClr val="tx1"/>
                    </a:gs>
                    <a:gs pos="55000">
                      <a:schemeClr val="tx1"/>
                    </a:gs>
                  </a:gsLst>
                  <a:lin ang="5400000" scaled="0"/>
                </a:gradFill>
                <a:effectLst/>
                <a:latin typeface="+mj-lt"/>
                <a:ea typeface="+mn-ea"/>
                <a:cs typeface="Segoe UI" pitchFamily="34" charset="0"/>
              </a:defRPr>
            </a:lvl1pPr>
          </a:lstStyle>
          <a:p>
            <a:r>
              <a:rPr lang="en-US" dirty="0"/>
              <a:t>Demo title</a:t>
            </a:r>
          </a:p>
        </p:txBody>
      </p:sp>
      <p:sp>
        <p:nvSpPr>
          <p:cNvPr id="5" name="Text Placeholder 4"/>
          <p:cNvSpPr>
            <a:spLocks noGrp="1"/>
          </p:cNvSpPr>
          <p:nvPr>
            <p:ph type="body" sz="quarter" idx="12" hasCustomPrompt="1"/>
          </p:nvPr>
        </p:nvSpPr>
        <p:spPr>
          <a:xfrm>
            <a:off x="585216" y="3977319"/>
            <a:ext cx="9144000" cy="307777"/>
          </a:xfrm>
          <a:noFill/>
        </p:spPr>
        <p:txBody>
          <a:bodyPr lIns="0" tIns="0" rIns="0" bIns="0">
            <a:spAutoFit/>
          </a:bodyPr>
          <a:lstStyle>
            <a:lvl1pPr marL="0" indent="0">
              <a:spcBef>
                <a:spcPts val="0"/>
              </a:spcBef>
              <a:spcAft>
                <a:spcPts val="0"/>
              </a:spcAft>
              <a:buFont typeface="Arial" panose="020B0604020202020204" pitchFamily="34" charset="0"/>
              <a:buNone/>
              <a:defRPr sz="2000" spc="0" baseline="0">
                <a:gradFill>
                  <a:gsLst>
                    <a:gs pos="0">
                      <a:schemeClr val="tx1"/>
                    </a:gs>
                    <a:gs pos="100000">
                      <a:schemeClr val="tx1"/>
                    </a:gs>
                  </a:gsLst>
                  <a:lin ang="5400000" scaled="0"/>
                </a:gradFill>
                <a:latin typeface="+mn-lt"/>
              </a:defRPr>
            </a:lvl1pPr>
          </a:lstStyle>
          <a:p>
            <a:pPr lvl="0"/>
            <a:r>
              <a:rPr lang="en-US" dirty="0"/>
              <a:t>Speaker name</a:t>
            </a:r>
          </a:p>
        </p:txBody>
      </p:sp>
      <p:pic>
        <p:nvPicPr>
          <p:cNvPr id="9" name="Picture 8">
            <a:extLst>
              <a:ext uri="{FF2B5EF4-FFF2-40B4-BE49-F238E27FC236}">
                <a16:creationId xmlns:a16="http://schemas.microsoft.com/office/drawing/2014/main" id="{E631573B-58F8-43B4-8E3E-6F895442CB9B}"/>
              </a:ext>
            </a:extLst>
          </p:cNvPr>
          <p:cNvPicPr>
            <a:picLocks noChangeAspect="1"/>
          </p:cNvPicPr>
          <p:nvPr userDrawn="1"/>
        </p:nvPicPr>
        <p:blipFill>
          <a:blip r:embed="rId2"/>
          <a:stretch>
            <a:fillRect/>
          </a:stretch>
        </p:blipFill>
        <p:spPr>
          <a:xfrm>
            <a:off x="9344025" y="3898483"/>
            <a:ext cx="2265363" cy="2370555"/>
          </a:xfrm>
          <a:prstGeom prst="rect">
            <a:avLst/>
          </a:prstGeom>
        </p:spPr>
      </p:pic>
    </p:spTree>
    <p:extLst>
      <p:ext uri="{BB962C8B-B14F-4D97-AF65-F5344CB8AC3E}">
        <p14:creationId xmlns:p14="http://schemas.microsoft.com/office/powerpoint/2010/main" val="85337591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guide id="4" orient="horz" pos="2505">
          <p15:clr>
            <a:srgbClr val="5ACBF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emo slide 2">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3223"/>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gradFill>
                  <a:gsLst>
                    <a:gs pos="62564">
                      <a:schemeClr val="tx1"/>
                    </a:gs>
                    <a:gs pos="55000">
                      <a:schemeClr val="tx1"/>
                    </a:gs>
                  </a:gsLst>
                  <a:lin ang="5400000" scaled="0"/>
                </a:gradFill>
                <a:effectLst/>
                <a:latin typeface="+mj-lt"/>
                <a:ea typeface="+mn-ea"/>
                <a:cs typeface="Segoe UI" pitchFamily="34" charset="0"/>
              </a:defRPr>
            </a:lvl1pPr>
          </a:lstStyle>
          <a:p>
            <a:r>
              <a:rPr lang="en-US" dirty="0"/>
              <a:t>Demo title</a:t>
            </a:r>
          </a:p>
        </p:txBody>
      </p:sp>
      <p:sp>
        <p:nvSpPr>
          <p:cNvPr id="5" name="Text Placeholder 4"/>
          <p:cNvSpPr>
            <a:spLocks noGrp="1"/>
          </p:cNvSpPr>
          <p:nvPr>
            <p:ph type="body" sz="quarter" idx="12" hasCustomPrompt="1"/>
          </p:nvPr>
        </p:nvSpPr>
        <p:spPr>
          <a:xfrm>
            <a:off x="585216" y="3977319"/>
            <a:ext cx="9144000" cy="307777"/>
          </a:xfrm>
          <a:noFill/>
        </p:spPr>
        <p:txBody>
          <a:bodyPr lIns="0" tIns="0" rIns="0" bIns="0">
            <a:spAutoFit/>
          </a:bodyPr>
          <a:lstStyle>
            <a:lvl1pPr marL="0" indent="0">
              <a:spcBef>
                <a:spcPts val="0"/>
              </a:spcBef>
              <a:spcAft>
                <a:spcPts val="0"/>
              </a:spcAft>
              <a:buFont typeface="Arial" panose="020B0604020202020204" pitchFamily="34" charset="0"/>
              <a:buNone/>
              <a:defRPr sz="2000" spc="0" baseline="0">
                <a:gradFill>
                  <a:gsLst>
                    <a:gs pos="0">
                      <a:schemeClr val="tx1"/>
                    </a:gs>
                    <a:gs pos="100000">
                      <a:schemeClr val="tx1"/>
                    </a:gs>
                  </a:gsLst>
                  <a:lin ang="5400000" scaled="0"/>
                </a:gradFill>
                <a:latin typeface="+mn-lt"/>
              </a:defRPr>
            </a:lvl1pPr>
          </a:lstStyle>
          <a:p>
            <a:pPr lvl="0"/>
            <a:r>
              <a:rPr lang="en-US" dirty="0"/>
              <a:t>Speaker name</a:t>
            </a:r>
          </a:p>
        </p:txBody>
      </p:sp>
    </p:spTree>
    <p:extLst>
      <p:ext uri="{BB962C8B-B14F-4D97-AF65-F5344CB8AC3E}">
        <p14:creationId xmlns:p14="http://schemas.microsoft.com/office/powerpoint/2010/main" val="302903097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guide id="4" orient="horz" pos="2505">
          <p15:clr>
            <a:srgbClr val="5ACBF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Video slid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5808"/>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gradFill>
                  <a:gsLst>
                    <a:gs pos="62564">
                      <a:schemeClr val="tx1"/>
                    </a:gs>
                    <a:gs pos="55000">
                      <a:schemeClr val="tx1"/>
                    </a:gs>
                  </a:gsLst>
                  <a:lin ang="5400000" scaled="0"/>
                </a:gradFill>
                <a:effectLst/>
                <a:latin typeface="+mj-lt"/>
                <a:ea typeface="+mn-ea"/>
                <a:cs typeface="Segoe UI" pitchFamily="34" charset="0"/>
              </a:defRPr>
            </a:lvl1pPr>
          </a:lstStyle>
          <a:p>
            <a:r>
              <a:rPr lang="en-US" dirty="0"/>
              <a:t>Video</a:t>
            </a:r>
          </a:p>
        </p:txBody>
      </p:sp>
      <p:pic>
        <p:nvPicPr>
          <p:cNvPr id="6" name="Picture 5">
            <a:extLst>
              <a:ext uri="{FF2B5EF4-FFF2-40B4-BE49-F238E27FC236}">
                <a16:creationId xmlns:a16="http://schemas.microsoft.com/office/drawing/2014/main" id="{C381C0FB-0396-463F-9527-BACCE968684E}"/>
              </a:ext>
            </a:extLst>
          </p:cNvPr>
          <p:cNvPicPr>
            <a:picLocks noChangeAspect="1"/>
          </p:cNvPicPr>
          <p:nvPr userDrawn="1"/>
        </p:nvPicPr>
        <p:blipFill>
          <a:blip r:embed="rId2"/>
          <a:stretch>
            <a:fillRect/>
          </a:stretch>
        </p:blipFill>
        <p:spPr>
          <a:xfrm>
            <a:off x="9344025" y="3898483"/>
            <a:ext cx="2265363" cy="2370555"/>
          </a:xfrm>
          <a:prstGeom prst="rect">
            <a:avLst/>
          </a:prstGeom>
        </p:spPr>
      </p:pic>
    </p:spTree>
    <p:extLst>
      <p:ext uri="{BB962C8B-B14F-4D97-AF65-F5344CB8AC3E}">
        <p14:creationId xmlns:p14="http://schemas.microsoft.com/office/powerpoint/2010/main" val="309076746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1">
          <p15:clr>
            <a:srgbClr val="5ACBF0"/>
          </p15:clr>
        </p15:guide>
        <p15:guide id="3" orient="horz" pos="1914">
          <p15:clr>
            <a:srgbClr val="5ACBF0"/>
          </p15:clr>
        </p15:guide>
        <p15:guide id="4" orient="horz" pos="2505">
          <p15:clr>
            <a:srgbClr val="5ACBF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Video slide 2">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5808"/>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gradFill>
                  <a:gsLst>
                    <a:gs pos="62564">
                      <a:schemeClr val="tx1"/>
                    </a:gs>
                    <a:gs pos="55000">
                      <a:schemeClr val="tx1"/>
                    </a:gs>
                  </a:gsLst>
                  <a:lin ang="5400000" scaled="0"/>
                </a:gradFill>
                <a:effectLst/>
                <a:latin typeface="+mj-lt"/>
                <a:ea typeface="+mn-ea"/>
                <a:cs typeface="Segoe UI" pitchFamily="34" charset="0"/>
              </a:defRPr>
            </a:lvl1pPr>
          </a:lstStyle>
          <a:p>
            <a:r>
              <a:rPr lang="en-US" dirty="0"/>
              <a:t>Video</a:t>
            </a:r>
          </a:p>
        </p:txBody>
      </p:sp>
    </p:spTree>
    <p:extLst>
      <p:ext uri="{BB962C8B-B14F-4D97-AF65-F5344CB8AC3E}">
        <p14:creationId xmlns:p14="http://schemas.microsoft.com/office/powerpoint/2010/main" val="368736939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1">
          <p15:clr>
            <a:srgbClr val="5ACBF0"/>
          </p15:clr>
        </p15:guide>
        <p15:guide id="3" orient="horz" pos="1914">
          <p15:clr>
            <a:srgbClr val="5ACBF0"/>
          </p15:clr>
        </p15:guide>
        <p15:guide id="4" orient="horz" pos="2505">
          <p15:clr>
            <a:srgbClr val="5ACBF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Titl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5808"/>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gradFill>
                  <a:gsLst>
                    <a:gs pos="62564">
                      <a:schemeClr val="tx1"/>
                    </a:gs>
                    <a:gs pos="55000">
                      <a:schemeClr val="tx1"/>
                    </a:gs>
                  </a:gsLst>
                  <a:lin ang="5400000" scaled="0"/>
                </a:gradFill>
                <a:effectLst/>
                <a:latin typeface="+mj-lt"/>
                <a:ea typeface="+mn-ea"/>
                <a:cs typeface="Segoe UI" pitchFamily="34" charset="0"/>
              </a:defRPr>
            </a:lvl1pPr>
          </a:lstStyle>
          <a:p>
            <a:r>
              <a:rPr lang="en-US" dirty="0"/>
              <a:t>Section title</a:t>
            </a:r>
          </a:p>
        </p:txBody>
      </p:sp>
      <p:pic>
        <p:nvPicPr>
          <p:cNvPr id="6" name="Picture 5">
            <a:extLst>
              <a:ext uri="{FF2B5EF4-FFF2-40B4-BE49-F238E27FC236}">
                <a16:creationId xmlns:a16="http://schemas.microsoft.com/office/drawing/2014/main" id="{869F059F-BD0F-4211-86F6-E960C3EC183D}"/>
              </a:ext>
            </a:extLst>
          </p:cNvPr>
          <p:cNvPicPr>
            <a:picLocks noChangeAspect="1"/>
          </p:cNvPicPr>
          <p:nvPr userDrawn="1"/>
        </p:nvPicPr>
        <p:blipFill>
          <a:blip r:embed="rId2"/>
          <a:stretch>
            <a:fillRect/>
          </a:stretch>
        </p:blipFill>
        <p:spPr>
          <a:xfrm>
            <a:off x="9344025" y="3898483"/>
            <a:ext cx="2265363" cy="2370555"/>
          </a:xfrm>
          <a:prstGeom prst="rect">
            <a:avLst/>
          </a:prstGeom>
        </p:spPr>
      </p:pic>
    </p:spTree>
    <p:extLst>
      <p:ext uri="{BB962C8B-B14F-4D97-AF65-F5344CB8AC3E}">
        <p14:creationId xmlns:p14="http://schemas.microsoft.com/office/powerpoint/2010/main" val="23196994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27">
          <p15:clr>
            <a:srgbClr val="5ACBF0"/>
          </p15:clr>
        </p15:guide>
        <p15:guide id="3" orient="horz" pos="1911">
          <p15:clr>
            <a:srgbClr val="5ACBF0"/>
          </p15:clr>
        </p15:guide>
        <p15:guide id="4" orient="horz" pos="2505">
          <p15:clr>
            <a:srgbClr val="5ACBF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n Title 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5808"/>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gradFill>
                  <a:gsLst>
                    <a:gs pos="62564">
                      <a:schemeClr val="tx1"/>
                    </a:gs>
                    <a:gs pos="55000">
                      <a:schemeClr val="tx1"/>
                    </a:gs>
                  </a:gsLst>
                  <a:lin ang="5400000" scaled="0"/>
                </a:gradFill>
                <a:effectLst/>
                <a:latin typeface="+mj-lt"/>
                <a:ea typeface="+mn-ea"/>
                <a:cs typeface="Segoe UI" pitchFamily="34" charset="0"/>
              </a:defRPr>
            </a:lvl1pPr>
          </a:lstStyle>
          <a:p>
            <a:r>
              <a:rPr lang="en-US" dirty="0"/>
              <a:t>Section title</a:t>
            </a:r>
          </a:p>
        </p:txBody>
      </p:sp>
    </p:spTree>
    <p:extLst>
      <p:ext uri="{BB962C8B-B14F-4D97-AF65-F5344CB8AC3E}">
        <p14:creationId xmlns:p14="http://schemas.microsoft.com/office/powerpoint/2010/main" val="1530237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guide id="4" orient="horz" pos="2505">
          <p15:clr>
            <a:srgbClr val="5ACBF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1863466"/>
      </p:ext>
    </p:extLst>
  </p:cSld>
  <p:clrMapOvr>
    <a:masterClrMapping/>
  </p:clrMapOvr>
  <p:transition>
    <p:fade/>
  </p:transition>
  <p:extLst>
    <p:ext uri="{DCECCB84-F9BA-43D5-87BE-67443E8EF086}">
      <p15:sldGuideLst xmlns:p15="http://schemas.microsoft.com/office/powerpoint/2012/main">
        <p15:guide id="1" orient="horz" pos="1272">
          <p15:clr>
            <a:srgbClr val="5ACBF0"/>
          </p15:clr>
        </p15:guide>
        <p15:guide id="2" orient="horz" pos="904">
          <p15:clr>
            <a:srgbClr val="5ACBF0"/>
          </p15:clr>
        </p15:guide>
        <p15:guide id="3" orient="horz" pos="288">
          <p15:clr>
            <a:srgbClr val="5ACBF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ank 2">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090945"/>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904">
          <p15:clr>
            <a:srgbClr val="5ACBF0"/>
          </p15:clr>
        </p15:guide>
        <p15:guide id="2" orient="horz" pos="1272">
          <p15:clr>
            <a:srgbClr val="5ACBF0"/>
          </p15:clr>
        </p15:guide>
        <p15:guide id="3" orient="horz" pos="288">
          <p15:clr>
            <a:srgbClr val="5ACBF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quare photo">
    <p:bg>
      <p:bgRef idx="1001">
        <a:schemeClr val="bg1"/>
      </p:bgRef>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52270E26-89BA-4369-9EF4-1B9EBAA3D00B}"/>
              </a:ext>
            </a:extLst>
          </p:cNvPr>
          <p:cNvSpPr/>
          <p:nvPr userDrawn="1"/>
        </p:nvSpPr>
        <p:spPr bwMode="auto">
          <a:xfrm>
            <a:off x="5334000" y="0"/>
            <a:ext cx="6858000" cy="6858000"/>
          </a:xfrm>
          <a:prstGeom prst="rect">
            <a:avLst/>
          </a:prstGeom>
          <a:solidFill>
            <a:srgbClr val="D2D2D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a:gradFill>
                <a:gsLst>
                  <a:gs pos="0">
                    <a:srgbClr val="FFFFFF"/>
                  </a:gs>
                  <a:gs pos="100000">
                    <a:srgbClr val="FFFFFF"/>
                  </a:gs>
                </a:gsLst>
                <a:lin ang="5400000" scaled="0"/>
              </a:gradFill>
              <a:ea typeface="Segoe UI" pitchFamily="34" charset="0"/>
              <a:cs typeface="Segoe UI" pitchFamily="34" charset="0"/>
            </a:endParaRPr>
          </a:p>
        </p:txBody>
      </p:sp>
      <p:sp>
        <p:nvSpPr>
          <p:cNvPr id="2" name="Title 1">
            <a:extLst>
              <a:ext uri="{FF2B5EF4-FFF2-40B4-BE49-F238E27FC236}">
                <a16:creationId xmlns:a16="http://schemas.microsoft.com/office/drawing/2014/main" id="{25D0408F-4A76-4E13-B20C-89E0FD40DC32}"/>
              </a:ext>
            </a:extLst>
          </p:cNvPr>
          <p:cNvSpPr>
            <a:spLocks noGrp="1"/>
          </p:cNvSpPr>
          <p:nvPr>
            <p:ph type="title" hasCustomPrompt="1"/>
          </p:nvPr>
        </p:nvSpPr>
        <p:spPr>
          <a:xfrm>
            <a:off x="588263" y="2425541"/>
            <a:ext cx="4167887" cy="1107996"/>
          </a:xfrm>
        </p:spPr>
        <p:txBody>
          <a:bodyPr anchor="b" anchorCtr="0">
            <a:spAutoFit/>
          </a:bodyPr>
          <a:lstStyle>
            <a:lvl1pPr>
              <a:defRPr/>
            </a:lvl1pPr>
          </a:lstStyle>
          <a:p>
            <a:r>
              <a:rPr lang="en-US" dirty="0"/>
              <a:t>Event name or presentation title </a:t>
            </a:r>
          </a:p>
        </p:txBody>
      </p:sp>
      <p:sp>
        <p:nvSpPr>
          <p:cNvPr id="5" name="Text Placeholder 4"/>
          <p:cNvSpPr>
            <a:spLocks noGrp="1"/>
          </p:cNvSpPr>
          <p:nvPr>
            <p:ph type="body" sz="quarter" idx="12" hasCustomPrompt="1"/>
          </p:nvPr>
        </p:nvSpPr>
        <p:spPr>
          <a:xfrm>
            <a:off x="582042" y="3962400"/>
            <a:ext cx="4164583" cy="307777"/>
          </a:xfrm>
          <a:noFill/>
        </p:spPr>
        <p:txBody>
          <a:bodyPr wrap="square" lIns="0" tIns="0" rIns="0" bIns="0">
            <a:spAutoFit/>
          </a:bodyPr>
          <a:lstStyle>
            <a:lvl1pPr marL="0" indent="0">
              <a:spcBef>
                <a:spcPts val="0"/>
              </a:spcBef>
              <a:buNone/>
              <a:defRPr sz="2000" spc="0" baseline="0">
                <a:gradFill>
                  <a:gsLst>
                    <a:gs pos="91000">
                      <a:schemeClr val="tx1"/>
                    </a:gs>
                    <a:gs pos="0">
                      <a:schemeClr val="tx1"/>
                    </a:gs>
                  </a:gsLst>
                  <a:lin ang="5400000" scaled="0"/>
                </a:gradFill>
                <a:latin typeface="+mn-lt"/>
                <a:cs typeface="Segoe UI" panose="020B0502040204020203" pitchFamily="34" charset="0"/>
              </a:defRPr>
            </a:lvl1pPr>
          </a:lstStyle>
          <a:p>
            <a:pPr lvl="0"/>
            <a:r>
              <a:rPr lang="en-US" dirty="0"/>
              <a:t>Speaker name or subtitle</a:t>
            </a:r>
          </a:p>
        </p:txBody>
      </p:sp>
      <p:pic>
        <p:nvPicPr>
          <p:cNvPr id="9" name="MS logo gray - EMF" descr="Microsoft logo, gray text version">
            <a:extLst>
              <a:ext uri="{FF2B5EF4-FFF2-40B4-BE49-F238E27FC236}">
                <a16:creationId xmlns:a16="http://schemas.microsoft.com/office/drawing/2014/main" id="{D03FE64B-525F-4B73-8C45-B4BC3BAD6A2D}"/>
              </a:ext>
            </a:extLst>
          </p:cNvPr>
          <p:cNvPicPr>
            <a:picLocks noChangeAspect="1"/>
          </p:cNvPicPr>
          <p:nvPr userDrawn="1"/>
        </p:nvPicPr>
        <p:blipFill>
          <a:blip r:embed="rId2"/>
          <a:stretch>
            <a:fillRect/>
          </a:stretch>
        </p:blipFill>
        <p:spPr bwMode="black">
          <a:xfrm>
            <a:off x="584200" y="585788"/>
            <a:ext cx="1366440" cy="292608"/>
          </a:xfrm>
          <a:prstGeom prst="rect">
            <a:avLst/>
          </a:prstGeom>
        </p:spPr>
      </p:pic>
      <p:pic>
        <p:nvPicPr>
          <p:cNvPr id="10" name="Picture 9">
            <a:extLst>
              <a:ext uri="{FF2B5EF4-FFF2-40B4-BE49-F238E27FC236}">
                <a16:creationId xmlns:a16="http://schemas.microsoft.com/office/drawing/2014/main" id="{95964678-FE6C-4226-A11B-8D452DA7808C}"/>
              </a:ext>
            </a:extLst>
          </p:cNvPr>
          <p:cNvPicPr>
            <a:picLocks noChangeAspect="1"/>
          </p:cNvPicPr>
          <p:nvPr userDrawn="1"/>
        </p:nvPicPr>
        <p:blipFill>
          <a:blip r:embed="rId3"/>
          <a:stretch>
            <a:fillRect/>
          </a:stretch>
        </p:blipFill>
        <p:spPr>
          <a:xfrm>
            <a:off x="6250758" y="800100"/>
            <a:ext cx="5024485" cy="5257800"/>
          </a:xfrm>
          <a:prstGeom prst="rect">
            <a:avLst/>
          </a:prstGeom>
        </p:spPr>
      </p:pic>
    </p:spTree>
    <p:extLst>
      <p:ext uri="{BB962C8B-B14F-4D97-AF65-F5344CB8AC3E}">
        <p14:creationId xmlns:p14="http://schemas.microsoft.com/office/powerpoint/2010/main" val="124228565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orient="horz" pos="2496">
          <p15:clr>
            <a:srgbClr val="5ACBF0"/>
          </p15:clr>
        </p15:guide>
        <p15:guide id="3" pos="3355">
          <p15:clr>
            <a:srgbClr val="FBAE40"/>
          </p15:clr>
        </p15:guide>
        <p15:guide id="5" orient="horz" pos="2160">
          <p15:clr>
            <a:srgbClr val="FBAE40"/>
          </p15:clr>
        </p15:guide>
        <p15:guide id="6" orient="horz" pos="2229">
          <p15:clr>
            <a:srgbClr val="5ACBF0"/>
          </p15:clr>
        </p15:guide>
        <p15:guide id="7" pos="2996">
          <p15:clr>
            <a:srgbClr val="5ACBF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D0DF2A6-26A8-4810-95DF-F65F123C6660}"/>
              </a:ext>
            </a:extLst>
          </p:cNvPr>
          <p:cNvSpPr>
            <a:spLocks noGrp="1"/>
          </p:cNvSpPr>
          <p:nvPr>
            <p:ph type="title" hasCustomPrompt="1"/>
          </p:nvPr>
        </p:nvSpPr>
        <p:spPr/>
        <p:txBody>
          <a:bodyPr/>
          <a:lstStyle>
            <a:lvl1pPr>
              <a:defRPr/>
            </a:lvl1pPr>
          </a:lstStyle>
          <a:p>
            <a:r>
              <a:rPr lang="en-US" dirty="0"/>
              <a:t>Software code slide</a:t>
            </a:r>
          </a:p>
        </p:txBody>
      </p:sp>
      <p:sp>
        <p:nvSpPr>
          <p:cNvPr id="5" name="Text Placeholder 4">
            <a:extLst>
              <a:ext uri="{FF2B5EF4-FFF2-40B4-BE49-F238E27FC236}">
                <a16:creationId xmlns:a16="http://schemas.microsoft.com/office/drawing/2014/main" id="{BA9F61CF-FF79-485A-A6C8-A1952EFD58AE}"/>
              </a:ext>
            </a:extLst>
          </p:cNvPr>
          <p:cNvSpPr>
            <a:spLocks noGrp="1"/>
          </p:cNvSpPr>
          <p:nvPr>
            <p:ph type="body" sz="quarter" idx="10"/>
          </p:nvPr>
        </p:nvSpPr>
        <p:spPr>
          <a:xfrm>
            <a:off x="588263" y="1436688"/>
            <a:ext cx="11018520" cy="1908215"/>
          </a:xfrm>
        </p:spPr>
        <p:txBody>
          <a:bodyPr/>
          <a:lstStyle>
            <a:lvl1pPr marL="0" indent="0">
              <a:buNone/>
              <a:defRPr sz="2800">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1pPr>
            <a:lvl2pPr marL="346553" indent="0">
              <a:buNone/>
              <a:defRPr sz="2400">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2pPr>
            <a:lvl3pPr marL="584607" indent="0">
              <a:buNone/>
              <a:defRPr sz="2000">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3pPr>
            <a:lvl4pPr marL="814563" indent="0">
              <a:buNone/>
              <a:defRPr sz="1800">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4pPr>
            <a:lvl5pPr marL="1050997" indent="0">
              <a:buNone/>
              <a:defRPr sz="1800">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45452256"/>
      </p:ext>
    </p:extLst>
  </p:cSld>
  <p:clrMapOvr>
    <a:masterClrMapping/>
  </p:clrMapOvr>
  <p:transition>
    <p:fade/>
  </p:transition>
  <p:extLst>
    <p:ext uri="{DCECCB84-F9BA-43D5-87BE-67443E8EF086}">
      <p15:sldGuideLst xmlns:p15="http://schemas.microsoft.com/office/powerpoint/2012/main">
        <p15:guide id="1" orient="horz" pos="1272">
          <p15:clr>
            <a:srgbClr val="5ACBF0"/>
          </p15:clr>
        </p15:guide>
        <p15:guide id="2" orient="horz" pos="905">
          <p15:clr>
            <a:srgbClr val="5ACBF0"/>
          </p15:clr>
        </p15:guide>
        <p15:guide id="3" orient="horz" pos="288">
          <p15:clr>
            <a:srgbClr val="5ACBF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losing logo slide">
    <p:bg>
      <p:bgRef idx="1001">
        <a:schemeClr val="bg2"/>
      </p:bgRef>
    </p:bg>
    <p:spTree>
      <p:nvGrpSpPr>
        <p:cNvPr id="1" name=""/>
        <p:cNvGrpSpPr/>
        <p:nvPr/>
      </p:nvGrpSpPr>
      <p:grpSpPr>
        <a:xfrm>
          <a:off x="0" y="0"/>
          <a:ext cx="0" cy="0"/>
          <a:chOff x="0" y="0"/>
          <a:chExt cx="0" cy="0"/>
        </a:xfrm>
      </p:grpSpPr>
      <p:sp>
        <p:nvSpPr>
          <p:cNvPr id="2" name="Text Box 3"/>
          <p:cNvSpPr txBox="1">
            <a:spLocks noChangeArrowheads="1"/>
          </p:cNvSpPr>
          <p:nvPr userDrawn="1"/>
        </p:nvSpPr>
        <p:spPr bwMode="blackWhite">
          <a:xfrm>
            <a:off x="584200" y="6161316"/>
            <a:ext cx="4482124" cy="107722"/>
          </a:xfrm>
          <a:prstGeom prst="rect">
            <a:avLst/>
          </a:prstGeom>
          <a:noFill/>
          <a:ln w="12700">
            <a:noFill/>
            <a:miter lim="800000"/>
            <a:headEnd type="none" w="sm" len="sm"/>
            <a:tailEnd type="none" w="sm" len="sm"/>
          </a:ln>
          <a:effectLst/>
        </p:spPr>
        <p:txBody>
          <a:bodyPr vert="horz" wrap="square" lIns="0" tIns="0" rIns="0" bIns="0" numCol="1" anchor="b" anchorCtr="0" compatLnSpc="1">
            <a:prstTxWarp prst="textNoShape">
              <a:avLst/>
            </a:prstTxWarp>
            <a:spAutoFit/>
          </a:bodyPr>
          <a:lstStyle/>
          <a:p>
            <a:pPr defTabSz="932290" eaLnBrk="0" hangingPunct="0"/>
            <a:r>
              <a:rPr lang="en-US" sz="700" dirty="0">
                <a:gradFill>
                  <a:gsLst>
                    <a:gs pos="0">
                      <a:schemeClr val="tx1"/>
                    </a:gs>
                    <a:gs pos="100000">
                      <a:schemeClr val="tx1"/>
                    </a:gs>
                  </a:gsLst>
                  <a:lin ang="5400000" scaled="0"/>
                </a:gradFill>
                <a:cs typeface="Segoe UI" pitchFamily="34" charset="0"/>
              </a:rPr>
              <a:t>© Copyright Microsoft Corporation. All rights reserved. </a:t>
            </a:r>
          </a:p>
        </p:txBody>
      </p:sp>
      <p:pic>
        <p:nvPicPr>
          <p:cNvPr id="4" name="MS logo gray - EMF" descr="Microsoft logo, gray text version">
            <a:extLst>
              <a:ext uri="{FF2B5EF4-FFF2-40B4-BE49-F238E27FC236}">
                <a16:creationId xmlns:a16="http://schemas.microsoft.com/office/drawing/2014/main" id="{59104CAE-91B8-4A7E-9F8E-214C5F880932}"/>
              </a:ext>
            </a:extLst>
          </p:cNvPr>
          <p:cNvPicPr>
            <a:picLocks noChangeAspect="1"/>
          </p:cNvPicPr>
          <p:nvPr userDrawn="1"/>
        </p:nvPicPr>
        <p:blipFill>
          <a:blip r:embed="rId2"/>
          <a:stretch>
            <a:fillRect/>
          </a:stretch>
        </p:blipFill>
        <p:spPr bwMode="black">
          <a:xfrm>
            <a:off x="584200" y="585788"/>
            <a:ext cx="1366440" cy="292608"/>
          </a:xfrm>
          <a:prstGeom prst="rect">
            <a:avLst/>
          </a:prstGeom>
        </p:spPr>
      </p:pic>
    </p:spTree>
    <p:extLst>
      <p:ext uri="{BB962C8B-B14F-4D97-AF65-F5344CB8AC3E}">
        <p14:creationId xmlns:p14="http://schemas.microsoft.com/office/powerpoint/2010/main" val="1336118359"/>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bwMode="white"/>
        <p:txBody>
          <a:bodyPr/>
          <a:lstStyle>
            <a:lvl1pPr>
              <a:defRPr b="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a:t>Click to edit Master title style</a:t>
            </a:r>
            <a:endParaRPr lang="en-US" dirty="0"/>
          </a:p>
        </p:txBody>
      </p:sp>
      <p:sp>
        <p:nvSpPr>
          <p:cNvPr id="5" name="Text Placeholder 4">
            <a:extLst>
              <a:ext uri="{FF2B5EF4-FFF2-40B4-BE49-F238E27FC236}">
                <a16:creationId xmlns:a16="http://schemas.microsoft.com/office/drawing/2014/main" id="{F4B6606D-2DF9-48CD-BBE9-B751BF55CD2B}"/>
              </a:ext>
            </a:extLst>
          </p:cNvPr>
          <p:cNvSpPr>
            <a:spLocks noGrp="1"/>
          </p:cNvSpPr>
          <p:nvPr>
            <p:ph type="body" sz="quarter" idx="12"/>
          </p:nvPr>
        </p:nvSpPr>
        <p:spPr bwMode="white">
          <a:xfrm>
            <a:off x="584200" y="1436688"/>
            <a:ext cx="11018838" cy="2215991"/>
          </a:xfrm>
        </p:spPr>
        <p:txBody>
          <a:bodyPr>
            <a:spAutoFit/>
          </a:bodyPr>
          <a:lstStyle>
            <a:lvl1pPr>
              <a:defRPr sz="3600">
                <a:latin typeface="+mn-lt"/>
              </a:defRPr>
            </a:lvl1pPr>
            <a:lvl2pPr>
              <a:defRPr sz="2800">
                <a:latin typeface="+mn-lt"/>
              </a:defRPr>
            </a:lvl2pPr>
            <a:lvl3pPr>
              <a:defRPr sz="2400">
                <a:latin typeface="+mn-lt"/>
              </a:defRPr>
            </a:lvl3pPr>
            <a:lvl4pPr>
              <a:defRPr sz="2000">
                <a:latin typeface="+mn-lt"/>
              </a:defRPr>
            </a:lvl4pPr>
            <a:lvl5pPr>
              <a:defRPr sz="1800">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Next slide"/>
          <p:cNvSpPr>
            <a:spLocks noGrp="1"/>
          </p:cNvSpPr>
          <p:nvPr>
            <p:ph type="body" sz="quarter" idx="11" hasCustomPrompt="1"/>
          </p:nvPr>
        </p:nvSpPr>
        <p:spPr>
          <a:xfrm>
            <a:off x="1" y="6269038"/>
            <a:ext cx="12192001" cy="588963"/>
          </a:xfrm>
          <a:prstGeom prst="rect">
            <a:avLst/>
          </a:prstGeom>
          <a:solidFill>
            <a:srgbClr val="FFFF99"/>
          </a:solidFill>
        </p:spPr>
        <p:txBody>
          <a:bodyPr wrap="square" lIns="155457" tIns="77729" rIns="155457" bIns="45720"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a:t>Next:</a:t>
            </a:r>
          </a:p>
        </p:txBody>
      </p:sp>
    </p:spTree>
    <p:extLst>
      <p:ext uri="{BB962C8B-B14F-4D97-AF65-F5344CB8AC3E}">
        <p14:creationId xmlns:p14="http://schemas.microsoft.com/office/powerpoint/2010/main" val="2096692426"/>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904">
          <p15:clr>
            <a:srgbClr val="5ACBF0"/>
          </p15:clr>
        </p15:guide>
        <p15:guide id="2" orient="horz" pos="288">
          <p15:clr>
            <a:srgbClr val="5ACBF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quare photo 2">
    <p:spTree>
      <p:nvGrpSpPr>
        <p:cNvPr id="1" name=""/>
        <p:cNvGrpSpPr/>
        <p:nvPr/>
      </p:nvGrpSpPr>
      <p:grpSpPr>
        <a:xfrm>
          <a:off x="0" y="0"/>
          <a:ext cx="0" cy="0"/>
          <a:chOff x="0" y="0"/>
          <a:chExt cx="0" cy="0"/>
        </a:xfrm>
      </p:grpSpPr>
      <p:pic>
        <p:nvPicPr>
          <p:cNvPr id="7" name="MS logo gray - EMF" descr="Microsoft logo, gray text version">
            <a:extLst>
              <a:ext uri="{FF2B5EF4-FFF2-40B4-BE49-F238E27FC236}">
                <a16:creationId xmlns:a16="http://schemas.microsoft.com/office/drawing/2014/main" id="{DDC08157-A48C-4ACA-A5BB-EE2A866E103C}"/>
              </a:ext>
            </a:extLst>
          </p:cNvPr>
          <p:cNvPicPr>
            <a:picLocks noChangeAspect="1"/>
          </p:cNvPicPr>
          <p:nvPr userDrawn="1"/>
        </p:nvPicPr>
        <p:blipFill>
          <a:blip r:embed="rId2"/>
          <a:stretch>
            <a:fillRect/>
          </a:stretch>
        </p:blipFill>
        <p:spPr bwMode="black">
          <a:xfrm>
            <a:off x="584200" y="585788"/>
            <a:ext cx="1366440" cy="292608"/>
          </a:xfrm>
          <a:prstGeom prst="rect">
            <a:avLst/>
          </a:prstGeom>
        </p:spPr>
      </p:pic>
      <p:sp>
        <p:nvSpPr>
          <p:cNvPr id="2" name="Title 1">
            <a:extLst>
              <a:ext uri="{FF2B5EF4-FFF2-40B4-BE49-F238E27FC236}">
                <a16:creationId xmlns:a16="http://schemas.microsoft.com/office/drawing/2014/main" id="{25D0408F-4A76-4E13-B20C-89E0FD40DC32}"/>
              </a:ext>
            </a:extLst>
          </p:cNvPr>
          <p:cNvSpPr>
            <a:spLocks noGrp="1"/>
          </p:cNvSpPr>
          <p:nvPr>
            <p:ph type="title" hasCustomPrompt="1"/>
          </p:nvPr>
        </p:nvSpPr>
        <p:spPr>
          <a:xfrm>
            <a:off x="588263" y="2425541"/>
            <a:ext cx="4167887" cy="1107996"/>
          </a:xfrm>
        </p:spPr>
        <p:txBody>
          <a:bodyPr anchor="b" anchorCtr="0">
            <a:spAutoFit/>
          </a:bodyPr>
          <a:lstStyle>
            <a:lvl1pPr>
              <a:defRPr/>
            </a:lvl1pPr>
          </a:lstStyle>
          <a:p>
            <a:r>
              <a:rPr lang="en-US" dirty="0"/>
              <a:t>Event name or presentation title </a:t>
            </a:r>
          </a:p>
        </p:txBody>
      </p:sp>
      <p:sp>
        <p:nvSpPr>
          <p:cNvPr id="5" name="Text Placeholder 4"/>
          <p:cNvSpPr>
            <a:spLocks noGrp="1"/>
          </p:cNvSpPr>
          <p:nvPr>
            <p:ph type="body" sz="quarter" idx="12" hasCustomPrompt="1"/>
          </p:nvPr>
        </p:nvSpPr>
        <p:spPr>
          <a:xfrm>
            <a:off x="582042" y="3962400"/>
            <a:ext cx="4164583" cy="307777"/>
          </a:xfrm>
          <a:noFill/>
        </p:spPr>
        <p:txBody>
          <a:bodyPr wrap="square" lIns="0" tIns="0" rIns="0" bIns="0">
            <a:spAutoFit/>
          </a:bodyPr>
          <a:lstStyle>
            <a:lvl1pPr marL="0" indent="0">
              <a:spcBef>
                <a:spcPts val="0"/>
              </a:spcBef>
              <a:buNone/>
              <a:defRPr sz="2000" spc="0" baseline="0">
                <a:gradFill>
                  <a:gsLst>
                    <a:gs pos="91000">
                      <a:schemeClr val="tx1"/>
                    </a:gs>
                    <a:gs pos="0">
                      <a:schemeClr val="tx1"/>
                    </a:gs>
                  </a:gsLst>
                  <a:lin ang="5400000" scaled="0"/>
                </a:gradFill>
                <a:latin typeface="+mn-lt"/>
                <a:cs typeface="Segoe UI" panose="020B0502040204020203" pitchFamily="34" charset="0"/>
              </a:defRPr>
            </a:lvl1pPr>
          </a:lstStyle>
          <a:p>
            <a:pPr lvl="0"/>
            <a:r>
              <a:rPr lang="en-US" dirty="0"/>
              <a:t>Speaker name or subtitle</a:t>
            </a:r>
          </a:p>
        </p:txBody>
      </p:sp>
      <p:sp>
        <p:nvSpPr>
          <p:cNvPr id="8" name="Rectangle 7">
            <a:extLst>
              <a:ext uri="{FF2B5EF4-FFF2-40B4-BE49-F238E27FC236}">
                <a16:creationId xmlns:a16="http://schemas.microsoft.com/office/drawing/2014/main" id="{9D026004-6E63-4034-A1B0-34BE8CEF3D76}"/>
              </a:ext>
            </a:extLst>
          </p:cNvPr>
          <p:cNvSpPr/>
          <p:nvPr userDrawn="1"/>
        </p:nvSpPr>
        <p:spPr bwMode="auto">
          <a:xfrm>
            <a:off x="5334000" y="0"/>
            <a:ext cx="6858000" cy="6858000"/>
          </a:xfrm>
          <a:prstGeom prst="rect">
            <a:avLst/>
          </a:prstGeom>
          <a:solidFill>
            <a:srgbClr val="00BC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a:solidFill>
                <a:srgbClr val="00240D"/>
              </a:solidFill>
              <a:ea typeface="Segoe UI" pitchFamily="34" charset="0"/>
              <a:cs typeface="Segoe UI" pitchFamily="34" charset="0"/>
            </a:endParaRPr>
          </a:p>
        </p:txBody>
      </p:sp>
      <p:pic>
        <p:nvPicPr>
          <p:cNvPr id="12" name="Picture 11">
            <a:extLst>
              <a:ext uri="{FF2B5EF4-FFF2-40B4-BE49-F238E27FC236}">
                <a16:creationId xmlns:a16="http://schemas.microsoft.com/office/drawing/2014/main" id="{5FC1A9B4-AD16-4E53-919C-38204BAF9E3C}"/>
              </a:ext>
            </a:extLst>
          </p:cNvPr>
          <p:cNvPicPr>
            <a:picLocks noChangeAspect="1"/>
          </p:cNvPicPr>
          <p:nvPr userDrawn="1"/>
        </p:nvPicPr>
        <p:blipFill>
          <a:blip r:embed="rId3"/>
          <a:stretch>
            <a:fillRect/>
          </a:stretch>
        </p:blipFill>
        <p:spPr>
          <a:xfrm>
            <a:off x="6250758" y="800100"/>
            <a:ext cx="5024485" cy="5257800"/>
          </a:xfrm>
          <a:prstGeom prst="rect">
            <a:avLst/>
          </a:prstGeom>
        </p:spPr>
      </p:pic>
    </p:spTree>
    <p:extLst>
      <p:ext uri="{BB962C8B-B14F-4D97-AF65-F5344CB8AC3E}">
        <p14:creationId xmlns:p14="http://schemas.microsoft.com/office/powerpoint/2010/main" val="980139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orient="horz" pos="2496">
          <p15:clr>
            <a:srgbClr val="5ACBF0"/>
          </p15:clr>
        </p15:guide>
        <p15:guide id="3" pos="3360">
          <p15:clr>
            <a:srgbClr val="FBAE40"/>
          </p15:clr>
        </p15:guide>
        <p15:guide id="5" orient="horz" pos="2160">
          <p15:clr>
            <a:srgbClr val="FBAE40"/>
          </p15:clr>
        </p15:guide>
        <p15:guide id="6" orient="horz" pos="2229">
          <p15:clr>
            <a:srgbClr val="5ACBF0"/>
          </p15:clr>
        </p15:guide>
        <p15:guide id="7" pos="2996">
          <p15:clr>
            <a:srgbClr val="5ACBF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2">
    <p:bg>
      <p:bgRef idx="1001">
        <a:schemeClr val="bg2"/>
      </p:bgRef>
    </p:bg>
    <p:spTree>
      <p:nvGrpSpPr>
        <p:cNvPr id="1" name=""/>
        <p:cNvGrpSpPr/>
        <p:nvPr/>
      </p:nvGrpSpPr>
      <p:grpSpPr>
        <a:xfrm>
          <a:off x="0" y="0"/>
          <a:ext cx="0" cy="0"/>
          <a:chOff x="0" y="0"/>
          <a:chExt cx="0" cy="0"/>
        </a:xfrm>
      </p:grpSpPr>
      <p:pic>
        <p:nvPicPr>
          <p:cNvPr id="6" name="MS logo gray - EMF" descr="Microsoft logo, gray text version">
            <a:extLst>
              <a:ext uri="{FF2B5EF4-FFF2-40B4-BE49-F238E27FC236}">
                <a16:creationId xmlns:a16="http://schemas.microsoft.com/office/drawing/2014/main" id="{D3453B0B-33DE-4ED0-A610-D76D0E610F6F}"/>
              </a:ext>
            </a:extLst>
          </p:cNvPr>
          <p:cNvPicPr>
            <a:picLocks noChangeAspect="1"/>
          </p:cNvPicPr>
          <p:nvPr userDrawn="1"/>
        </p:nvPicPr>
        <p:blipFill>
          <a:blip r:embed="rId2"/>
          <a:stretch>
            <a:fillRect/>
          </a:stretch>
        </p:blipFill>
        <p:spPr bwMode="black">
          <a:xfrm>
            <a:off x="584200" y="585788"/>
            <a:ext cx="1366440" cy="292608"/>
          </a:xfrm>
          <a:prstGeom prst="rect">
            <a:avLst/>
          </a:prstGeom>
        </p:spPr>
      </p:pic>
      <p:sp>
        <p:nvSpPr>
          <p:cNvPr id="9" name="Title 1"/>
          <p:cNvSpPr>
            <a:spLocks noGrp="1"/>
          </p:cNvSpPr>
          <p:nvPr>
            <p:ph type="title" hasCustomPrompt="1"/>
          </p:nvPr>
        </p:nvSpPr>
        <p:spPr>
          <a:xfrm>
            <a:off x="584200" y="2979778"/>
            <a:ext cx="9144000" cy="553998"/>
          </a:xfrm>
          <a:noFill/>
        </p:spPr>
        <p:txBody>
          <a:bodyPr lIns="0" tIns="0" rIns="0" bIns="0" anchor="b" anchorCtr="0">
            <a:spAutoFit/>
          </a:bodyPr>
          <a:lstStyle>
            <a:lvl1pPr>
              <a:defRPr sz="3600" spc="-50" baseline="0">
                <a:gradFill>
                  <a:gsLst>
                    <a:gs pos="62564">
                      <a:schemeClr val="tx1"/>
                    </a:gs>
                    <a:gs pos="55000">
                      <a:schemeClr val="tx1"/>
                    </a:gs>
                  </a:gsLst>
                  <a:lin ang="5400000" scaled="0"/>
                </a:gradFill>
                <a:latin typeface="+mj-lt"/>
                <a:cs typeface="Segoe UI" panose="020B0502040204020203" pitchFamily="34" charset="0"/>
              </a:defRPr>
            </a:lvl1pPr>
          </a:lstStyle>
          <a:p>
            <a:r>
              <a:rPr lang="en-US" dirty="0"/>
              <a:t>Event name or presentation title </a:t>
            </a:r>
          </a:p>
        </p:txBody>
      </p:sp>
      <p:sp>
        <p:nvSpPr>
          <p:cNvPr id="5" name="Text Placeholder 4"/>
          <p:cNvSpPr>
            <a:spLocks noGrp="1"/>
          </p:cNvSpPr>
          <p:nvPr>
            <p:ph type="body" sz="quarter" idx="12" hasCustomPrompt="1"/>
          </p:nvPr>
        </p:nvSpPr>
        <p:spPr>
          <a:xfrm>
            <a:off x="584200" y="3962400"/>
            <a:ext cx="9144000" cy="307777"/>
          </a:xfrm>
          <a:noFill/>
        </p:spPr>
        <p:txBody>
          <a:bodyPr wrap="square" lIns="0" tIns="0" rIns="0" bIns="0">
            <a:spAutoFit/>
          </a:bodyPr>
          <a:lstStyle>
            <a:lvl1pPr marL="0" indent="0">
              <a:spcBef>
                <a:spcPts val="0"/>
              </a:spcBef>
              <a:buNone/>
              <a:defRPr sz="2000" spc="0" baseline="0">
                <a:gradFill>
                  <a:gsLst>
                    <a:gs pos="91000">
                      <a:schemeClr val="tx1"/>
                    </a:gs>
                    <a:gs pos="0">
                      <a:schemeClr val="tx1"/>
                    </a:gs>
                  </a:gsLst>
                  <a:lin ang="5400000" scaled="0"/>
                </a:gradFill>
                <a:latin typeface="+mn-lt"/>
                <a:cs typeface="Segoe UI" panose="020B0502040204020203" pitchFamily="34" charset="0"/>
              </a:defRPr>
            </a:lvl1pPr>
          </a:lstStyle>
          <a:p>
            <a:pPr lvl="0"/>
            <a:r>
              <a:rPr lang="en-US" dirty="0"/>
              <a:t>Speaker name or subtitle text</a:t>
            </a:r>
          </a:p>
        </p:txBody>
      </p:sp>
    </p:spTree>
    <p:extLst>
      <p:ext uri="{BB962C8B-B14F-4D97-AF65-F5344CB8AC3E}">
        <p14:creationId xmlns:p14="http://schemas.microsoft.com/office/powerpoint/2010/main" val="295488138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3" pos="6132">
          <p15:clr>
            <a:srgbClr val="5ACBF0"/>
          </p15:clr>
        </p15:guide>
        <p15:guide id="4" orient="horz" pos="216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4B655BA-10A4-4A57-89DB-CFFBE1CA1E33}"/>
              </a:ext>
            </a:extLst>
          </p:cNvPr>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586390" y="1434370"/>
            <a:ext cx="11018520" cy="2308324"/>
          </a:xfrm>
        </p:spPr>
        <p:txBody>
          <a:bodyPr wrap="square">
            <a:spAutoFit/>
          </a:bodyPr>
          <a:lstStyle>
            <a:lvl1pPr marL="0" indent="0">
              <a:buNone/>
              <a:defRPr/>
            </a:lvl1pPr>
            <a:lvl2pPr marL="228600" indent="0">
              <a:buNone/>
              <a:defRPr/>
            </a:lvl2pPr>
            <a:lvl3pPr marL="457200" indent="0">
              <a:buNone/>
              <a:defRPr/>
            </a:lvl3pPr>
            <a:lvl4pPr marL="685800" indent="0">
              <a:buNone/>
              <a:defRPr/>
            </a:lvl4pPr>
            <a:lvl5pPr marL="914400" indent="0">
              <a:buNone/>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816568318"/>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905">
          <p15:clr>
            <a:srgbClr val="5ACBF0"/>
          </p15:clr>
        </p15:guide>
        <p15:guide id="4" orient="horz" pos="1272">
          <p15:clr>
            <a:srgbClr val="5ACBF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CFEFD-88E5-4869-B5C3-1611B0B50E15}"/>
              </a:ext>
            </a:extLst>
          </p:cNvPr>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sz="quarter" idx="10"/>
          </p:nvPr>
        </p:nvSpPr>
        <p:spPr>
          <a:xfrm>
            <a:off x="584200" y="1435497"/>
            <a:ext cx="11018520" cy="230832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818810820"/>
      </p:ext>
    </p:extLst>
  </p:cSld>
  <p:clrMapOvr>
    <a:masterClrMapping/>
  </p:clrMapOvr>
  <p:transition>
    <p:fade/>
  </p:transition>
  <p:extLst>
    <p:ext uri="{DCECCB84-F9BA-43D5-87BE-67443E8EF086}">
      <p15:sldGuideLst xmlns:p15="http://schemas.microsoft.com/office/powerpoint/2012/main">
        <p15:guide id="2" orient="horz" pos="1272">
          <p15:clr>
            <a:srgbClr val="5ACBF0"/>
          </p15:clr>
        </p15:guide>
        <p15:guide id="3" orient="horz" pos="288">
          <p15:clr>
            <a:srgbClr val="5ACBF0"/>
          </p15:clr>
        </p15:guide>
        <p15:guide id="5" orient="horz" pos="904">
          <p15:clr>
            <a:srgbClr val="5ACBF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76633-3E8D-4CF4-A5D4-D4E9D88A6DE0}"/>
              </a:ext>
            </a:extLst>
          </p:cNvPr>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584200" y="1435100"/>
            <a:ext cx="5212080" cy="1649682"/>
          </a:xfrm>
        </p:spPr>
        <p:txBody>
          <a:bodyPr wrap="square">
            <a:spAutoFit/>
          </a:bodyPr>
          <a:lstStyle>
            <a:lvl1pPr marL="0" indent="0">
              <a:spcBef>
                <a:spcPts val="1224"/>
              </a:spcBef>
              <a:buClr>
                <a:schemeClr val="tx1"/>
              </a:buClr>
              <a:buFont typeface="Wingdings" panose="05000000000000000000" pitchFamily="2" charset="2"/>
              <a:buNone/>
              <a:defRPr sz="2800" b="0">
                <a:latin typeface="Segoe UI Semilight" panose="020B0402040204020203" pitchFamily="34" charset="0"/>
                <a:cs typeface="Segoe UI Semilight" panose="020B0402040204020203" pitchFamily="34" charset="0"/>
              </a:defRPr>
            </a:lvl1pPr>
            <a:lvl2pPr marL="255588" indent="0">
              <a:buFont typeface="Wingdings" panose="05000000000000000000" pitchFamily="2" charset="2"/>
              <a:buNone/>
              <a:defRPr sz="2000" b="0"/>
            </a:lvl2pPr>
            <a:lvl3pPr marL="450850" indent="0">
              <a:buFont typeface="Wingdings" panose="05000000000000000000" pitchFamily="2" charset="2"/>
              <a:buNone/>
              <a:tabLst/>
              <a:defRPr sz="1600" b="0"/>
            </a:lvl3pPr>
            <a:lvl4pPr marL="652462" indent="0">
              <a:buFont typeface="Wingdings" panose="05000000000000000000" pitchFamily="2" charset="2"/>
              <a:buNone/>
              <a:defRPr sz="1400" b="0"/>
            </a:lvl4pPr>
            <a:lvl5pPr marL="854075" indent="0">
              <a:buFont typeface="Wingdings" panose="05000000000000000000" pitchFamily="2" charset="2"/>
              <a:buNone/>
              <a:tabLst/>
              <a:defRPr sz="1400" b="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3">
            <a:extLst>
              <a:ext uri="{FF2B5EF4-FFF2-40B4-BE49-F238E27FC236}">
                <a16:creationId xmlns:a16="http://schemas.microsoft.com/office/drawing/2014/main" id="{8E9CDCB4-03E1-4763-B83E-A1334BCDB0C0}"/>
              </a:ext>
            </a:extLst>
          </p:cNvPr>
          <p:cNvSpPr>
            <a:spLocks noGrp="1"/>
          </p:cNvSpPr>
          <p:nvPr>
            <p:ph type="body" sz="quarter" idx="12"/>
          </p:nvPr>
        </p:nvSpPr>
        <p:spPr>
          <a:xfrm>
            <a:off x="6397171" y="1435100"/>
            <a:ext cx="5212080" cy="1649682"/>
          </a:xfrm>
        </p:spPr>
        <p:txBody>
          <a:bodyPr wrap="square">
            <a:spAutoFit/>
          </a:bodyPr>
          <a:lstStyle>
            <a:lvl1pPr marL="0" indent="0">
              <a:spcBef>
                <a:spcPts val="1224"/>
              </a:spcBef>
              <a:buClr>
                <a:schemeClr val="tx1"/>
              </a:buClr>
              <a:buFont typeface="Wingdings" panose="05000000000000000000" pitchFamily="2" charset="2"/>
              <a:buNone/>
              <a:defRPr sz="2800" b="0">
                <a:latin typeface="Segoe UI Semilight" panose="020B0402040204020203" pitchFamily="34" charset="0"/>
                <a:cs typeface="Segoe UI Semilight" panose="020B0402040204020203" pitchFamily="34" charset="0"/>
              </a:defRPr>
            </a:lvl1pPr>
            <a:lvl2pPr marL="255588" indent="0">
              <a:buFont typeface="Wingdings" panose="05000000000000000000" pitchFamily="2" charset="2"/>
              <a:buNone/>
              <a:defRPr sz="2000" b="0"/>
            </a:lvl2pPr>
            <a:lvl3pPr marL="450850" indent="0">
              <a:buFont typeface="Wingdings" panose="05000000000000000000" pitchFamily="2" charset="2"/>
              <a:buNone/>
              <a:tabLst/>
              <a:defRPr sz="1600" b="0"/>
            </a:lvl3pPr>
            <a:lvl4pPr marL="652462" indent="0">
              <a:buFont typeface="Wingdings" panose="05000000000000000000" pitchFamily="2" charset="2"/>
              <a:buNone/>
              <a:defRPr sz="1400" b="0"/>
            </a:lvl4pPr>
            <a:lvl5pPr marL="854075" indent="0">
              <a:buFont typeface="Wingdings" panose="05000000000000000000" pitchFamily="2" charset="2"/>
              <a:buNone/>
              <a:tabLst/>
              <a:defRPr sz="1400" b="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328979775"/>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272">
          <p15:clr>
            <a:srgbClr val="5ACBF0"/>
          </p15:clr>
        </p15:guide>
        <p15:guide id="3" orient="horz" pos="904">
          <p15:clr>
            <a:srgbClr val="5ACBF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E2550-DA43-453C-A328-33C740E65403}"/>
              </a:ext>
            </a:extLst>
          </p:cNvPr>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584200" y="1437481"/>
            <a:ext cx="5212080" cy="1649682"/>
          </a:xfrm>
        </p:spPr>
        <p:txBody>
          <a:bodyPr wrap="square">
            <a:spAutoFit/>
          </a:bodyPr>
          <a:lstStyle>
            <a:lvl1pPr marL="231775" indent="-231775">
              <a:spcBef>
                <a:spcPts val="1224"/>
              </a:spcBef>
              <a:buClr>
                <a:schemeClr val="tx1"/>
              </a:buClr>
              <a:buFont typeface="Wingdings" panose="05000000000000000000" pitchFamily="2" charset="2"/>
              <a:buChar char=""/>
              <a:defRPr sz="2800" b="0">
                <a:latin typeface="Segoe UI Semilight" panose="020B0402040204020203" pitchFamily="34" charset="0"/>
                <a:cs typeface="Segoe UI Semilight" panose="020B0402040204020203" pitchFamily="34" charset="0"/>
              </a:defRPr>
            </a:lvl1pPr>
            <a:lvl2pPr marL="427038" indent="-171450">
              <a:buFont typeface="Wingdings" panose="05000000000000000000" pitchFamily="2" charset="2"/>
              <a:buChar char=""/>
              <a:defRPr sz="2000" b="0"/>
            </a:lvl2pPr>
            <a:lvl3pPr marL="639763" indent="-188913">
              <a:buFont typeface="Wingdings" panose="05000000000000000000" pitchFamily="2" charset="2"/>
              <a:buChar char=""/>
              <a:tabLst/>
              <a:defRPr sz="1600" b="0"/>
            </a:lvl3pPr>
            <a:lvl4pPr marL="828675" indent="-176213">
              <a:buFont typeface="Wingdings" panose="05000000000000000000" pitchFamily="2" charset="2"/>
              <a:buChar char=""/>
              <a:defRPr sz="1400" b="0"/>
            </a:lvl4pPr>
            <a:lvl5pPr marL="1023938" indent="-169863">
              <a:buFont typeface="Wingdings" panose="05000000000000000000" pitchFamily="2" charset="2"/>
              <a:buChar char=""/>
              <a:tabLst/>
              <a:defRPr sz="1400" b="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3">
            <a:extLst>
              <a:ext uri="{FF2B5EF4-FFF2-40B4-BE49-F238E27FC236}">
                <a16:creationId xmlns:a16="http://schemas.microsoft.com/office/drawing/2014/main" id="{85278796-7B84-4D67-88CD-BF78BB06D214}"/>
              </a:ext>
            </a:extLst>
          </p:cNvPr>
          <p:cNvSpPr>
            <a:spLocks noGrp="1"/>
          </p:cNvSpPr>
          <p:nvPr>
            <p:ph type="body" sz="quarter" idx="11"/>
          </p:nvPr>
        </p:nvSpPr>
        <p:spPr>
          <a:xfrm>
            <a:off x="6389914" y="1437481"/>
            <a:ext cx="5212080" cy="1649682"/>
          </a:xfrm>
        </p:spPr>
        <p:txBody>
          <a:bodyPr wrap="square">
            <a:spAutoFit/>
          </a:bodyPr>
          <a:lstStyle>
            <a:lvl1pPr marL="231775" indent="-231775">
              <a:spcBef>
                <a:spcPts val="1224"/>
              </a:spcBef>
              <a:buClr>
                <a:schemeClr val="tx1"/>
              </a:buClr>
              <a:buFont typeface="Wingdings" panose="05000000000000000000" pitchFamily="2" charset="2"/>
              <a:buChar char=""/>
              <a:defRPr sz="2800" b="0">
                <a:latin typeface="Segoe UI Semilight" panose="020B0402040204020203" pitchFamily="34" charset="0"/>
                <a:cs typeface="Segoe UI Semilight" panose="020B0402040204020203" pitchFamily="34" charset="0"/>
              </a:defRPr>
            </a:lvl1pPr>
            <a:lvl2pPr marL="427038" indent="-171450">
              <a:buFont typeface="Wingdings" panose="05000000000000000000" pitchFamily="2" charset="2"/>
              <a:buChar char=""/>
              <a:defRPr sz="2000" b="0"/>
            </a:lvl2pPr>
            <a:lvl3pPr marL="639763" indent="-188913">
              <a:buFont typeface="Wingdings" panose="05000000000000000000" pitchFamily="2" charset="2"/>
              <a:buChar char=""/>
              <a:tabLst/>
              <a:defRPr sz="1600" b="0"/>
            </a:lvl3pPr>
            <a:lvl4pPr marL="828675" indent="-176213">
              <a:buFont typeface="Wingdings" panose="05000000000000000000" pitchFamily="2" charset="2"/>
              <a:buChar char=""/>
              <a:defRPr sz="1400" b="0"/>
            </a:lvl4pPr>
            <a:lvl5pPr marL="1023938" indent="-169863">
              <a:buFont typeface="Wingdings" panose="05000000000000000000" pitchFamily="2" charset="2"/>
              <a:buChar char=""/>
              <a:tabLst/>
              <a:defRPr sz="1400" b="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49046188"/>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276">
          <p15:clr>
            <a:srgbClr val="5ACBF0"/>
          </p15:clr>
        </p15:guide>
        <p15:guide id="3" orient="horz" pos="904">
          <p15:clr>
            <a:srgbClr val="5ACBF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2754DF-CB0E-46F9-AA3C-00BC673EBDF3}"/>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884936008"/>
      </p:ext>
    </p:extLst>
  </p:cSld>
  <p:clrMapOvr>
    <a:masterClrMapping/>
  </p:clrMapOvr>
  <p:transition>
    <p:fade/>
  </p:transition>
  <p:extLst>
    <p:ext uri="{DCECCB84-F9BA-43D5-87BE-67443E8EF086}">
      <p15:sldGuideLst xmlns:p15="http://schemas.microsoft.com/office/powerpoint/2012/main">
        <p15:guide id="3" orient="horz" pos="900">
          <p15:clr>
            <a:srgbClr val="5ACBF0"/>
          </p15:clr>
        </p15:guide>
        <p15:guide id="4" orient="horz" pos="1276">
          <p15:clr>
            <a:srgbClr val="5ACBF0"/>
          </p15:clr>
        </p15:guide>
        <p15:guide id="5" orient="horz" pos="288">
          <p15:clr>
            <a:srgbClr val="5ACBF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userDrawn="1">
            <p:ph type="title"/>
          </p:nvPr>
        </p:nvSpPr>
        <p:spPr>
          <a:xfrm>
            <a:off x="588263" y="457200"/>
            <a:ext cx="11018520" cy="553998"/>
          </a:xfrm>
          <a:prstGeom prst="rect">
            <a:avLst/>
          </a:prstGeom>
        </p:spPr>
        <p:txBody>
          <a:bodyPr vert="horz" wrap="square" lIns="0" tIns="0" rIns="0" bIns="0" rtlCol="0" anchor="t">
            <a:spAutoFit/>
          </a:bodyPr>
          <a:lstStyle/>
          <a:p>
            <a:r>
              <a:rPr lang="en-US"/>
              <a:t>Click to edit Master title style</a:t>
            </a:r>
            <a:endParaRPr lang="en-US" dirty="0"/>
          </a:p>
        </p:txBody>
      </p:sp>
      <p:sp>
        <p:nvSpPr>
          <p:cNvPr id="4" name="Text Placeholder 3"/>
          <p:cNvSpPr>
            <a:spLocks noGrp="1"/>
          </p:cNvSpPr>
          <p:nvPr userDrawn="1">
            <p:ph type="body" idx="1"/>
          </p:nvPr>
        </p:nvSpPr>
        <p:spPr>
          <a:xfrm>
            <a:off x="584200" y="1435503"/>
            <a:ext cx="11018520" cy="1612749"/>
          </a:xfrm>
          <a:prstGeom prst="rect">
            <a:avLst/>
          </a:prstGeom>
        </p:spPr>
        <p:txBody>
          <a:bodyPr vert="horz" wrap="square" lIns="0" tIns="0" rIns="0" bIns="0" rtlCol="0">
            <a:sp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47" name="GRID" hidden="1">
            <a:extLst>
              <a:ext uri="{FF2B5EF4-FFF2-40B4-BE49-F238E27FC236}">
                <a16:creationId xmlns:a16="http://schemas.microsoft.com/office/drawing/2014/main" id="{32B5FFBF-552A-4973-B5B3-9EE3A765185F}"/>
              </a:ext>
            </a:extLst>
          </p:cNvPr>
          <p:cNvGrpSpPr/>
          <p:nvPr userDrawn="1"/>
        </p:nvGrpSpPr>
        <p:grpSpPr>
          <a:xfrm>
            <a:off x="0" y="0"/>
            <a:ext cx="12192000" cy="6858000"/>
            <a:chOff x="0" y="0"/>
            <a:chExt cx="12192000" cy="6858000"/>
          </a:xfrm>
        </p:grpSpPr>
        <p:cxnSp>
          <p:nvCxnSpPr>
            <p:cNvPr id="7" name="Straight Connector 6">
              <a:extLst>
                <a:ext uri="{FF2B5EF4-FFF2-40B4-BE49-F238E27FC236}">
                  <a16:creationId xmlns:a16="http://schemas.microsoft.com/office/drawing/2014/main" id="{5CD412E5-2492-4063-96AB-C451FC39F2B6}"/>
                </a:ext>
              </a:extLst>
            </p:cNvPr>
            <p:cNvCxnSpPr/>
            <p:nvPr/>
          </p:nvCxnSpPr>
          <p:spPr>
            <a:xfrm>
              <a:off x="0" y="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25E7FAE-6A98-413B-871E-10F8DF6FF1E3}"/>
                </a:ext>
              </a:extLst>
            </p:cNvPr>
            <p:cNvCxnSpPr/>
            <p:nvPr/>
          </p:nvCxnSpPr>
          <p:spPr>
            <a:xfrm>
              <a:off x="0" y="29260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F42BDE7-00A0-446E-9CEE-23DDF6A13E6E}"/>
                </a:ext>
              </a:extLst>
            </p:cNvPr>
            <p:cNvCxnSpPr/>
            <p:nvPr/>
          </p:nvCxnSpPr>
          <p:spPr>
            <a:xfrm>
              <a:off x="0" y="585216"/>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D48FF31-9C6A-4C0C-AB96-ED556488A1BA}"/>
                </a:ext>
              </a:extLst>
            </p:cNvPr>
            <p:cNvCxnSpPr/>
            <p:nvPr/>
          </p:nvCxnSpPr>
          <p:spPr>
            <a:xfrm>
              <a:off x="0" y="6272784"/>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8D811B2-F122-4FF3-A4F6-E7291A5152BB}"/>
                </a:ext>
              </a:extLst>
            </p:cNvPr>
            <p:cNvCxnSpPr/>
            <p:nvPr/>
          </p:nvCxnSpPr>
          <p:spPr>
            <a:xfrm>
              <a:off x="0" y="656539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2029335-BA6E-4B6F-B752-D02603169DE6}"/>
                </a:ext>
              </a:extLst>
            </p:cNvPr>
            <p:cNvCxnSpPr/>
            <p:nvPr/>
          </p:nvCxnSpPr>
          <p:spPr>
            <a:xfrm>
              <a:off x="0" y="685800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08D55A0-D16C-4191-B9F9-C95B51610B5E}"/>
                </a:ext>
              </a:extLst>
            </p:cNvPr>
            <p:cNvCxnSpPr/>
            <p:nvPr/>
          </p:nvCxnSpPr>
          <p:spPr>
            <a:xfrm>
              <a:off x="0" y="87782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A3FCB58-9F61-404B-A493-7860A942FCC2}"/>
                </a:ext>
              </a:extLst>
            </p:cNvPr>
            <p:cNvCxnSpPr/>
            <p:nvPr/>
          </p:nvCxnSpPr>
          <p:spPr>
            <a:xfrm>
              <a:off x="0" y="117043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EFD38DF-4402-499A-B7B2-D5BBF3AD467C}"/>
                </a:ext>
              </a:extLst>
            </p:cNvPr>
            <p:cNvCxnSpPr/>
            <p:nvPr/>
          </p:nvCxnSpPr>
          <p:spPr>
            <a:xfrm>
              <a:off x="0" y="146304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6DFD209-A624-4FEA-8F60-067FBF0CC1E8}"/>
                </a:ext>
              </a:extLst>
            </p:cNvPr>
            <p:cNvCxnSpPr/>
            <p:nvPr/>
          </p:nvCxnSpPr>
          <p:spPr>
            <a:xfrm>
              <a:off x="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1B8ED61-88C3-48AA-91A7-BFD779B3B3BA}"/>
                </a:ext>
              </a:extLst>
            </p:cNvPr>
            <p:cNvCxnSpPr/>
            <p:nvPr/>
          </p:nvCxnSpPr>
          <p:spPr>
            <a:xfrm>
              <a:off x="585216"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22AC47D-49D2-4B9E-B580-53A7922E5654}"/>
                </a:ext>
              </a:extLst>
            </p:cNvPr>
            <p:cNvCxnSpPr/>
            <p:nvPr/>
          </p:nvCxnSpPr>
          <p:spPr>
            <a:xfrm>
              <a:off x="29260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0D7A2DB-4310-49CD-83F6-55B33BE76665}"/>
                </a:ext>
              </a:extLst>
            </p:cNvPr>
            <p:cNvCxnSpPr/>
            <p:nvPr/>
          </p:nvCxnSpPr>
          <p:spPr>
            <a:xfrm>
              <a:off x="877824"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0C40071-7BC6-4682-9CD1-0631E07C9F11}"/>
                </a:ext>
              </a:extLst>
            </p:cNvPr>
            <p:cNvCxnSpPr/>
            <p:nvPr/>
          </p:nvCxnSpPr>
          <p:spPr>
            <a:xfrm>
              <a:off x="117043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E0ACFAA-26E9-44D2-BEF0-E02CAE93F397}"/>
                </a:ext>
              </a:extLst>
            </p:cNvPr>
            <p:cNvCxnSpPr/>
            <p:nvPr/>
          </p:nvCxnSpPr>
          <p:spPr>
            <a:xfrm>
              <a:off x="1102156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85D1186-93AE-4B67-8544-763E0B213AAC}"/>
                </a:ext>
              </a:extLst>
            </p:cNvPr>
            <p:cNvCxnSpPr/>
            <p:nvPr/>
          </p:nvCxnSpPr>
          <p:spPr>
            <a:xfrm>
              <a:off x="11606784"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B1D45AE-FC53-4BB4-A9CD-C563C03A1195}"/>
                </a:ext>
              </a:extLst>
            </p:cNvPr>
            <p:cNvCxnSpPr/>
            <p:nvPr/>
          </p:nvCxnSpPr>
          <p:spPr>
            <a:xfrm>
              <a:off x="11314176"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325177A-06D9-4C2A-B7EF-984A90245BF7}"/>
                </a:ext>
              </a:extLst>
            </p:cNvPr>
            <p:cNvCxnSpPr/>
            <p:nvPr/>
          </p:nvCxnSpPr>
          <p:spPr>
            <a:xfrm>
              <a:off x="1189939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2B67796-DF72-4C3B-A79D-7534FD3084C9}"/>
                </a:ext>
              </a:extLst>
            </p:cNvPr>
            <p:cNvCxnSpPr/>
            <p:nvPr/>
          </p:nvCxnSpPr>
          <p:spPr>
            <a:xfrm>
              <a:off x="1219200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8B2C409-2FF7-4120-9E48-02A446B82DD6}"/>
                </a:ext>
              </a:extLst>
            </p:cNvPr>
            <p:cNvCxnSpPr/>
            <p:nvPr/>
          </p:nvCxnSpPr>
          <p:spPr>
            <a:xfrm>
              <a:off x="0" y="175564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3E0130A-B11A-42AB-8439-3CB0569F1C08}"/>
                </a:ext>
              </a:extLst>
            </p:cNvPr>
            <p:cNvCxnSpPr/>
            <p:nvPr/>
          </p:nvCxnSpPr>
          <p:spPr>
            <a:xfrm>
              <a:off x="0" y="204825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840B631-CB23-44B8-823B-56619D54F0E4}"/>
                </a:ext>
              </a:extLst>
            </p:cNvPr>
            <p:cNvCxnSpPr/>
            <p:nvPr/>
          </p:nvCxnSpPr>
          <p:spPr>
            <a:xfrm>
              <a:off x="0" y="234086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7DD460B-BBE5-43D6-95DF-C1C1CC6239C6}"/>
                </a:ext>
              </a:extLst>
            </p:cNvPr>
            <p:cNvCxnSpPr/>
            <p:nvPr/>
          </p:nvCxnSpPr>
          <p:spPr>
            <a:xfrm>
              <a:off x="0" y="263347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F5BEEB4-62B8-420A-9489-8319B9432C34}"/>
                </a:ext>
              </a:extLst>
            </p:cNvPr>
            <p:cNvCxnSpPr/>
            <p:nvPr/>
          </p:nvCxnSpPr>
          <p:spPr>
            <a:xfrm>
              <a:off x="0" y="292608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9242164-82A4-4DA9-B78C-33430C241872}"/>
                </a:ext>
              </a:extLst>
            </p:cNvPr>
            <p:cNvCxnSpPr/>
            <p:nvPr/>
          </p:nvCxnSpPr>
          <p:spPr>
            <a:xfrm>
              <a:off x="0" y="321868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D8767DD-4892-4904-AE72-87087DD9CCC2}"/>
                </a:ext>
              </a:extLst>
            </p:cNvPr>
            <p:cNvCxnSpPr/>
            <p:nvPr/>
          </p:nvCxnSpPr>
          <p:spPr>
            <a:xfrm>
              <a:off x="0" y="351129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45FC793-2AD0-4021-B3FB-391EDDE6CB63}"/>
                </a:ext>
              </a:extLst>
            </p:cNvPr>
            <p:cNvCxnSpPr/>
            <p:nvPr userDrawn="1"/>
          </p:nvCxnSpPr>
          <p:spPr>
            <a:xfrm>
              <a:off x="0" y="380390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091C6C8-296D-4AA9-8F03-7DEA5FA7D71A}"/>
                </a:ext>
              </a:extLst>
            </p:cNvPr>
            <p:cNvCxnSpPr/>
            <p:nvPr userDrawn="1"/>
          </p:nvCxnSpPr>
          <p:spPr>
            <a:xfrm>
              <a:off x="0" y="409651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1CBDA8A-698A-4B1C-BC41-CD72C2900FE8}"/>
                </a:ext>
              </a:extLst>
            </p:cNvPr>
            <p:cNvCxnSpPr/>
            <p:nvPr userDrawn="1"/>
          </p:nvCxnSpPr>
          <p:spPr>
            <a:xfrm>
              <a:off x="0" y="438912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0780C82-EF19-43A2-BF1B-31FDFBA092CA}"/>
                </a:ext>
              </a:extLst>
            </p:cNvPr>
            <p:cNvCxnSpPr/>
            <p:nvPr userDrawn="1"/>
          </p:nvCxnSpPr>
          <p:spPr>
            <a:xfrm>
              <a:off x="0" y="468172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3492339-9370-44E2-8C4D-414393DEB764}"/>
                </a:ext>
              </a:extLst>
            </p:cNvPr>
            <p:cNvCxnSpPr/>
            <p:nvPr userDrawn="1"/>
          </p:nvCxnSpPr>
          <p:spPr>
            <a:xfrm>
              <a:off x="0" y="497433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BF7CE2A-C0A7-4C6F-88B8-E40107AE34E8}"/>
                </a:ext>
              </a:extLst>
            </p:cNvPr>
            <p:cNvCxnSpPr/>
            <p:nvPr userDrawn="1"/>
          </p:nvCxnSpPr>
          <p:spPr>
            <a:xfrm>
              <a:off x="0" y="526694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CD7A1D0-B060-4037-BFAE-80FAF89CC35F}"/>
                </a:ext>
              </a:extLst>
            </p:cNvPr>
            <p:cNvCxnSpPr/>
            <p:nvPr userDrawn="1"/>
          </p:nvCxnSpPr>
          <p:spPr>
            <a:xfrm>
              <a:off x="0" y="555955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2A121C21-7F60-43D7-B9B4-682B9D22E24D}"/>
                </a:ext>
              </a:extLst>
            </p:cNvPr>
            <p:cNvCxnSpPr/>
            <p:nvPr userDrawn="1"/>
          </p:nvCxnSpPr>
          <p:spPr>
            <a:xfrm>
              <a:off x="0" y="585216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3" name=".64 square" hidden="1">
            <a:extLst>
              <a:ext uri="{FF2B5EF4-FFF2-40B4-BE49-F238E27FC236}">
                <a16:creationId xmlns:a16="http://schemas.microsoft.com/office/drawing/2014/main" id="{90E0CE0A-15D7-405F-8DFA-B7F5AF47B03C}"/>
              </a:ext>
            </a:extLst>
          </p:cNvPr>
          <p:cNvSpPr/>
          <p:nvPr userDrawn="1"/>
        </p:nvSpPr>
        <p:spPr bwMode="auto">
          <a:xfrm>
            <a:off x="0" y="0"/>
            <a:ext cx="585216" cy="585216"/>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35" name=".32 square" hidden="1">
            <a:extLst>
              <a:ext uri="{FF2B5EF4-FFF2-40B4-BE49-F238E27FC236}">
                <a16:creationId xmlns:a16="http://schemas.microsoft.com/office/drawing/2014/main" id="{09835393-211C-428D-B22F-51EE7A413599}"/>
              </a:ext>
            </a:extLst>
          </p:cNvPr>
          <p:cNvSpPr/>
          <p:nvPr userDrawn="1"/>
        </p:nvSpPr>
        <p:spPr bwMode="auto">
          <a:xfrm>
            <a:off x="0" y="0"/>
            <a:ext cx="292608" cy="292608"/>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245458199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Lst>
  <p:transition>
    <p:fade/>
  </p:transition>
  <p:hf sldNum="0" hdr="0" ftr="0" dt="0"/>
  <p:txStyles>
    <p:titleStyle>
      <a:lvl1pPr algn="l" defTabSz="932742" rtl="0" eaLnBrk="1" latinLnBrk="0" hangingPunct="1">
        <a:lnSpc>
          <a:spcPct val="100000"/>
        </a:lnSpc>
        <a:spcBef>
          <a:spcPct val="0"/>
        </a:spcBef>
        <a:buNone/>
        <a:defRPr lang="en-US" sz="3600" b="0" kern="1200" cap="none" spc="-50"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gradFill>
            <a:gsLst>
              <a:gs pos="1250">
                <a:schemeClr val="tx1"/>
              </a:gs>
              <a:gs pos="100000">
                <a:schemeClr val="tx1"/>
              </a:gs>
            </a:gsLst>
            <a:lin ang="5400000" scaled="0"/>
          </a:gradFill>
          <a:latin typeface="Segoe UI Semilight" panose="020B0402040204020203" pitchFamily="34" charset="0"/>
          <a:ea typeface="+mn-ea"/>
          <a:cs typeface="Segoe UI Semilight" panose="020B04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gradFill>
            <a:gsLst>
              <a:gs pos="1250">
                <a:schemeClr val="tx1"/>
              </a:gs>
              <a:gs pos="100000">
                <a:schemeClr val="tx1"/>
              </a:gs>
            </a:gsLst>
            <a:lin ang="5400000" scaled="0"/>
          </a:gra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gradFill>
            <a:gsLst>
              <a:gs pos="1250">
                <a:schemeClr val="tx1"/>
              </a:gs>
              <a:gs pos="100000">
                <a:schemeClr val="tx1"/>
              </a:gs>
            </a:gsLst>
            <a:lin ang="5400000" scaled="0"/>
          </a:gra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6" pos="368">
          <p15:clr>
            <a:srgbClr val="C35EA4"/>
          </p15:clr>
        </p15:guide>
        <p15:guide id="17" pos="7313">
          <p15:clr>
            <a:srgbClr val="C35EA4"/>
          </p15:clr>
        </p15:guide>
        <p15:guide id="25" orient="horz" pos="369">
          <p15:clr>
            <a:srgbClr val="C35EA4"/>
          </p15:clr>
        </p15:guide>
        <p15:guide id="26" orient="horz" pos="3949">
          <p15:clr>
            <a:srgbClr val="C35EA4"/>
          </p15:clr>
        </p15:guide>
        <p15:guide id="27" orient="horz" pos="184">
          <p15:clr>
            <a:srgbClr val="A4A3A4"/>
          </p15:clr>
        </p15:guide>
        <p15:guide id="28" pos="185">
          <p15:clr>
            <a:srgbClr val="A4A3A4"/>
          </p15:clr>
        </p15:guide>
        <p15:guide id="29" orient="horz" pos="4135">
          <p15:clr>
            <a:srgbClr val="A4A3A4"/>
          </p15:clr>
        </p15:guide>
        <p15:guide id="30" pos="7495">
          <p15:clr>
            <a:srgbClr val="A4A3A4"/>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5.xml"/><Relationship Id="rId5" Type="http://schemas.openxmlformats.org/officeDocument/2006/relationships/image" Target="../media/image14.png"/><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8.xml"/><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5.xml"/><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8.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9.xml"/><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12063" y="2443044"/>
            <a:ext cx="4167887" cy="1661993"/>
          </a:xfrm>
        </p:spPr>
        <p:txBody>
          <a:bodyPr/>
          <a:lstStyle/>
          <a:p>
            <a:r>
              <a:rPr lang="en-US" dirty="0"/>
              <a:t>AZ-103T00A</a:t>
            </a:r>
            <a:br>
              <a:rPr lang="en-US" dirty="0"/>
            </a:br>
            <a:r>
              <a:rPr lang="en-US" dirty="0"/>
              <a:t>Module 12: </a:t>
            </a:r>
            <a:br>
              <a:rPr lang="en-US" dirty="0"/>
            </a:br>
            <a:r>
              <a:rPr lang="en-US" dirty="0"/>
              <a:t>Data Services</a:t>
            </a:r>
          </a:p>
        </p:txBody>
      </p:sp>
    </p:spTree>
    <p:extLst>
      <p:ext uri="{BB962C8B-B14F-4D97-AF65-F5344CB8AC3E}">
        <p14:creationId xmlns:p14="http://schemas.microsoft.com/office/powerpoint/2010/main" val="3635852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lstStyle/>
          <a:p>
            <a:r>
              <a:rPr lang="en-US" dirty="0"/>
              <a:t>Compression CDN</a:t>
            </a:r>
          </a:p>
        </p:txBody>
      </p:sp>
      <p:sp>
        <p:nvSpPr>
          <p:cNvPr id="3" name="Text Placeholder 2">
            <a:extLst>
              <a:ext uri="{FF2B5EF4-FFF2-40B4-BE49-F238E27FC236}">
                <a16:creationId xmlns:a16="http://schemas.microsoft.com/office/drawing/2014/main" id="{0FBA5A81-130E-4A8E-8A7E-7DCC944DEBFC}"/>
              </a:ext>
            </a:extLst>
          </p:cNvPr>
          <p:cNvSpPr>
            <a:spLocks noGrp="1"/>
          </p:cNvSpPr>
          <p:nvPr>
            <p:ph type="body" sz="quarter" idx="10"/>
          </p:nvPr>
        </p:nvSpPr>
        <p:spPr>
          <a:xfrm>
            <a:off x="584200" y="4373134"/>
            <a:ext cx="11018520" cy="2142125"/>
          </a:xfrm>
        </p:spPr>
        <p:txBody>
          <a:bodyPr/>
          <a:lstStyle/>
          <a:p>
            <a:r>
              <a:rPr lang="fr-FR" sz="2400" dirty="0"/>
              <a:t>Améliore la vitesse de transfert de fichiers et augmente les performances de chargement de pages</a:t>
            </a:r>
          </a:p>
          <a:p>
            <a:r>
              <a:rPr lang="fr-FR" sz="2400" dirty="0"/>
              <a:t>Réduit les coûts de bande passante et offre une meilleure réactivité</a:t>
            </a:r>
          </a:p>
          <a:p>
            <a:r>
              <a:rPr lang="fr-FR" sz="2400" dirty="0"/>
              <a:t>Activer la compression sur le serveur d'origine ou sur les serveurs de bord CDN</a:t>
            </a:r>
          </a:p>
          <a:p>
            <a:r>
              <a:rPr lang="fr-FR" sz="2400" dirty="0"/>
              <a:t>Spécifiez quels formats MIME sont compressés</a:t>
            </a:r>
            <a:endParaRPr lang="en-US" sz="2400" dirty="0"/>
          </a:p>
        </p:txBody>
      </p:sp>
      <p:pic>
        <p:nvPicPr>
          <p:cNvPr id="10" name="Picture 9" descr="Screenshot of the Compression blade. Compression is enabled. The formats to compress include: test/plain, text/html, text/css, and text/javascript. ">
            <a:extLst>
              <a:ext uri="{FF2B5EF4-FFF2-40B4-BE49-F238E27FC236}">
                <a16:creationId xmlns:a16="http://schemas.microsoft.com/office/drawing/2014/main" id="{BD931909-28ED-4D18-B491-96E1F419BE8F}"/>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2427111" y="1435100"/>
            <a:ext cx="6807200" cy="2612672"/>
          </a:xfrm>
          <a:prstGeom prst="rect">
            <a:avLst/>
          </a:prstGeom>
          <a:noFill/>
          <a:ln>
            <a:solidFill>
              <a:schemeClr val="tx1"/>
            </a:solidFill>
          </a:ln>
        </p:spPr>
      </p:pic>
    </p:spTree>
    <p:extLst>
      <p:ext uri="{BB962C8B-B14F-4D97-AF65-F5344CB8AC3E}">
        <p14:creationId xmlns:p14="http://schemas.microsoft.com/office/powerpoint/2010/main" val="2269280594"/>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856F81-492B-4A01-961F-9CAB77E0DB02}"/>
              </a:ext>
            </a:extLst>
          </p:cNvPr>
          <p:cNvSpPr>
            <a:spLocks noGrp="1"/>
          </p:cNvSpPr>
          <p:nvPr>
            <p:ph type="title"/>
          </p:nvPr>
        </p:nvSpPr>
        <p:spPr/>
        <p:txBody>
          <a:bodyPr/>
          <a:lstStyle/>
          <a:p>
            <a:r>
              <a:rPr lang="en-US" dirty="0" err="1"/>
              <a:t>Leçon</a:t>
            </a:r>
            <a:r>
              <a:rPr lang="en-US" dirty="0"/>
              <a:t> 02: File Sync</a:t>
            </a:r>
          </a:p>
        </p:txBody>
      </p:sp>
    </p:spTree>
    <p:extLst>
      <p:ext uri="{BB962C8B-B14F-4D97-AF65-F5344CB8AC3E}">
        <p14:creationId xmlns:p14="http://schemas.microsoft.com/office/powerpoint/2010/main" val="773317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09A0F7-0868-420D-BD58-D10636E3499C}"/>
              </a:ext>
            </a:extLst>
          </p:cNvPr>
          <p:cNvSpPr>
            <a:spLocks noGrp="1"/>
          </p:cNvSpPr>
          <p:nvPr>
            <p:ph type="title"/>
          </p:nvPr>
        </p:nvSpPr>
        <p:spPr/>
        <p:txBody>
          <a:bodyPr/>
          <a:lstStyle/>
          <a:p>
            <a:r>
              <a:rPr lang="en-US" dirty="0"/>
              <a:t>Aperçu de la </a:t>
            </a:r>
            <a:r>
              <a:rPr lang="en-US" dirty="0" err="1"/>
              <a:t>leçon</a:t>
            </a:r>
            <a:endParaRPr lang="en-US" dirty="0"/>
          </a:p>
        </p:txBody>
      </p:sp>
      <p:sp>
        <p:nvSpPr>
          <p:cNvPr id="3" name="Text Placeholder 2">
            <a:extLst>
              <a:ext uri="{FF2B5EF4-FFF2-40B4-BE49-F238E27FC236}">
                <a16:creationId xmlns:a16="http://schemas.microsoft.com/office/drawing/2014/main" id="{F23610A5-507D-4F27-B074-24FEC7DECCE1}"/>
              </a:ext>
            </a:extLst>
          </p:cNvPr>
          <p:cNvSpPr>
            <a:spLocks noGrp="1"/>
          </p:cNvSpPr>
          <p:nvPr>
            <p:ph type="body" sz="quarter" idx="10"/>
          </p:nvPr>
        </p:nvSpPr>
        <p:spPr>
          <a:xfrm>
            <a:off x="584200" y="1435497"/>
            <a:ext cx="11018520" cy="1982081"/>
          </a:xfrm>
        </p:spPr>
        <p:txBody>
          <a:bodyPr/>
          <a:lstStyle/>
          <a:p>
            <a:r>
              <a:rPr lang="en-US" dirty="0"/>
              <a:t>Azure File Sync</a:t>
            </a:r>
          </a:p>
          <a:p>
            <a:r>
              <a:rPr lang="en-US" dirty="0" err="1"/>
              <a:t>Composants</a:t>
            </a:r>
            <a:r>
              <a:rPr lang="en-US" dirty="0"/>
              <a:t> File Sync</a:t>
            </a:r>
          </a:p>
          <a:p>
            <a:r>
              <a:rPr lang="en-US" dirty="0"/>
              <a:t>File Sync – </a:t>
            </a:r>
            <a:r>
              <a:rPr lang="en-US" dirty="0" err="1"/>
              <a:t>Étapes</a:t>
            </a:r>
            <a:r>
              <a:rPr lang="en-US" dirty="0"/>
              <a:t> </a:t>
            </a:r>
            <a:r>
              <a:rPr lang="en-US" dirty="0" err="1"/>
              <a:t>initiales</a:t>
            </a:r>
            <a:endParaRPr lang="en-US" dirty="0"/>
          </a:p>
          <a:p>
            <a:r>
              <a:rPr lang="en-US" dirty="0"/>
              <a:t>File Sync - </a:t>
            </a:r>
            <a:r>
              <a:rPr lang="en-US" dirty="0" err="1"/>
              <a:t>Synchronisation</a:t>
            </a:r>
            <a:endParaRPr lang="en-US" dirty="0"/>
          </a:p>
        </p:txBody>
      </p:sp>
    </p:spTree>
    <p:extLst>
      <p:ext uri="{BB962C8B-B14F-4D97-AF65-F5344CB8AC3E}">
        <p14:creationId xmlns:p14="http://schemas.microsoft.com/office/powerpoint/2010/main" val="3101360717"/>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lstStyle/>
          <a:p>
            <a:r>
              <a:rPr lang="en-US" dirty="0"/>
              <a:t>Azure File Sync</a:t>
            </a:r>
          </a:p>
        </p:txBody>
      </p:sp>
      <p:sp>
        <p:nvSpPr>
          <p:cNvPr id="8" name="Text Placeholder 5">
            <a:extLst>
              <a:ext uri="{FF2B5EF4-FFF2-40B4-BE49-F238E27FC236}">
                <a16:creationId xmlns:a16="http://schemas.microsoft.com/office/drawing/2014/main" id="{3E44F891-577A-4169-A3AA-54C6E8C081DA}"/>
              </a:ext>
            </a:extLst>
          </p:cNvPr>
          <p:cNvSpPr txBox="1">
            <a:spLocks/>
          </p:cNvSpPr>
          <p:nvPr/>
        </p:nvSpPr>
        <p:spPr>
          <a:xfrm>
            <a:off x="586740" y="1484003"/>
            <a:ext cx="5500116" cy="2930033"/>
          </a:xfrm>
          <a:prstGeom prst="rect">
            <a:avLst/>
          </a:prstGeom>
        </p:spPr>
        <p:txBody>
          <a:bodyPr vert="horz" wrap="square" lIns="0" tIns="0" rIns="0" bIns="0" rtlCol="0">
            <a:spAutoFit/>
          </a:bodyPr>
          <a:lst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gradFill>
                  <a:gsLst>
                    <a:gs pos="1250">
                      <a:schemeClr val="tx1"/>
                    </a:gs>
                    <a:gs pos="100000">
                      <a:schemeClr val="tx1"/>
                    </a:gs>
                  </a:gsLst>
                  <a:lin ang="5400000" scaled="0"/>
                </a:gradFill>
                <a:latin typeface="Segoe UI Semilight" panose="020B0402040204020203" pitchFamily="34" charset="0"/>
                <a:ea typeface="+mn-ea"/>
                <a:cs typeface="Segoe UI Semilight" panose="020B04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gradFill>
                  <a:gsLst>
                    <a:gs pos="1250">
                      <a:schemeClr val="tx1"/>
                    </a:gs>
                    <a:gs pos="100000">
                      <a:schemeClr val="tx1"/>
                    </a:gs>
                  </a:gsLst>
                  <a:lin ang="5400000" scaled="0"/>
                </a:gra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gradFill>
                  <a:gsLst>
                    <a:gs pos="1250">
                      <a:schemeClr val="tx1"/>
                    </a:gs>
                    <a:gs pos="100000">
                      <a:schemeClr val="tx1"/>
                    </a:gs>
                  </a:gsLst>
                  <a:lin ang="5400000" scaled="0"/>
                </a:gra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dirty="0" err="1"/>
              <a:t>Centralise</a:t>
            </a:r>
            <a:r>
              <a:rPr lang="en-US" dirty="0"/>
              <a:t> les partages de </a:t>
            </a:r>
            <a:r>
              <a:rPr lang="en-US" dirty="0" err="1"/>
              <a:t>fichiers</a:t>
            </a:r>
            <a:r>
              <a:rPr lang="en-US" dirty="0"/>
              <a:t> dans Azure Files</a:t>
            </a:r>
          </a:p>
          <a:p>
            <a:pPr marL="514350" indent="-514350">
              <a:buFont typeface="+mj-lt"/>
              <a:buAutoNum type="arabicPeriod"/>
            </a:pPr>
            <a:r>
              <a:rPr lang="en-US" dirty="0"/>
              <a:t>Lift and shift</a:t>
            </a:r>
          </a:p>
          <a:p>
            <a:pPr marL="514350" indent="-514350">
              <a:buFont typeface="+mj-lt"/>
              <a:buAutoNum type="arabicPeriod"/>
            </a:pPr>
            <a:r>
              <a:rPr lang="en-US" dirty="0"/>
              <a:t>Branch Office backups</a:t>
            </a:r>
          </a:p>
          <a:p>
            <a:pPr marL="514350" indent="-514350">
              <a:buFont typeface="+mj-lt"/>
              <a:buAutoNum type="arabicPeriod"/>
            </a:pPr>
            <a:r>
              <a:rPr lang="en-US" dirty="0"/>
              <a:t>Backup and Disaster Recovery</a:t>
            </a:r>
          </a:p>
          <a:p>
            <a:pPr marL="514350" indent="-514350">
              <a:buFont typeface="+mj-lt"/>
              <a:buAutoNum type="arabicPeriod"/>
            </a:pPr>
            <a:r>
              <a:rPr lang="en-US" dirty="0"/>
              <a:t>File Archiving</a:t>
            </a:r>
          </a:p>
        </p:txBody>
      </p:sp>
      <p:pic>
        <p:nvPicPr>
          <p:cNvPr id="9" name="Picture 8" descr="Illustration depicting that Azure File Sync can be used to cache an organization's file shares in Azure Files. Different graphics represent different geographic locations (Mexico, Munich, Seattle, and a branch office), with Azure represented by a standard cloud icon.">
            <a:extLst>
              <a:ext uri="{FF2B5EF4-FFF2-40B4-BE49-F238E27FC236}">
                <a16:creationId xmlns:a16="http://schemas.microsoft.com/office/drawing/2014/main" id="{CA0723AA-7B97-4768-9814-48310EBB6ECA}"/>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86856" y="1644061"/>
            <a:ext cx="5509260" cy="3153863"/>
          </a:xfrm>
          <a:prstGeom prst="rect">
            <a:avLst/>
          </a:prstGeom>
          <a:noFill/>
        </p:spPr>
      </p:pic>
    </p:spTree>
    <p:extLst>
      <p:ext uri="{BB962C8B-B14F-4D97-AF65-F5344CB8AC3E}">
        <p14:creationId xmlns:p14="http://schemas.microsoft.com/office/powerpoint/2010/main" val="1244953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D272E9-99A2-4CB6-A9D9-5FA2DCB71F52}"/>
              </a:ext>
            </a:extLst>
          </p:cNvPr>
          <p:cNvSpPr>
            <a:spLocks noGrp="1"/>
          </p:cNvSpPr>
          <p:nvPr>
            <p:ph type="title"/>
          </p:nvPr>
        </p:nvSpPr>
        <p:spPr/>
        <p:txBody>
          <a:bodyPr/>
          <a:lstStyle/>
          <a:p>
            <a:r>
              <a:rPr lang="en-US" dirty="0" err="1"/>
              <a:t>Compoasnts</a:t>
            </a:r>
            <a:r>
              <a:rPr lang="en-US" dirty="0"/>
              <a:t> File Sync</a:t>
            </a:r>
          </a:p>
        </p:txBody>
      </p:sp>
      <p:sp>
        <p:nvSpPr>
          <p:cNvPr id="3" name="Text Placeholder 2">
            <a:extLst>
              <a:ext uri="{FF2B5EF4-FFF2-40B4-BE49-F238E27FC236}">
                <a16:creationId xmlns:a16="http://schemas.microsoft.com/office/drawing/2014/main" id="{F6B475F6-2047-4B3D-B868-7AFCBC4E9017}"/>
              </a:ext>
            </a:extLst>
          </p:cNvPr>
          <p:cNvSpPr>
            <a:spLocks noGrp="1"/>
          </p:cNvSpPr>
          <p:nvPr>
            <p:ph type="body" sz="quarter" idx="10"/>
          </p:nvPr>
        </p:nvSpPr>
        <p:spPr>
          <a:xfrm>
            <a:off x="410464" y="1261872"/>
            <a:ext cx="6484112" cy="4308872"/>
          </a:xfrm>
        </p:spPr>
        <p:txBody>
          <a:bodyPr/>
          <a:lstStyle/>
          <a:p>
            <a:r>
              <a:rPr lang="fr-FR" sz="2000" dirty="0"/>
              <a:t>Le </a:t>
            </a:r>
            <a:r>
              <a:rPr lang="fr-FR" sz="2000" b="1" dirty="0"/>
              <a:t>Storage Sync Service </a:t>
            </a:r>
            <a:r>
              <a:rPr lang="fr-FR" sz="2000" dirty="0"/>
              <a:t>est la ressource de plus haut niveau.</a:t>
            </a:r>
          </a:p>
          <a:p>
            <a:r>
              <a:rPr lang="fr-FR" sz="2000" dirty="0"/>
              <a:t>L'objet </a:t>
            </a:r>
            <a:r>
              <a:rPr lang="fr-FR" sz="2000" b="1" dirty="0"/>
              <a:t>Registered Server </a:t>
            </a:r>
            <a:r>
              <a:rPr lang="fr-FR" sz="2000" dirty="0"/>
              <a:t>représente une relation de confiance entre votre serveur (ou cluster) et le service de synchronisation de stockage </a:t>
            </a:r>
          </a:p>
          <a:p>
            <a:r>
              <a:rPr lang="fr-FR" sz="2000" b="1" dirty="0"/>
              <a:t>File Sync Agent </a:t>
            </a:r>
            <a:r>
              <a:rPr lang="fr-FR" sz="2000" dirty="0"/>
              <a:t>est un package téléchargeable qui permet à Windows Server d'être synchronisé avec un partage de fichier Azure </a:t>
            </a:r>
          </a:p>
          <a:p>
            <a:r>
              <a:rPr lang="fr-FR" sz="2000" dirty="0"/>
              <a:t>Un </a:t>
            </a:r>
            <a:r>
              <a:rPr lang="fr-FR" sz="2000" b="1" dirty="0"/>
              <a:t>Server </a:t>
            </a:r>
            <a:r>
              <a:rPr lang="fr-FR" sz="2000" b="1" dirty="0" err="1"/>
              <a:t>EndPoint</a:t>
            </a:r>
            <a:r>
              <a:rPr lang="fr-FR" sz="2000" b="1" dirty="0"/>
              <a:t> </a:t>
            </a:r>
            <a:r>
              <a:rPr lang="fr-FR" sz="2000" dirty="0"/>
              <a:t>représente un emplacement spécifique sur un serveur enregistré, tel qu'un dossier </a:t>
            </a:r>
          </a:p>
          <a:p>
            <a:r>
              <a:rPr lang="fr-FR" sz="2000" dirty="0"/>
              <a:t>Un </a:t>
            </a:r>
            <a:r>
              <a:rPr lang="fr-FR" sz="2000" b="1" dirty="0"/>
              <a:t>Cloud </a:t>
            </a:r>
            <a:r>
              <a:rPr lang="fr-FR" sz="2000" b="1" dirty="0" err="1"/>
              <a:t>EndPoint</a:t>
            </a:r>
            <a:r>
              <a:rPr lang="fr-FR" sz="2000" b="1" dirty="0"/>
              <a:t> </a:t>
            </a:r>
            <a:r>
              <a:rPr lang="fr-FR" sz="2000" dirty="0"/>
              <a:t>est un partage de fichiers Azure</a:t>
            </a:r>
          </a:p>
          <a:p>
            <a:r>
              <a:rPr lang="fr-FR" sz="2000" b="1" dirty="0" err="1"/>
              <a:t>Accounting</a:t>
            </a:r>
            <a:r>
              <a:rPr lang="fr-FR" sz="2000" b="1" dirty="0"/>
              <a:t> Sync Group </a:t>
            </a:r>
            <a:r>
              <a:rPr lang="fr-FR" sz="2000" dirty="0"/>
              <a:t>définit les fichiers qui sont conservés en synchronisation</a:t>
            </a:r>
            <a:endParaRPr lang="en-US" sz="2000" dirty="0"/>
          </a:p>
        </p:txBody>
      </p:sp>
      <p:pic>
        <p:nvPicPr>
          <p:cNvPr id="4" name="Picture 3" descr="File sync architecture showing server with server endpoints">
            <a:extLst>
              <a:ext uri="{FF2B5EF4-FFF2-40B4-BE49-F238E27FC236}">
                <a16:creationId xmlns:a16="http://schemas.microsoft.com/office/drawing/2014/main" id="{57C0DDF3-ED52-4EB8-961A-DAF2F536EAD2}"/>
              </a:ext>
            </a:extLst>
          </p:cNvPr>
          <p:cNvPicPr>
            <a:picLocks noChangeAspect="1"/>
          </p:cNvPicPr>
          <p:nvPr/>
        </p:nvPicPr>
        <p:blipFill>
          <a:blip r:embed="rId3"/>
          <a:stretch>
            <a:fillRect/>
          </a:stretch>
        </p:blipFill>
        <p:spPr>
          <a:xfrm>
            <a:off x="6858000" y="1608010"/>
            <a:ext cx="5140452" cy="3952875"/>
          </a:xfrm>
          <a:prstGeom prst="rect">
            <a:avLst/>
          </a:prstGeom>
        </p:spPr>
      </p:pic>
    </p:spTree>
    <p:extLst>
      <p:ext uri="{BB962C8B-B14F-4D97-AF65-F5344CB8AC3E}">
        <p14:creationId xmlns:p14="http://schemas.microsoft.com/office/powerpoint/2010/main" val="851388423"/>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lstStyle/>
          <a:p>
            <a:r>
              <a:rPr lang="en-US" dirty="0"/>
              <a:t>File Sync – </a:t>
            </a:r>
            <a:r>
              <a:rPr lang="en-US" dirty="0" err="1"/>
              <a:t>Étapes</a:t>
            </a:r>
            <a:r>
              <a:rPr lang="en-US" dirty="0"/>
              <a:t> </a:t>
            </a:r>
            <a:r>
              <a:rPr lang="en-US" dirty="0" err="1"/>
              <a:t>initiales</a:t>
            </a:r>
            <a:endParaRPr lang="en-US" dirty="0"/>
          </a:p>
        </p:txBody>
      </p:sp>
      <p:pic>
        <p:nvPicPr>
          <p:cNvPr id="13" name="Picture 12" descr="Flowchart showing the prerequisites that need to be configured before synchronizing files using Azure File Sync. ">
            <a:extLst>
              <a:ext uri="{FF2B5EF4-FFF2-40B4-BE49-F238E27FC236}">
                <a16:creationId xmlns:a16="http://schemas.microsoft.com/office/drawing/2014/main" id="{FC55E478-8CD1-4808-A08E-8D23884662D7}"/>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813916" y="690465"/>
            <a:ext cx="9504379" cy="2396611"/>
          </a:xfrm>
          <a:prstGeom prst="rect">
            <a:avLst/>
          </a:prstGeom>
          <a:noFill/>
        </p:spPr>
      </p:pic>
      <p:pic>
        <p:nvPicPr>
          <p:cNvPr id="5" name="Picture 4" descr="Screenshot of the deploy storage sync service page with name, subscription, resource group, and location. ">
            <a:extLst>
              <a:ext uri="{FF2B5EF4-FFF2-40B4-BE49-F238E27FC236}">
                <a16:creationId xmlns:a16="http://schemas.microsoft.com/office/drawing/2014/main" id="{7A11B255-9516-4EC8-8867-24581DAEED02}"/>
              </a:ext>
            </a:extLst>
          </p:cNvPr>
          <p:cNvPicPr>
            <a:picLocks noChangeAspect="1"/>
          </p:cNvPicPr>
          <p:nvPr/>
        </p:nvPicPr>
        <p:blipFill>
          <a:blip r:embed="rId4"/>
          <a:stretch>
            <a:fillRect/>
          </a:stretch>
        </p:blipFill>
        <p:spPr>
          <a:xfrm>
            <a:off x="913739" y="3150835"/>
            <a:ext cx="2597191" cy="3340400"/>
          </a:xfrm>
          <a:prstGeom prst="rect">
            <a:avLst/>
          </a:prstGeom>
          <a:ln>
            <a:solidFill>
              <a:schemeClr val="tx1"/>
            </a:solidFill>
          </a:ln>
        </p:spPr>
      </p:pic>
      <p:cxnSp>
        <p:nvCxnSpPr>
          <p:cNvPr id="14" name="Straight Arrow Connector 13">
            <a:extLst>
              <a:ext uri="{FF2B5EF4-FFF2-40B4-BE49-F238E27FC236}">
                <a16:creationId xmlns:a16="http://schemas.microsoft.com/office/drawing/2014/main" id="{27E5CF5F-4192-4318-8491-7EC357A6F70C}"/>
              </a:ext>
              <a:ext uri="{C183D7F6-B498-43B3-948B-1728B52AA6E4}">
                <adec:decorative xmlns:adec="http://schemas.microsoft.com/office/drawing/2017/decorative" val="1"/>
              </a:ext>
            </a:extLst>
          </p:cNvPr>
          <p:cNvCxnSpPr>
            <a:cxnSpLocks/>
            <a:endCxn id="5" idx="0"/>
          </p:cNvCxnSpPr>
          <p:nvPr/>
        </p:nvCxnSpPr>
        <p:spPr>
          <a:xfrm>
            <a:off x="2212335" y="2472528"/>
            <a:ext cx="0" cy="678307"/>
          </a:xfrm>
          <a:prstGeom prst="straightConnector1">
            <a:avLst/>
          </a:prstGeom>
          <a:ln>
            <a:solidFill>
              <a:schemeClr val="tx1"/>
            </a:solidFill>
            <a:headEnd type="none" w="lg" len="med"/>
            <a:tailEnd type="triangle"/>
          </a:ln>
        </p:spPr>
        <p:style>
          <a:lnRef idx="1">
            <a:schemeClr val="accent1"/>
          </a:lnRef>
          <a:fillRef idx="0">
            <a:schemeClr val="accent1"/>
          </a:fillRef>
          <a:effectRef idx="0">
            <a:schemeClr val="accent1"/>
          </a:effectRef>
          <a:fontRef idx="minor">
            <a:schemeClr val="tx1"/>
          </a:fontRef>
        </p:style>
      </p:cxnSp>
      <p:pic>
        <p:nvPicPr>
          <p:cNvPr id="18" name="Picture 17" descr="Screenshot of the choose a file sync service wizard with azure subscription, resource group, an storage sync service. ">
            <a:extLst>
              <a:ext uri="{FF2B5EF4-FFF2-40B4-BE49-F238E27FC236}">
                <a16:creationId xmlns:a16="http://schemas.microsoft.com/office/drawing/2014/main" id="{15EA0A70-8B15-4ADE-BCE7-8C54E8EDE61D}"/>
              </a:ext>
            </a:extLst>
          </p:cNvPr>
          <p:cNvPicPr>
            <a:picLocks noChangeAspect="1"/>
          </p:cNvPicPr>
          <p:nvPr/>
        </p:nvPicPr>
        <p:blipFill>
          <a:blip r:embed="rId5"/>
          <a:stretch>
            <a:fillRect/>
          </a:stretch>
        </p:blipFill>
        <p:spPr>
          <a:xfrm>
            <a:off x="6801843" y="3132787"/>
            <a:ext cx="4502553" cy="2741957"/>
          </a:xfrm>
          <a:prstGeom prst="rect">
            <a:avLst/>
          </a:prstGeom>
        </p:spPr>
      </p:pic>
      <p:cxnSp>
        <p:nvCxnSpPr>
          <p:cNvPr id="19" name="Straight Arrow Connector 18">
            <a:extLst>
              <a:ext uri="{FF2B5EF4-FFF2-40B4-BE49-F238E27FC236}">
                <a16:creationId xmlns:a16="http://schemas.microsoft.com/office/drawing/2014/main" id="{2C665619-33EC-47D0-911C-5549347647BC}"/>
              </a:ext>
              <a:ext uri="{C183D7F6-B498-43B3-948B-1728B52AA6E4}">
                <adec:decorative xmlns:adec="http://schemas.microsoft.com/office/drawing/2017/decorative" val="1"/>
              </a:ext>
            </a:extLst>
          </p:cNvPr>
          <p:cNvCxnSpPr>
            <a:cxnSpLocks/>
          </p:cNvCxnSpPr>
          <p:nvPr/>
        </p:nvCxnSpPr>
        <p:spPr>
          <a:xfrm>
            <a:off x="9117903" y="2462962"/>
            <a:ext cx="0" cy="678307"/>
          </a:xfrm>
          <a:prstGeom prst="straightConnector1">
            <a:avLst/>
          </a:prstGeom>
          <a:ln>
            <a:solidFill>
              <a:schemeClr val="tx1"/>
            </a:solidFill>
            <a:headEnd type="none" w="lg" len="med"/>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95024500"/>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lstStyle/>
          <a:p>
            <a:r>
              <a:rPr lang="en-US" dirty="0"/>
              <a:t>File Sync - </a:t>
            </a:r>
            <a:r>
              <a:rPr lang="en-US" dirty="0" err="1"/>
              <a:t>Synchronisation</a:t>
            </a:r>
            <a:endParaRPr lang="en-US" dirty="0"/>
          </a:p>
        </p:txBody>
      </p:sp>
      <p:sp>
        <p:nvSpPr>
          <p:cNvPr id="4" name="Text Placeholder 3">
            <a:extLst>
              <a:ext uri="{FF2B5EF4-FFF2-40B4-BE49-F238E27FC236}">
                <a16:creationId xmlns:a16="http://schemas.microsoft.com/office/drawing/2014/main" id="{E93013E1-B0E8-49E6-ADF5-5E86C34624E8}"/>
              </a:ext>
            </a:extLst>
          </p:cNvPr>
          <p:cNvSpPr>
            <a:spLocks noGrp="1"/>
          </p:cNvSpPr>
          <p:nvPr>
            <p:ph type="body" sz="quarter" idx="10"/>
          </p:nvPr>
        </p:nvSpPr>
        <p:spPr>
          <a:xfrm>
            <a:off x="588263" y="1437481"/>
            <a:ext cx="5212080" cy="1231106"/>
          </a:xfrm>
        </p:spPr>
        <p:txBody>
          <a:bodyPr/>
          <a:lstStyle/>
          <a:p>
            <a:r>
              <a:rPr lang="en-US" sz="2000" dirty="0"/>
              <a:t>5. </a:t>
            </a:r>
            <a:r>
              <a:rPr lang="fr-FR" sz="2000" dirty="0"/>
              <a:t>Créez un groupe de synchronisation avec au moins un point de terminaison cloud. Le point de terminaison aura un compte de stockage et un partage de fichiers</a:t>
            </a:r>
            <a:endParaRPr lang="en-US" sz="2000" dirty="0"/>
          </a:p>
        </p:txBody>
      </p:sp>
      <p:sp>
        <p:nvSpPr>
          <p:cNvPr id="7" name="Text Placeholder 6">
            <a:extLst>
              <a:ext uri="{FF2B5EF4-FFF2-40B4-BE49-F238E27FC236}">
                <a16:creationId xmlns:a16="http://schemas.microsoft.com/office/drawing/2014/main" id="{1292FFC0-E8BA-47DB-ADFB-DBA74EB5D605}"/>
              </a:ext>
            </a:extLst>
          </p:cNvPr>
          <p:cNvSpPr>
            <a:spLocks noGrp="1"/>
          </p:cNvSpPr>
          <p:nvPr>
            <p:ph type="body" sz="quarter" idx="11"/>
          </p:nvPr>
        </p:nvSpPr>
        <p:spPr>
          <a:xfrm>
            <a:off x="6389914" y="1437481"/>
            <a:ext cx="5212080" cy="923330"/>
          </a:xfrm>
        </p:spPr>
        <p:txBody>
          <a:bodyPr/>
          <a:lstStyle/>
          <a:p>
            <a:r>
              <a:rPr lang="en-US" sz="2000" dirty="0"/>
              <a:t>6. </a:t>
            </a:r>
            <a:r>
              <a:rPr lang="fr-FR" sz="2000" dirty="0"/>
              <a:t>Créez un point de terminaison de serveur avec le serveur enregistré, le </a:t>
            </a:r>
            <a:r>
              <a:rPr lang="fr-FR" sz="2000" dirty="0" err="1"/>
              <a:t>path</a:t>
            </a:r>
            <a:r>
              <a:rPr lang="fr-FR" sz="2000" dirty="0"/>
              <a:t> et les informations de </a:t>
            </a:r>
            <a:r>
              <a:rPr lang="fr-FR" sz="2000" dirty="0" err="1"/>
              <a:t>tiering</a:t>
            </a:r>
            <a:r>
              <a:rPr lang="fr-FR" sz="2000" dirty="0"/>
              <a:t> cloud en option</a:t>
            </a:r>
            <a:endParaRPr lang="en-US" sz="2000" dirty="0"/>
          </a:p>
        </p:txBody>
      </p:sp>
      <p:pic>
        <p:nvPicPr>
          <p:cNvPr id="8" name="Picture 7" descr="Screenshot of creating a sync group with one cloud endpoint. ">
            <a:extLst>
              <a:ext uri="{FF2B5EF4-FFF2-40B4-BE49-F238E27FC236}">
                <a16:creationId xmlns:a16="http://schemas.microsoft.com/office/drawing/2014/main" id="{E0D60045-8BD2-4D38-8717-3F3502591D7E}"/>
              </a:ext>
            </a:extLst>
          </p:cNvPr>
          <p:cNvPicPr>
            <a:picLocks noChangeAspect="1"/>
          </p:cNvPicPr>
          <p:nvPr/>
        </p:nvPicPr>
        <p:blipFill>
          <a:blip r:embed="rId3"/>
          <a:stretch>
            <a:fillRect/>
          </a:stretch>
        </p:blipFill>
        <p:spPr>
          <a:xfrm>
            <a:off x="1230243" y="2748442"/>
            <a:ext cx="3502532" cy="3569459"/>
          </a:xfrm>
          <a:prstGeom prst="rect">
            <a:avLst/>
          </a:prstGeom>
          <a:ln>
            <a:solidFill>
              <a:schemeClr val="tx1"/>
            </a:solidFill>
          </a:ln>
        </p:spPr>
      </p:pic>
      <p:pic>
        <p:nvPicPr>
          <p:cNvPr id="9" name="Picture 8" descr="Screenshot of adding a server endpoint with registered server, path, and optional cloud tiering. ">
            <a:extLst>
              <a:ext uri="{FF2B5EF4-FFF2-40B4-BE49-F238E27FC236}">
                <a16:creationId xmlns:a16="http://schemas.microsoft.com/office/drawing/2014/main" id="{5F81C57D-45A4-4973-AB88-B1904CEDD186}"/>
              </a:ext>
            </a:extLst>
          </p:cNvPr>
          <p:cNvPicPr>
            <a:picLocks noChangeAspect="1"/>
          </p:cNvPicPr>
          <p:nvPr/>
        </p:nvPicPr>
        <p:blipFill>
          <a:blip r:embed="rId4"/>
          <a:stretch>
            <a:fillRect/>
          </a:stretch>
        </p:blipFill>
        <p:spPr>
          <a:xfrm>
            <a:off x="7111982" y="2936003"/>
            <a:ext cx="3514725" cy="2171700"/>
          </a:xfrm>
          <a:prstGeom prst="rect">
            <a:avLst/>
          </a:prstGeom>
          <a:ln>
            <a:solidFill>
              <a:schemeClr val="tx1"/>
            </a:solidFill>
          </a:ln>
        </p:spPr>
      </p:pic>
    </p:spTree>
    <p:extLst>
      <p:ext uri="{BB962C8B-B14F-4D97-AF65-F5344CB8AC3E}">
        <p14:creationId xmlns:p14="http://schemas.microsoft.com/office/powerpoint/2010/main" val="1904085891"/>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CD8665D-5A50-4F07-9D33-48CCD3FD74C7}"/>
              </a:ext>
            </a:extLst>
          </p:cNvPr>
          <p:cNvSpPr>
            <a:spLocks noGrp="1"/>
          </p:cNvSpPr>
          <p:nvPr>
            <p:ph type="title"/>
          </p:nvPr>
        </p:nvSpPr>
        <p:spPr>
          <a:xfrm>
            <a:off x="585216" y="3035808"/>
            <a:ext cx="10764656" cy="498598"/>
          </a:xfrm>
        </p:spPr>
        <p:txBody>
          <a:bodyPr/>
          <a:lstStyle/>
          <a:p>
            <a:r>
              <a:rPr lang="en-US" dirty="0" err="1"/>
              <a:t>Leçon</a:t>
            </a:r>
            <a:r>
              <a:rPr lang="en-US" dirty="0"/>
              <a:t> 03: Import and Export Service</a:t>
            </a:r>
          </a:p>
        </p:txBody>
      </p:sp>
    </p:spTree>
    <p:extLst>
      <p:ext uri="{BB962C8B-B14F-4D97-AF65-F5344CB8AC3E}">
        <p14:creationId xmlns:p14="http://schemas.microsoft.com/office/powerpoint/2010/main" val="2951402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lstStyle/>
          <a:p>
            <a:r>
              <a:rPr lang="en-US" dirty="0"/>
              <a:t>Aperçu de la </a:t>
            </a:r>
            <a:r>
              <a:rPr lang="en-US" dirty="0" err="1"/>
              <a:t>leçon</a:t>
            </a:r>
            <a:endParaRPr lang="en-US" dirty="0"/>
          </a:p>
        </p:txBody>
      </p:sp>
      <p:sp>
        <p:nvSpPr>
          <p:cNvPr id="6" name="Text Placeholder 5"/>
          <p:cNvSpPr>
            <a:spLocks noGrp="1"/>
          </p:cNvSpPr>
          <p:nvPr>
            <p:ph type="body" sz="quarter" idx="10"/>
          </p:nvPr>
        </p:nvSpPr>
        <p:spPr>
          <a:xfrm>
            <a:off x="588263" y="1194761"/>
            <a:ext cx="11018520" cy="3016210"/>
          </a:xfrm>
        </p:spPr>
        <p:txBody>
          <a:bodyPr/>
          <a:lstStyle/>
          <a:p>
            <a:r>
              <a:rPr lang="en-US" dirty="0"/>
              <a:t>Import and Export Service</a:t>
            </a:r>
          </a:p>
          <a:p>
            <a:r>
              <a:rPr lang="en-US" dirty="0" err="1"/>
              <a:t>Composants</a:t>
            </a:r>
            <a:r>
              <a:rPr lang="en-US" dirty="0"/>
              <a:t> et </a:t>
            </a:r>
            <a:r>
              <a:rPr lang="en-US" dirty="0" err="1"/>
              <a:t>prérequis</a:t>
            </a:r>
            <a:endParaRPr lang="en-US" dirty="0"/>
          </a:p>
          <a:p>
            <a:r>
              <a:rPr lang="en-US" dirty="0"/>
              <a:t>Import and Export Tool</a:t>
            </a:r>
          </a:p>
          <a:p>
            <a:r>
              <a:rPr lang="en-US" dirty="0"/>
              <a:t>Import Jobs</a:t>
            </a:r>
          </a:p>
          <a:p>
            <a:r>
              <a:rPr lang="en-US" dirty="0"/>
              <a:t>Export Jobs</a:t>
            </a:r>
          </a:p>
          <a:p>
            <a:r>
              <a:rPr lang="en-US" dirty="0" err="1"/>
              <a:t>AzCopy</a:t>
            </a:r>
            <a:endParaRPr lang="en-US" dirty="0"/>
          </a:p>
        </p:txBody>
      </p:sp>
    </p:spTree>
    <p:extLst>
      <p:ext uri="{BB962C8B-B14F-4D97-AF65-F5344CB8AC3E}">
        <p14:creationId xmlns:p14="http://schemas.microsoft.com/office/powerpoint/2010/main" val="3156330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lstStyle/>
          <a:p>
            <a:r>
              <a:rPr lang="en-US" dirty="0"/>
              <a:t>Import and Export Service</a:t>
            </a:r>
          </a:p>
        </p:txBody>
      </p:sp>
      <p:sp>
        <p:nvSpPr>
          <p:cNvPr id="6" name="Text Placeholder 5"/>
          <p:cNvSpPr>
            <a:spLocks noGrp="1"/>
          </p:cNvSpPr>
          <p:nvPr>
            <p:ph type="body" sz="quarter" idx="10"/>
          </p:nvPr>
        </p:nvSpPr>
        <p:spPr>
          <a:xfrm>
            <a:off x="588263" y="1194761"/>
            <a:ext cx="11018520" cy="4395049"/>
          </a:xfrm>
        </p:spPr>
        <p:txBody>
          <a:bodyPr/>
          <a:lstStyle/>
          <a:p>
            <a:r>
              <a:rPr lang="fr-FR" dirty="0"/>
              <a:t>Importation/transfert de grandes quantités de données vers le stockage Azure Blob et les fichiers Azure</a:t>
            </a:r>
          </a:p>
          <a:p>
            <a:r>
              <a:rPr lang="fr-FR" dirty="0"/>
              <a:t>Exportation/transfert de données du stockage Azure vers les disques durs</a:t>
            </a:r>
          </a:p>
          <a:p>
            <a:endParaRPr lang="fr-FR" dirty="0"/>
          </a:p>
          <a:p>
            <a:r>
              <a:rPr lang="fr-FR" dirty="0"/>
              <a:t>Migration des données vers le cloud</a:t>
            </a:r>
          </a:p>
          <a:p>
            <a:r>
              <a:rPr lang="fr-FR" dirty="0"/>
              <a:t>Distribution de contenu</a:t>
            </a:r>
          </a:p>
          <a:p>
            <a:r>
              <a:rPr lang="fr-FR" dirty="0"/>
              <a:t>Backup</a:t>
            </a:r>
          </a:p>
          <a:p>
            <a:r>
              <a:rPr lang="fr-FR" dirty="0"/>
              <a:t>Récupération de données</a:t>
            </a:r>
            <a:endParaRPr lang="en-US" b="1" dirty="0"/>
          </a:p>
        </p:txBody>
      </p:sp>
    </p:spTree>
    <p:extLst>
      <p:ext uri="{BB962C8B-B14F-4D97-AF65-F5344CB8AC3E}">
        <p14:creationId xmlns:p14="http://schemas.microsoft.com/office/powerpoint/2010/main" val="1951954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9736BC-719D-45C5-872C-A705A220D04C}"/>
              </a:ext>
            </a:extLst>
          </p:cNvPr>
          <p:cNvSpPr>
            <a:spLocks noGrp="1"/>
          </p:cNvSpPr>
          <p:nvPr>
            <p:ph type="title"/>
          </p:nvPr>
        </p:nvSpPr>
        <p:spPr/>
        <p:txBody>
          <a:bodyPr/>
          <a:lstStyle/>
          <a:p>
            <a:r>
              <a:rPr lang="en-US" dirty="0"/>
              <a:t>Aperçu du module</a:t>
            </a:r>
          </a:p>
        </p:txBody>
      </p:sp>
      <p:sp>
        <p:nvSpPr>
          <p:cNvPr id="3" name="Text Placeholder 2">
            <a:extLst>
              <a:ext uri="{FF2B5EF4-FFF2-40B4-BE49-F238E27FC236}">
                <a16:creationId xmlns:a16="http://schemas.microsoft.com/office/drawing/2014/main" id="{0D930D4C-EC3A-4732-80A6-D0D7CF4EFDE2}"/>
              </a:ext>
            </a:extLst>
          </p:cNvPr>
          <p:cNvSpPr>
            <a:spLocks noGrp="1"/>
          </p:cNvSpPr>
          <p:nvPr>
            <p:ph type="body" sz="quarter" idx="10"/>
          </p:nvPr>
        </p:nvSpPr>
        <p:spPr>
          <a:xfrm>
            <a:off x="584200" y="1435497"/>
            <a:ext cx="11018520" cy="1982081"/>
          </a:xfrm>
        </p:spPr>
        <p:txBody>
          <a:bodyPr/>
          <a:lstStyle/>
          <a:p>
            <a:r>
              <a:rPr lang="en-US" dirty="0"/>
              <a:t>Content Delivery Network</a:t>
            </a:r>
          </a:p>
          <a:p>
            <a:r>
              <a:rPr lang="en-US" dirty="0"/>
              <a:t>File Sync</a:t>
            </a:r>
          </a:p>
          <a:p>
            <a:r>
              <a:rPr lang="en-US" dirty="0"/>
              <a:t>Importation et exportation de services</a:t>
            </a:r>
          </a:p>
          <a:p>
            <a:r>
              <a:rPr lang="en-US" dirty="0"/>
              <a:t>Data Box</a:t>
            </a:r>
          </a:p>
        </p:txBody>
      </p:sp>
    </p:spTree>
    <p:extLst>
      <p:ext uri="{BB962C8B-B14F-4D97-AF65-F5344CB8AC3E}">
        <p14:creationId xmlns:p14="http://schemas.microsoft.com/office/powerpoint/2010/main" val="3058943118"/>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36BD1D-DC65-4559-BA2A-6A313A6D8CEE}"/>
              </a:ext>
            </a:extLst>
          </p:cNvPr>
          <p:cNvSpPr>
            <a:spLocks noGrp="1"/>
          </p:cNvSpPr>
          <p:nvPr>
            <p:ph type="title"/>
          </p:nvPr>
        </p:nvSpPr>
        <p:spPr/>
        <p:txBody>
          <a:bodyPr/>
          <a:lstStyle/>
          <a:p>
            <a:r>
              <a:rPr lang="en-US" dirty="0" err="1"/>
              <a:t>Composants</a:t>
            </a:r>
            <a:r>
              <a:rPr lang="en-US" dirty="0"/>
              <a:t> et </a:t>
            </a:r>
            <a:r>
              <a:rPr lang="en-US" dirty="0" err="1"/>
              <a:t>prérequis</a:t>
            </a:r>
            <a:endParaRPr lang="en-US" dirty="0"/>
          </a:p>
        </p:txBody>
      </p:sp>
      <p:sp>
        <p:nvSpPr>
          <p:cNvPr id="3" name="Text Placeholder 2">
            <a:extLst>
              <a:ext uri="{FF2B5EF4-FFF2-40B4-BE49-F238E27FC236}">
                <a16:creationId xmlns:a16="http://schemas.microsoft.com/office/drawing/2014/main" id="{9A16507B-91A1-4121-9988-6843FD8DFB0F}"/>
              </a:ext>
            </a:extLst>
          </p:cNvPr>
          <p:cNvSpPr>
            <a:spLocks noGrp="1"/>
          </p:cNvSpPr>
          <p:nvPr>
            <p:ph type="body" sz="quarter" idx="10"/>
          </p:nvPr>
        </p:nvSpPr>
        <p:spPr>
          <a:xfrm>
            <a:off x="584200" y="1435497"/>
            <a:ext cx="11018520" cy="5675400"/>
          </a:xfrm>
        </p:spPr>
        <p:txBody>
          <a:bodyPr/>
          <a:lstStyle/>
          <a:p>
            <a:r>
              <a:rPr lang="en-US" b="1" dirty="0" err="1"/>
              <a:t>Composants</a:t>
            </a:r>
            <a:endParaRPr lang="en-US" b="1" dirty="0"/>
          </a:p>
          <a:p>
            <a:pPr lvl="1"/>
            <a:r>
              <a:rPr lang="en-US" sz="2400" b="1" dirty="0"/>
              <a:t>Import/Export service </a:t>
            </a:r>
            <a:r>
              <a:rPr lang="fr-FR" sz="2400" dirty="0"/>
              <a:t>aide l'utilisateur à créer et à suivre les jobs</a:t>
            </a:r>
            <a:endParaRPr lang="en-US" sz="2400" dirty="0"/>
          </a:p>
          <a:p>
            <a:pPr lvl="1"/>
            <a:r>
              <a:rPr lang="en-US" sz="2400" b="1" dirty="0" err="1"/>
              <a:t>WAImportExport</a:t>
            </a:r>
            <a:r>
              <a:rPr lang="en-US" sz="2400" b="1" dirty="0"/>
              <a:t> tool </a:t>
            </a:r>
            <a:r>
              <a:rPr lang="fr-FR" sz="2400" dirty="0"/>
              <a:t>outil de ligne de commande pour la préparation et la réparation du disque</a:t>
            </a:r>
            <a:endParaRPr lang="en-US" sz="2400" dirty="0"/>
          </a:p>
          <a:p>
            <a:pPr lvl="1"/>
            <a:r>
              <a:rPr lang="en-US" sz="2400" b="1" dirty="0"/>
              <a:t>Disk Drives : </a:t>
            </a:r>
            <a:r>
              <a:rPr lang="en-US" sz="2400" dirty="0"/>
              <a:t>SSDs (2.5”) or HDDs (2.5” and 3.5”)</a:t>
            </a:r>
          </a:p>
          <a:p>
            <a:r>
              <a:rPr lang="en-US" b="1" dirty="0" err="1"/>
              <a:t>Prérequis</a:t>
            </a:r>
            <a:endParaRPr lang="en-US" b="1" dirty="0"/>
          </a:p>
          <a:p>
            <a:pPr lvl="1"/>
            <a:r>
              <a:rPr lang="en-US" sz="2400" dirty="0"/>
              <a:t>Windows Server (64-bit and BitLocker) </a:t>
            </a:r>
            <a:r>
              <a:rPr lang="en-US" sz="2400" dirty="0" err="1"/>
              <a:t>ou</a:t>
            </a:r>
            <a:r>
              <a:rPr lang="en-US" sz="2400" dirty="0"/>
              <a:t> Client (WMF and BitLocker)</a:t>
            </a:r>
          </a:p>
          <a:p>
            <a:pPr lvl="1"/>
            <a:r>
              <a:rPr lang="en-US" sz="2400" dirty="0"/>
              <a:t>General Purpose v2 storage accounts </a:t>
            </a:r>
            <a:r>
              <a:rPr lang="en-US" sz="2400" dirty="0" err="1"/>
              <a:t>est</a:t>
            </a:r>
            <a:r>
              <a:rPr lang="en-US" sz="2400" dirty="0"/>
              <a:t> </a:t>
            </a:r>
            <a:r>
              <a:rPr lang="en-US" sz="2400" dirty="0" err="1"/>
              <a:t>recommandé</a:t>
            </a:r>
            <a:endParaRPr lang="en-US" sz="2400" dirty="0"/>
          </a:p>
          <a:p>
            <a:pPr lvl="1"/>
            <a:r>
              <a:rPr lang="en-US" sz="2400" b="1" dirty="0"/>
              <a:t>Import jobs </a:t>
            </a:r>
            <a:r>
              <a:rPr lang="en-US" sz="2400" dirty="0" err="1"/>
              <a:t>peuvent</a:t>
            </a:r>
            <a:r>
              <a:rPr lang="en-US" sz="2400" dirty="0"/>
              <a:t> </a:t>
            </a:r>
            <a:r>
              <a:rPr lang="en-US" sz="2400" dirty="0" err="1"/>
              <a:t>inclure</a:t>
            </a:r>
            <a:r>
              <a:rPr lang="en-US" sz="2400" dirty="0"/>
              <a:t> : Azure Blob storage, Azure File storage, Block blobs, et Page blobs.</a:t>
            </a:r>
          </a:p>
          <a:p>
            <a:pPr lvl="1"/>
            <a:r>
              <a:rPr lang="en-US" sz="2400" b="1" dirty="0"/>
              <a:t>Export jobs </a:t>
            </a:r>
            <a:r>
              <a:rPr lang="en-US" sz="2400" dirty="0" err="1"/>
              <a:t>peuvent</a:t>
            </a:r>
            <a:r>
              <a:rPr lang="en-US" sz="2400" dirty="0"/>
              <a:t> </a:t>
            </a:r>
            <a:r>
              <a:rPr lang="en-US" sz="2400" dirty="0" err="1"/>
              <a:t>inclure</a:t>
            </a:r>
            <a:r>
              <a:rPr lang="en-US" sz="2400" dirty="0"/>
              <a:t> Azure Blob storage, Block blobs, Page blobs, et Append blobs. </a:t>
            </a:r>
            <a:r>
              <a:rPr lang="en-US" sz="2400" b="1" dirty="0"/>
              <a:t>Azure Files not supported</a:t>
            </a:r>
            <a:r>
              <a:rPr lang="en-US" sz="2400" dirty="0"/>
              <a:t>.</a:t>
            </a:r>
          </a:p>
          <a:p>
            <a:endParaRPr lang="en-US" b="1" dirty="0"/>
          </a:p>
        </p:txBody>
      </p:sp>
    </p:spTree>
    <p:extLst>
      <p:ext uri="{BB962C8B-B14F-4D97-AF65-F5344CB8AC3E}">
        <p14:creationId xmlns:p14="http://schemas.microsoft.com/office/powerpoint/2010/main" val="767954848"/>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0F5669-0A63-40C3-A91F-9333A429E4F0}"/>
              </a:ext>
            </a:extLst>
          </p:cNvPr>
          <p:cNvSpPr>
            <a:spLocks noGrp="1"/>
          </p:cNvSpPr>
          <p:nvPr>
            <p:ph type="title"/>
          </p:nvPr>
        </p:nvSpPr>
        <p:spPr/>
        <p:txBody>
          <a:bodyPr/>
          <a:lstStyle/>
          <a:p>
            <a:r>
              <a:rPr lang="en-US" dirty="0"/>
              <a:t>Import and Export Tool</a:t>
            </a:r>
          </a:p>
        </p:txBody>
      </p:sp>
      <p:sp>
        <p:nvSpPr>
          <p:cNvPr id="3" name="Text Placeholder 2">
            <a:extLst>
              <a:ext uri="{FF2B5EF4-FFF2-40B4-BE49-F238E27FC236}">
                <a16:creationId xmlns:a16="http://schemas.microsoft.com/office/drawing/2014/main" id="{AD59664D-6A12-4DDA-B557-C87482CE0535}"/>
              </a:ext>
            </a:extLst>
          </p:cNvPr>
          <p:cNvSpPr>
            <a:spLocks noGrp="1"/>
          </p:cNvSpPr>
          <p:nvPr>
            <p:ph type="body" sz="quarter" idx="10"/>
          </p:nvPr>
        </p:nvSpPr>
        <p:spPr>
          <a:xfrm>
            <a:off x="456184" y="2523633"/>
            <a:ext cx="11018520" cy="4136517"/>
          </a:xfrm>
        </p:spPr>
        <p:txBody>
          <a:bodyPr/>
          <a:lstStyle/>
          <a:p>
            <a:r>
              <a:rPr lang="fr-FR" sz="2400" dirty="0"/>
              <a:t>Copier les données sur les disques durs pour l'expédition vers un centre de données Azure</a:t>
            </a:r>
          </a:p>
          <a:p>
            <a:r>
              <a:rPr lang="fr-FR" sz="2400" dirty="0"/>
              <a:t>Réparer les blobs qui n'étaient pas utilisables (importation ou exportation)</a:t>
            </a:r>
          </a:p>
          <a:p>
            <a:r>
              <a:rPr lang="fr-FR" sz="2400" dirty="0"/>
              <a:t>HDD ou DSD internes SATA II/III</a:t>
            </a:r>
          </a:p>
          <a:p>
            <a:r>
              <a:rPr lang="fr-FR" sz="2400" dirty="0"/>
              <a:t>Gère la copie de données, le chiffrement du volume et la création de fichiers de journaux</a:t>
            </a:r>
          </a:p>
          <a:p>
            <a:r>
              <a:rPr lang="fr-FR" sz="2400" dirty="0"/>
              <a:t>Les fichiers de journalisation suivent un ensemble de disques et enregistrent les progrès </a:t>
            </a:r>
          </a:p>
          <a:p>
            <a:r>
              <a:rPr lang="fr-FR" sz="2400" dirty="0" err="1"/>
              <a:t>L'Id</a:t>
            </a:r>
            <a:r>
              <a:rPr lang="fr-FR" sz="2400" dirty="0"/>
              <a:t> de session identifie une session de copie</a:t>
            </a:r>
          </a:p>
          <a:p>
            <a:r>
              <a:rPr lang="fr-FR" sz="2400" dirty="0"/>
              <a:t>Un fichier CSV </a:t>
            </a:r>
            <a:r>
              <a:rPr lang="fr-FR" sz="2400" dirty="0" err="1"/>
              <a:t>contienant</a:t>
            </a:r>
            <a:r>
              <a:rPr lang="fr-FR" sz="2400" dirty="0"/>
              <a:t> une liste de dossiers/fichiers pour la copie</a:t>
            </a:r>
            <a:endParaRPr lang="en-US" sz="2400" dirty="0"/>
          </a:p>
        </p:txBody>
      </p:sp>
      <p:sp>
        <p:nvSpPr>
          <p:cNvPr id="4" name="Rectangle 3">
            <a:extLst>
              <a:ext uri="{FF2B5EF4-FFF2-40B4-BE49-F238E27FC236}">
                <a16:creationId xmlns:a16="http://schemas.microsoft.com/office/drawing/2014/main" id="{1F529AD2-5E85-4D48-A4AF-BEAC9123BAE4}"/>
              </a:ext>
            </a:extLst>
          </p:cNvPr>
          <p:cNvSpPr/>
          <p:nvPr/>
        </p:nvSpPr>
        <p:spPr>
          <a:xfrm>
            <a:off x="1776984" y="1377619"/>
            <a:ext cx="9104376" cy="830997"/>
          </a:xfrm>
          <a:prstGeom prst="rect">
            <a:avLst/>
          </a:prstGeom>
        </p:spPr>
        <p:txBody>
          <a:bodyPr wrap="square">
            <a:spAutoFit/>
          </a:bodyPr>
          <a:lstStyle/>
          <a:p>
            <a:r>
              <a:rPr lang="en-US" sz="2400" dirty="0">
                <a:latin typeface="Consolas" panose="020B0609020204030204" pitchFamily="49" charset="0"/>
              </a:rPr>
              <a:t>WAImportExport.exe </a:t>
            </a:r>
            <a:r>
              <a:rPr lang="en-US" sz="2400" dirty="0" err="1">
                <a:latin typeface="Consolas" panose="020B0609020204030204" pitchFamily="49" charset="0"/>
              </a:rPr>
              <a:t>PrepImport</a:t>
            </a:r>
            <a:r>
              <a:rPr lang="en-US" sz="2400" dirty="0">
                <a:latin typeface="Consolas" panose="020B0609020204030204" pitchFamily="49" charset="0"/>
              </a:rPr>
              <a:t> /j:&lt;</a:t>
            </a:r>
            <a:r>
              <a:rPr lang="en-US" sz="2400" dirty="0" err="1">
                <a:latin typeface="Consolas" panose="020B0609020204030204" pitchFamily="49" charset="0"/>
              </a:rPr>
              <a:t>JournalFile</a:t>
            </a:r>
            <a:r>
              <a:rPr lang="en-US" sz="2400" dirty="0">
                <a:latin typeface="Consolas" panose="020B0609020204030204" pitchFamily="49" charset="0"/>
              </a:rPr>
              <a:t>&gt; /id:&lt;</a:t>
            </a:r>
            <a:r>
              <a:rPr lang="en-US" sz="2400" dirty="0" err="1">
                <a:latin typeface="Consolas" panose="020B0609020204030204" pitchFamily="49" charset="0"/>
              </a:rPr>
              <a:t>SessionId</a:t>
            </a:r>
            <a:r>
              <a:rPr lang="en-US" sz="2400" dirty="0">
                <a:latin typeface="Consolas" panose="020B0609020204030204" pitchFamily="49" charset="0"/>
              </a:rPr>
              <a:t>&gt; /</a:t>
            </a:r>
            <a:r>
              <a:rPr lang="en-US" sz="2400" dirty="0" err="1">
                <a:latin typeface="Consolas" panose="020B0609020204030204" pitchFamily="49" charset="0"/>
              </a:rPr>
              <a:t>DataSet</a:t>
            </a:r>
            <a:r>
              <a:rPr lang="en-US" sz="2400" dirty="0">
                <a:latin typeface="Consolas" panose="020B0609020204030204" pitchFamily="49" charset="0"/>
              </a:rPr>
              <a:t>:&lt;dataset.csv&gt;</a:t>
            </a:r>
          </a:p>
        </p:txBody>
      </p:sp>
    </p:spTree>
    <p:extLst>
      <p:ext uri="{BB962C8B-B14F-4D97-AF65-F5344CB8AC3E}">
        <p14:creationId xmlns:p14="http://schemas.microsoft.com/office/powerpoint/2010/main" val="2171270244"/>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shot of creating an import job with data source and import destination.">
            <a:extLst>
              <a:ext uri="{FF2B5EF4-FFF2-40B4-BE49-F238E27FC236}">
                <a16:creationId xmlns:a16="http://schemas.microsoft.com/office/drawing/2014/main" id="{D232DE78-29A4-4DAF-AD25-FA211C789F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19907" y="1728216"/>
            <a:ext cx="5765347" cy="4068224"/>
          </a:xfrm>
          <a:prstGeom prst="rect">
            <a:avLst/>
          </a:prstGeom>
          <a:ln>
            <a:solidFill>
              <a:schemeClr val="tx1"/>
            </a:solidFill>
          </a:ln>
        </p:spPr>
      </p:pic>
      <p:sp>
        <p:nvSpPr>
          <p:cNvPr id="17" name="Title 16"/>
          <p:cNvSpPr>
            <a:spLocks noGrp="1"/>
          </p:cNvSpPr>
          <p:nvPr>
            <p:ph type="title"/>
          </p:nvPr>
        </p:nvSpPr>
        <p:spPr/>
        <p:txBody>
          <a:bodyPr/>
          <a:lstStyle/>
          <a:p>
            <a:r>
              <a:rPr lang="en-US" dirty="0"/>
              <a:t>Import Jobs</a:t>
            </a:r>
            <a:endParaRPr lang="en-US" i="1" dirty="0"/>
          </a:p>
        </p:txBody>
      </p:sp>
      <p:sp>
        <p:nvSpPr>
          <p:cNvPr id="10" name="Text Placeholder 5">
            <a:extLst>
              <a:ext uri="{FF2B5EF4-FFF2-40B4-BE49-F238E27FC236}">
                <a16:creationId xmlns:a16="http://schemas.microsoft.com/office/drawing/2014/main" id="{7AD8B00C-5FDF-4C80-9A17-6C751DB5E30A}"/>
              </a:ext>
            </a:extLst>
          </p:cNvPr>
          <p:cNvSpPr>
            <a:spLocks noGrp="1"/>
          </p:cNvSpPr>
          <p:nvPr>
            <p:ph type="body" sz="quarter" idx="10"/>
          </p:nvPr>
        </p:nvSpPr>
        <p:spPr>
          <a:xfrm>
            <a:off x="590868" y="1545336"/>
            <a:ext cx="5371020" cy="4875181"/>
          </a:xfrm>
        </p:spPr>
        <p:txBody>
          <a:bodyPr/>
          <a:lstStyle/>
          <a:p>
            <a:pPr marL="284163" indent="-284163">
              <a:buFont typeface="+mj-lt"/>
              <a:buAutoNum type="arabicPeriod"/>
            </a:pPr>
            <a:r>
              <a:rPr lang="fr-FR" sz="2400" dirty="0"/>
              <a:t>Créer un compte de stockage Azure</a:t>
            </a:r>
          </a:p>
          <a:p>
            <a:pPr marL="284163" indent="-284163">
              <a:buFont typeface="+mj-lt"/>
              <a:buAutoNum type="arabicPeriod"/>
            </a:pPr>
            <a:r>
              <a:rPr lang="fr-FR" sz="2400" dirty="0"/>
              <a:t>Identifier le nombre de disques</a:t>
            </a:r>
          </a:p>
          <a:p>
            <a:pPr marL="284163" indent="-284163">
              <a:buFont typeface="+mj-lt"/>
              <a:buAutoNum type="arabicPeriod"/>
            </a:pPr>
            <a:r>
              <a:rPr lang="fr-FR" sz="2400" dirty="0"/>
              <a:t>Installer l'outil </a:t>
            </a:r>
            <a:r>
              <a:rPr lang="fr-FR" sz="2400" dirty="0" err="1"/>
              <a:t>WAImportExport</a:t>
            </a:r>
            <a:endParaRPr lang="fr-FR" sz="2400" dirty="0"/>
          </a:p>
          <a:p>
            <a:pPr marL="284163" indent="-284163">
              <a:buFont typeface="+mj-lt"/>
              <a:buAutoNum type="arabicPeriod"/>
            </a:pPr>
            <a:r>
              <a:rPr lang="fr-FR" sz="2400" dirty="0"/>
              <a:t>Utilisez l'outil pour copier les données, chiffrer le disque avec BitLocker et générer les fichiers de journalisation</a:t>
            </a:r>
          </a:p>
          <a:p>
            <a:pPr marL="284163" indent="-284163">
              <a:buFont typeface="+mj-lt"/>
              <a:buAutoNum type="arabicPeriod"/>
            </a:pPr>
            <a:r>
              <a:rPr lang="fr-FR" sz="2400" dirty="0"/>
              <a:t>Créer le job d'importation dans le portail</a:t>
            </a:r>
          </a:p>
          <a:p>
            <a:pPr marL="284163" indent="-284163">
              <a:buFont typeface="+mj-lt"/>
              <a:buAutoNum type="arabicPeriod"/>
            </a:pPr>
            <a:r>
              <a:rPr lang="fr-FR" sz="2400" dirty="0"/>
              <a:t>Expédier les disques à la destination d'importation</a:t>
            </a:r>
          </a:p>
          <a:p>
            <a:pPr marL="284163" indent="-284163">
              <a:buFont typeface="+mj-lt"/>
              <a:buAutoNum type="arabicPeriod"/>
            </a:pPr>
            <a:r>
              <a:rPr lang="fr-FR" sz="2400" dirty="0"/>
              <a:t>Les équipes du Datacenter importe et retourne les disques</a:t>
            </a:r>
            <a:endParaRPr lang="en-US" sz="2400" dirty="0"/>
          </a:p>
        </p:txBody>
      </p:sp>
    </p:spTree>
    <p:extLst>
      <p:ext uri="{BB962C8B-B14F-4D97-AF65-F5344CB8AC3E}">
        <p14:creationId xmlns:p14="http://schemas.microsoft.com/office/powerpoint/2010/main" val="1404800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lstStyle/>
          <a:p>
            <a:r>
              <a:rPr lang="en-US" dirty="0"/>
              <a:t>Export Jobs</a:t>
            </a:r>
          </a:p>
        </p:txBody>
      </p:sp>
      <p:sp>
        <p:nvSpPr>
          <p:cNvPr id="6" name="Text Placeholder 5">
            <a:extLst>
              <a:ext uri="{FF2B5EF4-FFF2-40B4-BE49-F238E27FC236}">
                <a16:creationId xmlns:a16="http://schemas.microsoft.com/office/drawing/2014/main" id="{18C1DEE5-CBC0-4EC3-AE22-2B842159C47E}"/>
              </a:ext>
            </a:extLst>
          </p:cNvPr>
          <p:cNvSpPr>
            <a:spLocks noGrp="1"/>
          </p:cNvSpPr>
          <p:nvPr>
            <p:ph type="body" sz="quarter" idx="10"/>
          </p:nvPr>
        </p:nvSpPr>
        <p:spPr>
          <a:xfrm>
            <a:off x="590868" y="1545336"/>
            <a:ext cx="5371020" cy="4875181"/>
          </a:xfrm>
        </p:spPr>
        <p:txBody>
          <a:bodyPr/>
          <a:lstStyle/>
          <a:p>
            <a:pPr marL="284163" indent="-284163">
              <a:buFont typeface="+mj-lt"/>
              <a:buAutoNum type="arabicPeriod"/>
            </a:pPr>
            <a:r>
              <a:rPr lang="fr-FR" sz="2400" dirty="0"/>
              <a:t>Identifier les données à exporter</a:t>
            </a:r>
          </a:p>
          <a:p>
            <a:pPr marL="284163" indent="-284163">
              <a:buFont typeface="+mj-lt"/>
              <a:buAutoNum type="arabicPeriod"/>
            </a:pPr>
            <a:r>
              <a:rPr lang="fr-FR" sz="2400" dirty="0"/>
              <a:t>Identifier le nombre de disques </a:t>
            </a:r>
          </a:p>
          <a:p>
            <a:pPr marL="284163" indent="-284163">
              <a:buFont typeface="+mj-lt"/>
              <a:buAutoNum type="arabicPeriod"/>
            </a:pPr>
            <a:r>
              <a:rPr lang="fr-FR" sz="2400" dirty="0"/>
              <a:t>Créez le job d'exportation dans le portail, y compris votre adresse de destination</a:t>
            </a:r>
          </a:p>
          <a:p>
            <a:pPr marL="284163" indent="-284163">
              <a:buFont typeface="+mj-lt"/>
              <a:buAutoNum type="arabicPeriod"/>
            </a:pPr>
            <a:r>
              <a:rPr lang="fr-FR" sz="2400" dirty="0"/>
              <a:t>Expédier le nombre requis de disques au Datacenter</a:t>
            </a:r>
          </a:p>
          <a:p>
            <a:pPr marL="284163" indent="-284163">
              <a:buFont typeface="+mj-lt"/>
              <a:buAutoNum type="arabicPeriod"/>
            </a:pPr>
            <a:r>
              <a:rPr lang="fr-FR" sz="2400" dirty="0"/>
              <a:t>Le personnel du datacenter exportera et chiffrera les données. </a:t>
            </a:r>
          </a:p>
          <a:p>
            <a:pPr marL="284163" indent="-284163">
              <a:buFont typeface="+mj-lt"/>
              <a:buAutoNum type="arabicPeriod"/>
            </a:pPr>
            <a:r>
              <a:rPr lang="fr-FR" sz="2400" dirty="0"/>
              <a:t>Les disques copiés vous sont expédiés. </a:t>
            </a:r>
          </a:p>
          <a:p>
            <a:pPr marL="284163" indent="-284163">
              <a:buFont typeface="+mj-lt"/>
              <a:buAutoNum type="arabicPeriod"/>
            </a:pPr>
            <a:r>
              <a:rPr lang="fr-FR" sz="2400" dirty="0"/>
              <a:t>Les clés BitLocker seront dans le portail.</a:t>
            </a:r>
            <a:endParaRPr lang="en-US" sz="2400" dirty="0"/>
          </a:p>
        </p:txBody>
      </p:sp>
      <p:pic>
        <p:nvPicPr>
          <p:cNvPr id="7" name="Picture 6" descr="Screenshot of export a job including data source and blobs to export. ">
            <a:extLst>
              <a:ext uri="{FF2B5EF4-FFF2-40B4-BE49-F238E27FC236}">
                <a16:creationId xmlns:a16="http://schemas.microsoft.com/office/drawing/2014/main" id="{2AF77E06-5565-407A-A591-52E8A92FF522}"/>
              </a:ext>
            </a:extLst>
          </p:cNvPr>
          <p:cNvPicPr>
            <a:picLocks noChangeAspect="1"/>
          </p:cNvPicPr>
          <p:nvPr/>
        </p:nvPicPr>
        <p:blipFill>
          <a:blip r:embed="rId3"/>
          <a:stretch>
            <a:fillRect/>
          </a:stretch>
        </p:blipFill>
        <p:spPr>
          <a:xfrm>
            <a:off x="6094666" y="1629156"/>
            <a:ext cx="5781675" cy="4038600"/>
          </a:xfrm>
          <a:prstGeom prst="rect">
            <a:avLst/>
          </a:prstGeom>
          <a:ln>
            <a:solidFill>
              <a:schemeClr val="tx1"/>
            </a:solidFill>
          </a:ln>
        </p:spPr>
      </p:pic>
    </p:spTree>
    <p:extLst>
      <p:ext uri="{BB962C8B-B14F-4D97-AF65-F5344CB8AC3E}">
        <p14:creationId xmlns:p14="http://schemas.microsoft.com/office/powerpoint/2010/main" val="36691694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lstStyle/>
          <a:p>
            <a:r>
              <a:rPr lang="en-US" dirty="0"/>
              <a:t>AzCopy</a:t>
            </a:r>
          </a:p>
        </p:txBody>
      </p:sp>
      <p:sp>
        <p:nvSpPr>
          <p:cNvPr id="6" name="Text Placeholder 5"/>
          <p:cNvSpPr>
            <a:spLocks noGrp="1"/>
          </p:cNvSpPr>
          <p:nvPr>
            <p:ph type="body" sz="quarter" idx="10"/>
          </p:nvPr>
        </p:nvSpPr>
        <p:spPr>
          <a:xfrm>
            <a:off x="568452" y="2138335"/>
            <a:ext cx="11018520" cy="3877985"/>
          </a:xfrm>
        </p:spPr>
        <p:txBody>
          <a:bodyPr/>
          <a:lstStyle/>
          <a:p>
            <a:r>
              <a:rPr lang="fr-FR" dirty="0"/>
              <a:t>Utilitaire de ligne de commande</a:t>
            </a:r>
          </a:p>
          <a:p>
            <a:r>
              <a:rPr lang="fr-FR" dirty="0"/>
              <a:t>Disponible sur Windows, Linux et </a:t>
            </a:r>
            <a:r>
              <a:rPr lang="fr-FR" dirty="0" err="1"/>
              <a:t>MacOS</a:t>
            </a:r>
            <a:endParaRPr lang="fr-FR" dirty="0"/>
          </a:p>
          <a:p>
            <a:r>
              <a:rPr lang="fr-FR" dirty="0"/>
              <a:t>Conçu pour copier les données vers et depuis Azure Blob, File et Table  </a:t>
            </a:r>
            <a:r>
              <a:rPr lang="fr-FR" dirty="0" err="1"/>
              <a:t>storage</a:t>
            </a:r>
            <a:endParaRPr lang="fr-FR" dirty="0"/>
          </a:p>
          <a:p>
            <a:r>
              <a:rPr lang="fr-FR" dirty="0"/>
              <a:t>Les options d'authentification incluent Active Directory ou SAS</a:t>
            </a:r>
          </a:p>
          <a:p>
            <a:r>
              <a:rPr lang="fr-FR" dirty="0"/>
              <a:t>Exemple 1 : Copiez un compte de stockage Blob sur un autre compte</a:t>
            </a:r>
          </a:p>
          <a:p>
            <a:r>
              <a:rPr lang="fr-FR" dirty="0"/>
              <a:t>Exemple 2 : Lister/Supprimer les fichiers et les blobs dans un chemin donné (support </a:t>
            </a:r>
            <a:r>
              <a:rPr lang="fr-FR" dirty="0" err="1"/>
              <a:t>wildcard</a:t>
            </a:r>
            <a:r>
              <a:rPr lang="fr-FR" dirty="0"/>
              <a:t>)</a:t>
            </a:r>
            <a:endParaRPr lang="en-US" dirty="0"/>
          </a:p>
        </p:txBody>
      </p:sp>
      <p:sp>
        <p:nvSpPr>
          <p:cNvPr id="2" name="Rectangle 1">
            <a:extLst>
              <a:ext uri="{FF2B5EF4-FFF2-40B4-BE49-F238E27FC236}">
                <a16:creationId xmlns:a16="http://schemas.microsoft.com/office/drawing/2014/main" id="{4B50F156-2278-4203-AC73-B30449E7769B}"/>
              </a:ext>
            </a:extLst>
          </p:cNvPr>
          <p:cNvSpPr/>
          <p:nvPr/>
        </p:nvSpPr>
        <p:spPr>
          <a:xfrm>
            <a:off x="1056661" y="1415534"/>
            <a:ext cx="10812251" cy="523220"/>
          </a:xfrm>
          <a:prstGeom prst="rect">
            <a:avLst/>
          </a:prstGeom>
        </p:spPr>
        <p:txBody>
          <a:bodyPr wrap="square">
            <a:spAutoFit/>
          </a:bodyPr>
          <a:lstStyle/>
          <a:p>
            <a:r>
              <a:rPr lang="fr-FR" sz="2800" dirty="0" err="1">
                <a:latin typeface="Consolas" panose="020B0609020204030204" pitchFamily="49" charset="0"/>
              </a:rPr>
              <a:t>AzCopy</a:t>
            </a:r>
            <a:r>
              <a:rPr lang="fr-FR" sz="2800" dirty="0">
                <a:latin typeface="Consolas" panose="020B0609020204030204" pitchFamily="49" charset="0"/>
              </a:rPr>
              <a:t> /Source:&lt;source&gt; /Dest:&lt;destination&gt; [Options]</a:t>
            </a:r>
            <a:endParaRPr lang="en-US" dirty="0"/>
          </a:p>
        </p:txBody>
      </p:sp>
    </p:spTree>
    <p:extLst>
      <p:ext uri="{BB962C8B-B14F-4D97-AF65-F5344CB8AC3E}">
        <p14:creationId xmlns:p14="http://schemas.microsoft.com/office/powerpoint/2010/main" val="1536583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3786B3-589D-4A84-A862-E30348770AF6}"/>
              </a:ext>
            </a:extLst>
          </p:cNvPr>
          <p:cNvSpPr>
            <a:spLocks noGrp="1"/>
          </p:cNvSpPr>
          <p:nvPr>
            <p:ph type="title"/>
          </p:nvPr>
        </p:nvSpPr>
        <p:spPr/>
        <p:txBody>
          <a:bodyPr/>
          <a:lstStyle/>
          <a:p>
            <a:r>
              <a:rPr lang="en-US" dirty="0"/>
              <a:t>TD - </a:t>
            </a:r>
            <a:r>
              <a:rPr lang="en-US" dirty="0" err="1"/>
              <a:t>AzCopy</a:t>
            </a:r>
            <a:endParaRPr lang="en-US" dirty="0"/>
          </a:p>
        </p:txBody>
      </p:sp>
      <p:sp>
        <p:nvSpPr>
          <p:cNvPr id="3" name="Text Placeholder 2">
            <a:extLst>
              <a:ext uri="{FF2B5EF4-FFF2-40B4-BE49-F238E27FC236}">
                <a16:creationId xmlns:a16="http://schemas.microsoft.com/office/drawing/2014/main" id="{80D3808A-EB1D-4317-B29E-5BD09BEB7B25}"/>
              </a:ext>
            </a:extLst>
          </p:cNvPr>
          <p:cNvSpPr>
            <a:spLocks noGrp="1"/>
          </p:cNvSpPr>
          <p:nvPr>
            <p:ph type="body" sz="quarter" idx="10"/>
          </p:nvPr>
        </p:nvSpPr>
        <p:spPr>
          <a:xfrm>
            <a:off x="584200" y="1435497"/>
            <a:ext cx="11018520" cy="430887"/>
          </a:xfrm>
        </p:spPr>
        <p:txBody>
          <a:bodyPr/>
          <a:lstStyle/>
          <a:p>
            <a:endParaRPr lang="en-US" dirty="0"/>
          </a:p>
        </p:txBody>
      </p:sp>
    </p:spTree>
    <p:extLst>
      <p:ext uri="{BB962C8B-B14F-4D97-AF65-F5344CB8AC3E}">
        <p14:creationId xmlns:p14="http://schemas.microsoft.com/office/powerpoint/2010/main" val="2391139947"/>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CD8665D-5A50-4F07-9D33-48CCD3FD74C7}"/>
              </a:ext>
            </a:extLst>
          </p:cNvPr>
          <p:cNvSpPr>
            <a:spLocks noGrp="1"/>
          </p:cNvSpPr>
          <p:nvPr>
            <p:ph type="title"/>
          </p:nvPr>
        </p:nvSpPr>
        <p:spPr>
          <a:xfrm>
            <a:off x="585216" y="3035808"/>
            <a:ext cx="10764656" cy="498598"/>
          </a:xfrm>
        </p:spPr>
        <p:txBody>
          <a:bodyPr/>
          <a:lstStyle/>
          <a:p>
            <a:r>
              <a:rPr lang="en-US" dirty="0" err="1"/>
              <a:t>Leçon</a:t>
            </a:r>
            <a:r>
              <a:rPr lang="en-US" dirty="0"/>
              <a:t> 04: Data Box</a:t>
            </a:r>
          </a:p>
        </p:txBody>
      </p:sp>
    </p:spTree>
    <p:extLst>
      <p:ext uri="{BB962C8B-B14F-4D97-AF65-F5344CB8AC3E}">
        <p14:creationId xmlns:p14="http://schemas.microsoft.com/office/powerpoint/2010/main" val="1288682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0C6247-52B6-4125-914A-1CEC2CCA3C94}"/>
              </a:ext>
            </a:extLst>
          </p:cNvPr>
          <p:cNvSpPr>
            <a:spLocks noGrp="1"/>
          </p:cNvSpPr>
          <p:nvPr>
            <p:ph type="title"/>
          </p:nvPr>
        </p:nvSpPr>
        <p:spPr/>
        <p:txBody>
          <a:bodyPr/>
          <a:lstStyle/>
          <a:p>
            <a:r>
              <a:rPr lang="en-US" dirty="0"/>
              <a:t>Aperçu de la </a:t>
            </a:r>
            <a:r>
              <a:rPr lang="en-US" dirty="0" err="1"/>
              <a:t>leçon</a:t>
            </a:r>
            <a:endParaRPr lang="en-US" dirty="0"/>
          </a:p>
        </p:txBody>
      </p:sp>
      <p:sp>
        <p:nvSpPr>
          <p:cNvPr id="3" name="Text Placeholder 2">
            <a:extLst>
              <a:ext uri="{FF2B5EF4-FFF2-40B4-BE49-F238E27FC236}">
                <a16:creationId xmlns:a16="http://schemas.microsoft.com/office/drawing/2014/main" id="{8A398429-B6D5-4BAB-998F-5AD75742EB4E}"/>
              </a:ext>
            </a:extLst>
          </p:cNvPr>
          <p:cNvSpPr>
            <a:spLocks noGrp="1"/>
          </p:cNvSpPr>
          <p:nvPr>
            <p:ph type="body" sz="quarter" idx="10"/>
          </p:nvPr>
        </p:nvSpPr>
        <p:spPr>
          <a:xfrm>
            <a:off x="586390" y="1434370"/>
            <a:ext cx="11018520" cy="4567404"/>
          </a:xfrm>
        </p:spPr>
        <p:txBody>
          <a:bodyPr/>
          <a:lstStyle/>
          <a:p>
            <a:pPr marL="457200" indent="-457200">
              <a:buFont typeface="Arial" panose="020B0604020202020204" pitchFamily="34" charset="0"/>
              <a:buChar char="•"/>
            </a:pPr>
            <a:r>
              <a:rPr lang="en-US" dirty="0"/>
              <a:t>Data Box</a:t>
            </a:r>
          </a:p>
          <a:p>
            <a:pPr marL="457200" indent="-457200">
              <a:buFont typeface="Arial" panose="020B0604020202020204" pitchFamily="34" charset="0"/>
              <a:buChar char="•"/>
            </a:pPr>
            <a:r>
              <a:rPr lang="en-US" dirty="0"/>
              <a:t>Offline – Use Cases</a:t>
            </a:r>
          </a:p>
          <a:p>
            <a:pPr marL="457200" indent="-457200">
              <a:buFont typeface="Arial" panose="020B0604020202020204" pitchFamily="34" charset="0"/>
              <a:buChar char="•"/>
            </a:pPr>
            <a:r>
              <a:rPr lang="en-US" dirty="0"/>
              <a:t>Offline – Data Box Products</a:t>
            </a:r>
          </a:p>
          <a:p>
            <a:pPr marL="457200" indent="-457200">
              <a:buFont typeface="Arial" panose="020B0604020202020204" pitchFamily="34" charset="0"/>
              <a:buChar char="•"/>
            </a:pPr>
            <a:r>
              <a:rPr lang="en-US" dirty="0"/>
              <a:t>Offline – Product Selection</a:t>
            </a:r>
          </a:p>
          <a:p>
            <a:pPr marL="457200" indent="-457200">
              <a:buFont typeface="Arial" panose="020B0604020202020204" pitchFamily="34" charset="0"/>
              <a:buChar char="•"/>
            </a:pPr>
            <a:r>
              <a:rPr lang="en-US" dirty="0"/>
              <a:t>Offline – Implementation Offline Products</a:t>
            </a:r>
          </a:p>
          <a:p>
            <a:pPr marL="457200" indent="-457200">
              <a:buFont typeface="Arial" panose="020B0604020202020204" pitchFamily="34" charset="0"/>
              <a:buChar char="•"/>
            </a:pPr>
            <a:r>
              <a:rPr lang="en-US" dirty="0"/>
              <a:t>Online – Data Product Gateway</a:t>
            </a:r>
          </a:p>
          <a:p>
            <a:pPr marL="457200" indent="-457200">
              <a:buFont typeface="Arial" panose="020B0604020202020204" pitchFamily="34" charset="0"/>
              <a:buChar char="•"/>
            </a:pPr>
            <a:r>
              <a:rPr lang="en-US" dirty="0"/>
              <a:t>Online – Data Box Edge</a:t>
            </a:r>
          </a:p>
          <a:p>
            <a:pPr marL="457200" indent="-457200">
              <a:buFont typeface="Arial" panose="020B0604020202020204" pitchFamily="34" charset="0"/>
              <a:buChar char="•"/>
            </a:pPr>
            <a:r>
              <a:rPr lang="en-US" dirty="0"/>
              <a:t>Online – Implementation Online Products</a:t>
            </a:r>
          </a:p>
          <a:p>
            <a:endParaRPr lang="en-US" dirty="0"/>
          </a:p>
        </p:txBody>
      </p:sp>
    </p:spTree>
    <p:extLst>
      <p:ext uri="{BB962C8B-B14F-4D97-AF65-F5344CB8AC3E}">
        <p14:creationId xmlns:p14="http://schemas.microsoft.com/office/powerpoint/2010/main" val="2018645344"/>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126C6D-B737-43ED-A94C-9B8FCA3559DA}"/>
              </a:ext>
            </a:extLst>
          </p:cNvPr>
          <p:cNvSpPr>
            <a:spLocks noGrp="1"/>
          </p:cNvSpPr>
          <p:nvPr>
            <p:ph type="title"/>
          </p:nvPr>
        </p:nvSpPr>
        <p:spPr/>
        <p:txBody>
          <a:bodyPr/>
          <a:lstStyle/>
          <a:p>
            <a:r>
              <a:rPr lang="en-US" dirty="0"/>
              <a:t>Data Box</a:t>
            </a:r>
          </a:p>
        </p:txBody>
      </p:sp>
      <p:sp>
        <p:nvSpPr>
          <p:cNvPr id="5" name="Text Placeholder 4">
            <a:extLst>
              <a:ext uri="{FF2B5EF4-FFF2-40B4-BE49-F238E27FC236}">
                <a16:creationId xmlns:a16="http://schemas.microsoft.com/office/drawing/2014/main" id="{2F8CBE6A-DB6F-4BBC-AB2E-FF3B7686269A}"/>
              </a:ext>
            </a:extLst>
          </p:cNvPr>
          <p:cNvSpPr>
            <a:spLocks noGrp="1"/>
          </p:cNvSpPr>
          <p:nvPr>
            <p:ph type="body" sz="quarter" idx="10"/>
          </p:nvPr>
        </p:nvSpPr>
        <p:spPr>
          <a:xfrm>
            <a:off x="586390" y="1434370"/>
            <a:ext cx="11018520" cy="3533275"/>
          </a:xfrm>
        </p:spPr>
        <p:txBody>
          <a:bodyPr/>
          <a:lstStyle/>
          <a:p>
            <a:r>
              <a:rPr lang="en-US" dirty="0"/>
              <a:t>Data Box Offline</a:t>
            </a:r>
          </a:p>
          <a:p>
            <a:pPr marL="571500" lvl="1" indent="-342900">
              <a:buFont typeface="Arial" panose="020B0604020202020204" pitchFamily="34" charset="0"/>
              <a:buChar char="•"/>
            </a:pPr>
            <a:r>
              <a:rPr lang="nn-NO" sz="2400" dirty="0"/>
              <a:t>Data Box</a:t>
            </a:r>
          </a:p>
          <a:p>
            <a:pPr marL="571500" lvl="1" indent="-342900">
              <a:buFont typeface="Arial" panose="020B0604020202020204" pitchFamily="34" charset="0"/>
              <a:buChar char="•"/>
            </a:pPr>
            <a:r>
              <a:rPr lang="nn-NO" sz="2400" dirty="0"/>
              <a:t>Data Box Disk</a:t>
            </a:r>
          </a:p>
          <a:p>
            <a:pPr marL="571500" lvl="1" indent="-342900">
              <a:buFont typeface="Arial" panose="020B0604020202020204" pitchFamily="34" charset="0"/>
              <a:buChar char="•"/>
            </a:pPr>
            <a:r>
              <a:rPr lang="nn-NO" sz="2400" dirty="0"/>
              <a:t>Data Box Heavy</a:t>
            </a:r>
          </a:p>
          <a:p>
            <a:r>
              <a:rPr lang="nn-NO" dirty="0"/>
              <a:t>Data Box Online</a:t>
            </a:r>
          </a:p>
          <a:p>
            <a:pPr marL="571500" lvl="1" indent="-342900">
              <a:buFont typeface="Arial" panose="020B0604020202020204" pitchFamily="34" charset="0"/>
              <a:buChar char="•"/>
            </a:pPr>
            <a:r>
              <a:rPr lang="en-US" sz="2400" dirty="0"/>
              <a:t>Data Box Edge</a:t>
            </a:r>
          </a:p>
          <a:p>
            <a:pPr marL="571500" lvl="1" indent="-342900">
              <a:buFont typeface="Arial" panose="020B0604020202020204" pitchFamily="34" charset="0"/>
              <a:buChar char="•"/>
            </a:pPr>
            <a:r>
              <a:rPr lang="en-US" sz="2400" dirty="0"/>
              <a:t>Data Box Gateway</a:t>
            </a:r>
            <a:endParaRPr lang="nn-NO" dirty="0"/>
          </a:p>
          <a:p>
            <a:pPr lvl="1"/>
            <a:endParaRPr lang="en-US" dirty="0"/>
          </a:p>
        </p:txBody>
      </p:sp>
      <p:pic>
        <p:nvPicPr>
          <p:cNvPr id="3" name="Picture 2" descr="Diagram of using data box products. Box, Disk and Heavy are shown being transported to a data center. Edge and Gateway are transferring data electronically">
            <a:extLst>
              <a:ext uri="{FF2B5EF4-FFF2-40B4-BE49-F238E27FC236}">
                <a16:creationId xmlns:a16="http://schemas.microsoft.com/office/drawing/2014/main" id="{23173CF8-E40C-494C-B6AF-E9DABD498E9C}"/>
              </a:ext>
            </a:extLst>
          </p:cNvPr>
          <p:cNvPicPr>
            <a:picLocks noChangeAspect="1"/>
          </p:cNvPicPr>
          <p:nvPr/>
        </p:nvPicPr>
        <p:blipFill>
          <a:blip r:embed="rId3"/>
          <a:stretch>
            <a:fillRect/>
          </a:stretch>
        </p:blipFill>
        <p:spPr>
          <a:xfrm>
            <a:off x="4208907" y="1322820"/>
            <a:ext cx="7541133" cy="4086618"/>
          </a:xfrm>
          <a:prstGeom prst="rect">
            <a:avLst/>
          </a:prstGeom>
        </p:spPr>
      </p:pic>
    </p:spTree>
    <p:extLst>
      <p:ext uri="{BB962C8B-B14F-4D97-AF65-F5344CB8AC3E}">
        <p14:creationId xmlns:p14="http://schemas.microsoft.com/office/powerpoint/2010/main" val="2788038337"/>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6829AE-F84F-4B22-BA6A-E5BD5058EE0E}"/>
              </a:ext>
            </a:extLst>
          </p:cNvPr>
          <p:cNvSpPr>
            <a:spLocks noGrp="1"/>
          </p:cNvSpPr>
          <p:nvPr>
            <p:ph type="title"/>
          </p:nvPr>
        </p:nvSpPr>
        <p:spPr/>
        <p:txBody>
          <a:bodyPr/>
          <a:lstStyle/>
          <a:p>
            <a:r>
              <a:rPr lang="en-US" dirty="0"/>
              <a:t>Offline: Use Cases</a:t>
            </a:r>
          </a:p>
        </p:txBody>
      </p:sp>
      <p:sp>
        <p:nvSpPr>
          <p:cNvPr id="3" name="Text Placeholder 2">
            <a:extLst>
              <a:ext uri="{FF2B5EF4-FFF2-40B4-BE49-F238E27FC236}">
                <a16:creationId xmlns:a16="http://schemas.microsoft.com/office/drawing/2014/main" id="{F45A6D8A-1A5E-4632-A3EE-9AF46273942C}"/>
              </a:ext>
            </a:extLst>
          </p:cNvPr>
          <p:cNvSpPr>
            <a:spLocks noGrp="1"/>
          </p:cNvSpPr>
          <p:nvPr>
            <p:ph type="body" sz="quarter" idx="10"/>
          </p:nvPr>
        </p:nvSpPr>
        <p:spPr>
          <a:xfrm>
            <a:off x="586390" y="1434370"/>
            <a:ext cx="11018520" cy="3927229"/>
          </a:xfrm>
        </p:spPr>
        <p:txBody>
          <a:bodyPr/>
          <a:lstStyle/>
          <a:p>
            <a:pPr marL="457200" indent="-457200">
              <a:buFont typeface="Arial" panose="020B0604020202020204" pitchFamily="34" charset="0"/>
              <a:buChar char="•"/>
            </a:pPr>
            <a:r>
              <a:rPr lang="fr-FR" b="1" dirty="0"/>
              <a:t>Migration ponctuelle</a:t>
            </a:r>
          </a:p>
          <a:p>
            <a:pPr marL="685800" lvl="1" indent="-457200">
              <a:buFont typeface="Arial" panose="020B0604020202020204" pitchFamily="34" charset="0"/>
              <a:buChar char="•"/>
            </a:pPr>
            <a:r>
              <a:rPr lang="fr-FR" dirty="0"/>
              <a:t>Déplacer les données hors connexion vers les données d'archives dans le stockage Azure</a:t>
            </a:r>
          </a:p>
          <a:p>
            <a:pPr marL="685800" lvl="1" indent="-457200">
              <a:buFont typeface="Arial" panose="020B0604020202020204" pitchFamily="34" charset="0"/>
              <a:buChar char="•"/>
            </a:pPr>
            <a:r>
              <a:rPr lang="fr-FR" dirty="0"/>
              <a:t>Déménagement d'une médiathèque hors ligne vers Azure pour créer une médiathèque en ligne</a:t>
            </a:r>
          </a:p>
          <a:p>
            <a:pPr marL="685800" lvl="1" indent="-457200">
              <a:buFont typeface="Arial" panose="020B0604020202020204" pitchFamily="34" charset="0"/>
              <a:buChar char="•"/>
            </a:pPr>
            <a:r>
              <a:rPr lang="fr-FR" dirty="0"/>
              <a:t>Migration de votre ferme de VM, serveur SQL et applications vers Azure</a:t>
            </a:r>
          </a:p>
          <a:p>
            <a:pPr marL="685800" lvl="1" indent="-457200">
              <a:buFont typeface="Arial" panose="020B0604020202020204" pitchFamily="34" charset="0"/>
              <a:buChar char="•"/>
            </a:pPr>
            <a:r>
              <a:rPr lang="fr-FR" dirty="0"/>
              <a:t>Déplacement des données historiques vers Azure pour une analyse et un </a:t>
            </a:r>
            <a:r>
              <a:rPr lang="fr-FR" dirty="0" err="1"/>
              <a:t>reporting</a:t>
            </a:r>
            <a:r>
              <a:rPr lang="fr-FR" dirty="0"/>
              <a:t> approfondis à l'aide de </a:t>
            </a:r>
            <a:r>
              <a:rPr lang="fr-FR" dirty="0" err="1"/>
              <a:t>HDInsight</a:t>
            </a:r>
            <a:endParaRPr lang="fr-FR" dirty="0"/>
          </a:p>
          <a:p>
            <a:pPr marL="685800" lvl="1" indent="-457200">
              <a:buFont typeface="Arial" panose="020B0604020202020204" pitchFamily="34" charset="0"/>
              <a:buChar char="•"/>
            </a:pPr>
            <a:r>
              <a:rPr lang="fr-FR" dirty="0"/>
              <a:t>Déplacement des données de sauvegarde vers Azure pour le stockage hors site</a:t>
            </a:r>
          </a:p>
          <a:p>
            <a:pPr marL="457200" indent="-457200">
              <a:buFont typeface="Arial" panose="020B0604020202020204" pitchFamily="34" charset="0"/>
              <a:buChar char="•"/>
            </a:pPr>
            <a:r>
              <a:rPr lang="fr-FR" b="1" dirty="0"/>
              <a:t>Transfert incrémentiel </a:t>
            </a:r>
          </a:p>
          <a:p>
            <a:pPr marL="457200" indent="-457200">
              <a:buFont typeface="Arial" panose="020B0604020202020204" pitchFamily="34" charset="0"/>
              <a:buChar char="•"/>
            </a:pPr>
            <a:r>
              <a:rPr lang="fr-FR" b="1" dirty="0" err="1"/>
              <a:t>Uploads</a:t>
            </a:r>
            <a:r>
              <a:rPr lang="fr-FR" b="1" dirty="0"/>
              <a:t> périodiques</a:t>
            </a:r>
            <a:endParaRPr lang="en-US" b="1" dirty="0"/>
          </a:p>
        </p:txBody>
      </p:sp>
    </p:spTree>
    <p:extLst>
      <p:ext uri="{BB962C8B-B14F-4D97-AF65-F5344CB8AC3E}">
        <p14:creationId xmlns:p14="http://schemas.microsoft.com/office/powerpoint/2010/main" val="441419796"/>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CD8665D-5A50-4F07-9D33-48CCD3FD74C7}"/>
              </a:ext>
            </a:extLst>
          </p:cNvPr>
          <p:cNvSpPr>
            <a:spLocks noGrp="1"/>
          </p:cNvSpPr>
          <p:nvPr>
            <p:ph type="title"/>
          </p:nvPr>
        </p:nvSpPr>
        <p:spPr>
          <a:xfrm>
            <a:off x="585216" y="3035808"/>
            <a:ext cx="10764656" cy="498598"/>
          </a:xfrm>
        </p:spPr>
        <p:txBody>
          <a:bodyPr/>
          <a:lstStyle/>
          <a:p>
            <a:r>
              <a:rPr lang="en-US" dirty="0" err="1"/>
              <a:t>Leçon</a:t>
            </a:r>
            <a:r>
              <a:rPr lang="en-US" dirty="0"/>
              <a:t> 01: Content Delivery Network</a:t>
            </a:r>
          </a:p>
        </p:txBody>
      </p:sp>
    </p:spTree>
    <p:extLst>
      <p:ext uri="{BB962C8B-B14F-4D97-AF65-F5344CB8AC3E}">
        <p14:creationId xmlns:p14="http://schemas.microsoft.com/office/powerpoint/2010/main" val="25769748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64CBF3-17A4-4528-A9B6-705205DDFECA}"/>
              </a:ext>
            </a:extLst>
          </p:cNvPr>
          <p:cNvSpPr>
            <a:spLocks noGrp="1"/>
          </p:cNvSpPr>
          <p:nvPr>
            <p:ph type="title"/>
          </p:nvPr>
        </p:nvSpPr>
        <p:spPr/>
        <p:txBody>
          <a:bodyPr/>
          <a:lstStyle/>
          <a:p>
            <a:r>
              <a:rPr lang="en-US" dirty="0"/>
              <a:t>Offline: Data Box Products</a:t>
            </a:r>
          </a:p>
        </p:txBody>
      </p:sp>
      <p:sp>
        <p:nvSpPr>
          <p:cNvPr id="8" name="Rectangle 7">
            <a:extLst>
              <a:ext uri="{FF2B5EF4-FFF2-40B4-BE49-F238E27FC236}">
                <a16:creationId xmlns:a16="http://schemas.microsoft.com/office/drawing/2014/main" id="{DA37BB88-D532-4342-A8E1-F354BAEDE928}"/>
              </a:ext>
            </a:extLst>
          </p:cNvPr>
          <p:cNvSpPr/>
          <p:nvPr/>
        </p:nvSpPr>
        <p:spPr bwMode="auto">
          <a:xfrm>
            <a:off x="998290" y="2994870"/>
            <a:ext cx="3221372" cy="2894202"/>
          </a:xfrm>
          <a:prstGeom prst="rect">
            <a:avLst/>
          </a:prstGeom>
          <a:no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a:r>
              <a:rPr lang="en-US" sz="2000" b="1" dirty="0">
                <a:gradFill>
                  <a:gsLst>
                    <a:gs pos="2917">
                      <a:schemeClr val="tx1"/>
                    </a:gs>
                    <a:gs pos="30000">
                      <a:schemeClr val="tx1"/>
                    </a:gs>
                  </a:gsLst>
                  <a:lin ang="5400000" scaled="0"/>
                </a:gradFill>
              </a:rPr>
              <a:t>Data Box Disk</a:t>
            </a:r>
            <a:endParaRPr lang="en-US" sz="2000" dirty="0">
              <a:gradFill>
                <a:gsLst>
                  <a:gs pos="2917">
                    <a:schemeClr val="tx1"/>
                  </a:gs>
                  <a:gs pos="30000">
                    <a:schemeClr val="tx1"/>
                  </a:gs>
                </a:gsLst>
                <a:lin ang="5400000" scaled="0"/>
              </a:gradFill>
            </a:endParaRPr>
          </a:p>
          <a:p>
            <a:pPr marL="168275" indent="-168275">
              <a:buFont typeface="Arial" panose="020B0604020202020204" pitchFamily="34" charset="0"/>
              <a:buChar char="•"/>
            </a:pPr>
            <a:r>
              <a:rPr lang="en-US" sz="2000" dirty="0">
                <a:gradFill>
                  <a:gsLst>
                    <a:gs pos="2917">
                      <a:schemeClr val="tx1"/>
                    </a:gs>
                    <a:gs pos="30000">
                      <a:schemeClr val="tx1"/>
                    </a:gs>
                  </a:gsLst>
                  <a:lin ang="5400000" scaled="0"/>
                </a:gradFill>
              </a:rPr>
              <a:t>Best for projects that require a smaller form factor</a:t>
            </a:r>
          </a:p>
          <a:p>
            <a:pPr marL="168275" indent="-168275">
              <a:buFont typeface="Arial" panose="020B0604020202020204" pitchFamily="34" charset="0"/>
              <a:buChar char="•"/>
            </a:pPr>
            <a:r>
              <a:rPr lang="en-US" sz="2000" dirty="0">
                <a:gradFill>
                  <a:gsLst>
                    <a:gs pos="2917">
                      <a:schemeClr val="tx1"/>
                    </a:gs>
                    <a:gs pos="30000">
                      <a:schemeClr val="tx1"/>
                    </a:gs>
                  </a:gsLst>
                  <a:lin ang="5400000" scaled="0"/>
                </a:gradFill>
              </a:rPr>
              <a:t>Capacity: 8 TB ea.</a:t>
            </a:r>
          </a:p>
          <a:p>
            <a:pPr marL="168275" indent="-168275">
              <a:buFont typeface="Arial" panose="020B0604020202020204" pitchFamily="34" charset="0"/>
              <a:buChar char="•"/>
            </a:pPr>
            <a:r>
              <a:rPr lang="en-US" sz="2000" dirty="0">
                <a:gradFill>
                  <a:gsLst>
                    <a:gs pos="2917">
                      <a:schemeClr val="tx1"/>
                    </a:gs>
                    <a:gs pos="30000">
                      <a:schemeClr val="tx1"/>
                    </a:gs>
                  </a:gsLst>
                  <a:lin ang="5400000" scaled="0"/>
                </a:gradFill>
              </a:rPr>
              <a:t>Secure, ruggedized USB drives orderable in packs of 5 (up to 40 TB)</a:t>
            </a:r>
          </a:p>
          <a:p>
            <a:pPr algn="l" defTabSz="932472" fontAlgn="base">
              <a:spcBef>
                <a:spcPct val="0"/>
              </a:spcBef>
              <a:spcAft>
                <a:spcPct val="0"/>
              </a:spcAft>
            </a:pPr>
            <a:endParaRPr lang="en-US" sz="2000" dirty="0">
              <a:gradFill>
                <a:gsLst>
                  <a:gs pos="0">
                    <a:srgbClr val="FFFFFF"/>
                  </a:gs>
                  <a:gs pos="100000">
                    <a:srgbClr val="FFFFFF"/>
                  </a:gs>
                </a:gsLst>
                <a:lin ang="5400000" scaled="0"/>
              </a:gradFill>
              <a:ea typeface="Segoe UI" pitchFamily="34" charset="0"/>
              <a:cs typeface="Segoe UI" pitchFamily="34" charset="0"/>
            </a:endParaRPr>
          </a:p>
        </p:txBody>
      </p:sp>
      <p:sp>
        <p:nvSpPr>
          <p:cNvPr id="9" name="Rectangle 8">
            <a:extLst>
              <a:ext uri="{FF2B5EF4-FFF2-40B4-BE49-F238E27FC236}">
                <a16:creationId xmlns:a16="http://schemas.microsoft.com/office/drawing/2014/main" id="{36BC082C-03FC-4BC9-85C0-3F8181D5F8E1}"/>
              </a:ext>
            </a:extLst>
          </p:cNvPr>
          <p:cNvSpPr/>
          <p:nvPr/>
        </p:nvSpPr>
        <p:spPr bwMode="auto">
          <a:xfrm>
            <a:off x="4221061" y="2996268"/>
            <a:ext cx="3221372" cy="2894202"/>
          </a:xfrm>
          <a:prstGeom prst="rect">
            <a:avLst/>
          </a:prstGeom>
          <a:no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a:r>
              <a:rPr lang="en-US" sz="2000" b="1" dirty="0">
                <a:gradFill>
                  <a:gsLst>
                    <a:gs pos="2917">
                      <a:schemeClr val="tx1"/>
                    </a:gs>
                    <a:gs pos="30000">
                      <a:schemeClr val="tx1"/>
                    </a:gs>
                  </a:gsLst>
                  <a:lin ang="5400000" scaled="0"/>
                </a:gradFill>
              </a:rPr>
              <a:t>Data Box</a:t>
            </a:r>
          </a:p>
          <a:p>
            <a:pPr marL="168275" indent="-168275">
              <a:buFont typeface="Arial" panose="020B0604020202020204" pitchFamily="34" charset="0"/>
              <a:buChar char="•"/>
            </a:pPr>
            <a:r>
              <a:rPr lang="en-US" sz="2000" dirty="0">
                <a:gradFill>
                  <a:gsLst>
                    <a:gs pos="2917">
                      <a:schemeClr val="tx1"/>
                    </a:gs>
                    <a:gs pos="30000">
                      <a:schemeClr val="tx1"/>
                    </a:gs>
                  </a:gsLst>
                  <a:lin ang="5400000" scaled="0"/>
                </a:gradFill>
              </a:rPr>
              <a:t>Bulk migration to Azure when a network isn’t an option</a:t>
            </a:r>
          </a:p>
          <a:p>
            <a:pPr marL="168275" indent="-168275">
              <a:buFont typeface="Arial" panose="020B0604020202020204" pitchFamily="34" charset="0"/>
              <a:buChar char="•"/>
            </a:pPr>
            <a:r>
              <a:rPr lang="en-US" sz="2000" dirty="0">
                <a:gradFill>
                  <a:gsLst>
                    <a:gs pos="2917">
                      <a:schemeClr val="tx1"/>
                    </a:gs>
                    <a:gs pos="30000">
                      <a:schemeClr val="tx1"/>
                    </a:gs>
                  </a:gsLst>
                  <a:lin ang="5400000" scaled="0"/>
                </a:gradFill>
              </a:rPr>
              <a:t>Capacity: 100 TB</a:t>
            </a:r>
          </a:p>
          <a:p>
            <a:pPr marL="168275" indent="-168275">
              <a:buFont typeface="Arial" panose="020B0604020202020204" pitchFamily="34" charset="0"/>
              <a:buChar char="•"/>
            </a:pPr>
            <a:r>
              <a:rPr lang="en-US" sz="2000" dirty="0">
                <a:gradFill>
                  <a:gsLst>
                    <a:gs pos="2917">
                      <a:schemeClr val="tx1"/>
                    </a:gs>
                    <a:gs pos="30000">
                      <a:schemeClr val="tx1"/>
                    </a:gs>
                  </a:gsLst>
                  <a:lin ang="5400000" scaled="0"/>
                </a:gradFill>
              </a:rPr>
              <a:t>Weight: ~ 50 lbs.</a:t>
            </a:r>
          </a:p>
          <a:p>
            <a:pPr marL="168275" indent="-168275">
              <a:buFont typeface="Arial" panose="020B0604020202020204" pitchFamily="34" charset="0"/>
              <a:buChar char="•"/>
            </a:pPr>
            <a:r>
              <a:rPr lang="en-US" sz="2000" dirty="0">
                <a:gradFill>
                  <a:gsLst>
                    <a:gs pos="2917">
                      <a:schemeClr val="tx1"/>
                    </a:gs>
                    <a:gs pos="30000">
                      <a:schemeClr val="tx1"/>
                    </a:gs>
                  </a:gsLst>
                  <a:lin ang="5400000" scaled="0"/>
                </a:gradFill>
              </a:rPr>
              <a:t>Secure, ruggedized appliance</a:t>
            </a:r>
          </a:p>
        </p:txBody>
      </p:sp>
      <p:sp>
        <p:nvSpPr>
          <p:cNvPr id="10" name="Rectangle 9">
            <a:extLst>
              <a:ext uri="{FF2B5EF4-FFF2-40B4-BE49-F238E27FC236}">
                <a16:creationId xmlns:a16="http://schemas.microsoft.com/office/drawing/2014/main" id="{E5EEC927-2368-429F-9433-C5A2EC58C433}"/>
              </a:ext>
            </a:extLst>
          </p:cNvPr>
          <p:cNvSpPr/>
          <p:nvPr/>
        </p:nvSpPr>
        <p:spPr bwMode="auto">
          <a:xfrm>
            <a:off x="7450822" y="2996268"/>
            <a:ext cx="3221372" cy="2894202"/>
          </a:xfrm>
          <a:prstGeom prst="rect">
            <a:avLst/>
          </a:prstGeom>
          <a:no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a:r>
              <a:rPr lang="en-US" sz="2000" b="1" dirty="0">
                <a:gradFill>
                  <a:gsLst>
                    <a:gs pos="2917">
                      <a:schemeClr val="tx1"/>
                    </a:gs>
                    <a:gs pos="30000">
                      <a:schemeClr val="tx1"/>
                    </a:gs>
                  </a:gsLst>
                  <a:lin ang="5400000" scaled="0"/>
                </a:gradFill>
              </a:rPr>
              <a:t>Data Box Heavy</a:t>
            </a:r>
          </a:p>
          <a:p>
            <a:pPr marL="168275" indent="-168275">
              <a:buFont typeface="Arial" panose="020B0604020202020204" pitchFamily="34" charset="0"/>
              <a:buChar char="•"/>
            </a:pPr>
            <a:r>
              <a:rPr lang="en-US" sz="2000" dirty="0">
                <a:gradFill>
                  <a:gsLst>
                    <a:gs pos="2917">
                      <a:schemeClr val="tx1"/>
                    </a:gs>
                    <a:gs pos="30000">
                      <a:schemeClr val="tx1"/>
                    </a:gs>
                  </a:gsLst>
                  <a:lin ang="5400000" scaled="0"/>
                </a:gradFill>
              </a:rPr>
              <a:t>Same service as Data Box, but targeted to petabyte-sized datasets</a:t>
            </a:r>
          </a:p>
          <a:p>
            <a:pPr marL="168275" indent="-168275">
              <a:buFont typeface="Arial" panose="020B0604020202020204" pitchFamily="34" charset="0"/>
              <a:buChar char="•"/>
            </a:pPr>
            <a:r>
              <a:rPr lang="en-US" sz="2000" dirty="0">
                <a:gradFill>
                  <a:gsLst>
                    <a:gs pos="2917">
                      <a:schemeClr val="tx1"/>
                    </a:gs>
                    <a:gs pos="30000">
                      <a:schemeClr val="tx1"/>
                    </a:gs>
                  </a:gsLst>
                  <a:lin ang="5400000" scaled="0"/>
                </a:gradFill>
              </a:rPr>
              <a:t>Capacity: 1 PB</a:t>
            </a:r>
          </a:p>
          <a:p>
            <a:pPr marL="168275" indent="-168275">
              <a:buFont typeface="Arial" panose="020B0604020202020204" pitchFamily="34" charset="0"/>
              <a:buChar char="•"/>
            </a:pPr>
            <a:r>
              <a:rPr lang="en-US" sz="2000" dirty="0">
                <a:gradFill>
                  <a:gsLst>
                    <a:gs pos="2917">
                      <a:schemeClr val="tx1"/>
                    </a:gs>
                    <a:gs pos="30000">
                      <a:schemeClr val="tx1"/>
                    </a:gs>
                  </a:gsLst>
                  <a:lin ang="5400000" scaled="0"/>
                </a:gradFill>
              </a:rPr>
              <a:t>Weight: 500+ lbs.</a:t>
            </a:r>
          </a:p>
          <a:p>
            <a:pPr marL="168275" indent="-168275">
              <a:buFont typeface="Arial" panose="020B0604020202020204" pitchFamily="34" charset="0"/>
              <a:buChar char="•"/>
            </a:pPr>
            <a:r>
              <a:rPr lang="en-US" sz="2000" dirty="0">
                <a:gradFill>
                  <a:gsLst>
                    <a:gs pos="2917">
                      <a:schemeClr val="tx1"/>
                    </a:gs>
                    <a:gs pos="30000">
                      <a:schemeClr val="tx1"/>
                    </a:gs>
                  </a:gsLst>
                  <a:lin ang="5400000" scaled="0"/>
                </a:gradFill>
              </a:rPr>
              <a:t>Secure, ruggedized appliance</a:t>
            </a:r>
          </a:p>
        </p:txBody>
      </p:sp>
      <p:pic>
        <p:nvPicPr>
          <p:cNvPr id="4" name="Picture 3" descr="Images of a Data Box, Data Box Disk, and Data Box Heavy products. ">
            <a:extLst>
              <a:ext uri="{FF2B5EF4-FFF2-40B4-BE49-F238E27FC236}">
                <a16:creationId xmlns:a16="http://schemas.microsoft.com/office/drawing/2014/main" id="{1398A3CD-A92D-44F4-9CF3-2CB663F74A52}"/>
              </a:ext>
            </a:extLst>
          </p:cNvPr>
          <p:cNvPicPr>
            <a:picLocks noChangeAspect="1"/>
          </p:cNvPicPr>
          <p:nvPr/>
        </p:nvPicPr>
        <p:blipFill>
          <a:blip r:embed="rId3"/>
          <a:stretch>
            <a:fillRect/>
          </a:stretch>
        </p:blipFill>
        <p:spPr>
          <a:xfrm>
            <a:off x="1389045" y="1305837"/>
            <a:ext cx="8648700" cy="1495425"/>
          </a:xfrm>
          <a:prstGeom prst="rect">
            <a:avLst/>
          </a:prstGeom>
        </p:spPr>
      </p:pic>
    </p:spTree>
    <p:extLst>
      <p:ext uri="{BB962C8B-B14F-4D97-AF65-F5344CB8AC3E}">
        <p14:creationId xmlns:p14="http://schemas.microsoft.com/office/powerpoint/2010/main" val="1898792292"/>
      </p:ext>
    </p:extLst>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2E101D-B0BF-4BFA-B2AE-80C484334F3F}"/>
              </a:ext>
            </a:extLst>
          </p:cNvPr>
          <p:cNvSpPr>
            <a:spLocks noGrp="1"/>
          </p:cNvSpPr>
          <p:nvPr>
            <p:ph type="title"/>
          </p:nvPr>
        </p:nvSpPr>
        <p:spPr/>
        <p:txBody>
          <a:bodyPr/>
          <a:lstStyle/>
          <a:p>
            <a:r>
              <a:rPr lang="en-US" dirty="0"/>
              <a:t>Offline: Product Selection</a:t>
            </a:r>
          </a:p>
        </p:txBody>
      </p:sp>
      <p:sp>
        <p:nvSpPr>
          <p:cNvPr id="3" name="Text Placeholder 2">
            <a:extLst>
              <a:ext uri="{FF2B5EF4-FFF2-40B4-BE49-F238E27FC236}">
                <a16:creationId xmlns:a16="http://schemas.microsoft.com/office/drawing/2014/main" id="{FD65BDF7-4E03-4C0A-9C22-8844DEDB3A0B}"/>
              </a:ext>
            </a:extLst>
          </p:cNvPr>
          <p:cNvSpPr>
            <a:spLocks noGrp="1"/>
          </p:cNvSpPr>
          <p:nvPr>
            <p:ph type="body" sz="quarter" idx="10"/>
          </p:nvPr>
        </p:nvSpPr>
        <p:spPr>
          <a:xfrm>
            <a:off x="613632" y="1292796"/>
            <a:ext cx="11018520" cy="2499146"/>
          </a:xfrm>
        </p:spPr>
        <p:txBody>
          <a:bodyPr/>
          <a:lstStyle/>
          <a:p>
            <a:r>
              <a:rPr lang="en-US" dirty="0"/>
              <a:t>Speed and time</a:t>
            </a:r>
          </a:p>
          <a:p>
            <a:endParaRPr lang="en-US" dirty="0"/>
          </a:p>
          <a:p>
            <a:endParaRPr lang="en-US" dirty="0"/>
          </a:p>
          <a:p>
            <a:endParaRPr lang="en-US" dirty="0"/>
          </a:p>
          <a:p>
            <a:r>
              <a:rPr lang="en-US" dirty="0"/>
              <a:t>Security</a:t>
            </a:r>
          </a:p>
        </p:txBody>
      </p:sp>
      <p:graphicFrame>
        <p:nvGraphicFramePr>
          <p:cNvPr id="4" name="Table 3">
            <a:extLst>
              <a:ext uri="{FF2B5EF4-FFF2-40B4-BE49-F238E27FC236}">
                <a16:creationId xmlns:a16="http://schemas.microsoft.com/office/drawing/2014/main" id="{585A9261-EEA7-4E09-969F-12E1AA02407F}"/>
              </a:ext>
            </a:extLst>
          </p:cNvPr>
          <p:cNvGraphicFramePr>
            <a:graphicFrameLocks noGrp="1"/>
          </p:cNvGraphicFramePr>
          <p:nvPr>
            <p:extLst>
              <p:ext uri="{D42A27DB-BD31-4B8C-83A1-F6EECF244321}">
                <p14:modId xmlns:p14="http://schemas.microsoft.com/office/powerpoint/2010/main" val="330651346"/>
              </p:ext>
            </p:extLst>
          </p:nvPr>
        </p:nvGraphicFramePr>
        <p:xfrm>
          <a:off x="625570" y="1865342"/>
          <a:ext cx="9931129" cy="1316982"/>
        </p:xfrm>
        <a:graphic>
          <a:graphicData uri="http://schemas.openxmlformats.org/drawingml/2006/table">
            <a:tbl>
              <a:tblPr firstRow="1" firstCol="1" bandRow="1">
                <a:tableStyleId>{5C22544A-7EE6-4342-B048-85BDC9FD1C3A}</a:tableStyleId>
              </a:tblPr>
              <a:tblGrid>
                <a:gridCol w="1958994">
                  <a:extLst>
                    <a:ext uri="{9D8B030D-6E8A-4147-A177-3AD203B41FA5}">
                      <a16:colId xmlns:a16="http://schemas.microsoft.com/office/drawing/2014/main" val="307709321"/>
                    </a:ext>
                  </a:extLst>
                </a:gridCol>
                <a:gridCol w="7972135">
                  <a:extLst>
                    <a:ext uri="{9D8B030D-6E8A-4147-A177-3AD203B41FA5}">
                      <a16:colId xmlns:a16="http://schemas.microsoft.com/office/drawing/2014/main" val="1006754625"/>
                    </a:ext>
                  </a:extLst>
                </a:gridCol>
              </a:tblGrid>
              <a:tr h="247011">
                <a:tc>
                  <a:txBody>
                    <a:bodyPr/>
                    <a:lstStyle/>
                    <a:p>
                      <a:pPr marL="0" marR="156845"/>
                      <a:r>
                        <a:rPr lang="en-US" sz="1800" b="0" dirty="0">
                          <a:effectLst/>
                        </a:rPr>
                        <a:t>Product</a:t>
                      </a:r>
                      <a:endParaRPr lang="en-US" sz="1800" b="0" dirty="0">
                        <a:solidFill>
                          <a:srgbClr val="3C3C3C"/>
                        </a:solidFill>
                        <a:effectLst/>
                        <a:latin typeface="Open Sans" panose="020B0606030504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156845"/>
                      <a:r>
                        <a:rPr lang="en-US" sz="1800" b="0" dirty="0">
                          <a:effectLst/>
                        </a:rPr>
                        <a:t>Network Interfaces</a:t>
                      </a:r>
                      <a:endParaRPr lang="en-US" sz="1800" b="0" dirty="0">
                        <a:solidFill>
                          <a:srgbClr val="3C3C3C"/>
                        </a:solidFill>
                        <a:effectLst/>
                        <a:latin typeface="Open Sans" panose="020B0606030504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20532375"/>
                  </a:ext>
                </a:extLst>
              </a:tr>
              <a:tr h="247011">
                <a:tc>
                  <a:txBody>
                    <a:bodyPr/>
                    <a:lstStyle/>
                    <a:p>
                      <a:pPr marL="0" marR="156845"/>
                      <a:r>
                        <a:rPr lang="en-US" sz="1800" b="0" dirty="0">
                          <a:effectLst/>
                        </a:rPr>
                        <a:t>Data Box Disk</a:t>
                      </a:r>
                      <a:endParaRPr lang="en-US" sz="1800" b="0" dirty="0">
                        <a:solidFill>
                          <a:srgbClr val="3C3C3C"/>
                        </a:solidFill>
                        <a:effectLst/>
                        <a:latin typeface="Open Sans" panose="020B0606030504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156845"/>
                      <a:r>
                        <a:rPr lang="en-US" sz="1800" b="0" dirty="0">
                          <a:effectLst/>
                        </a:rPr>
                        <a:t>USB 3.0 connection </a:t>
                      </a:r>
                      <a:endParaRPr lang="en-US" sz="1800" b="0" dirty="0">
                        <a:solidFill>
                          <a:srgbClr val="3C3C3C"/>
                        </a:solidFill>
                        <a:effectLst/>
                        <a:latin typeface="Open Sans" panose="020B0606030504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68474749"/>
                  </a:ext>
                </a:extLst>
              </a:tr>
              <a:tr h="247011">
                <a:tc>
                  <a:txBody>
                    <a:bodyPr/>
                    <a:lstStyle/>
                    <a:p>
                      <a:pPr marL="0" marR="156845"/>
                      <a:r>
                        <a:rPr lang="en-US" sz="1800" b="0" dirty="0">
                          <a:effectLst/>
                        </a:rPr>
                        <a:t>Data Box</a:t>
                      </a:r>
                      <a:endParaRPr lang="en-US" sz="1800" b="0" dirty="0">
                        <a:solidFill>
                          <a:srgbClr val="3C3C3C"/>
                        </a:solidFill>
                        <a:effectLst/>
                        <a:latin typeface="Open Sans" panose="020B0606030504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156845"/>
                      <a:r>
                        <a:rPr lang="en-US" sz="1800" b="0" dirty="0">
                          <a:effectLst/>
                        </a:rPr>
                        <a:t>1 Gbps or 10 Gbps network interfaces</a:t>
                      </a:r>
                      <a:endParaRPr lang="en-US" sz="1800" b="0" dirty="0">
                        <a:solidFill>
                          <a:srgbClr val="3C3C3C"/>
                        </a:solidFill>
                        <a:effectLst/>
                        <a:latin typeface="Open Sans" panose="020B0606030504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11510441"/>
                  </a:ext>
                </a:extLst>
              </a:tr>
              <a:tr h="494022">
                <a:tc>
                  <a:txBody>
                    <a:bodyPr/>
                    <a:lstStyle/>
                    <a:p>
                      <a:pPr marL="0" marR="156845"/>
                      <a:r>
                        <a:rPr lang="en-US" sz="1800" b="0" dirty="0">
                          <a:effectLst/>
                        </a:rPr>
                        <a:t>Data Box Heavy</a:t>
                      </a:r>
                      <a:endParaRPr lang="en-US" sz="1800" b="0" dirty="0">
                        <a:solidFill>
                          <a:srgbClr val="3C3C3C"/>
                        </a:solidFill>
                        <a:effectLst/>
                        <a:latin typeface="Open Sans" panose="020B0606030504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156845"/>
                      <a:r>
                        <a:rPr lang="en-US" sz="1800" b="0" dirty="0">
                          <a:effectLst/>
                        </a:rPr>
                        <a:t>High performance 40 Gbps network interfaces</a:t>
                      </a:r>
                      <a:endParaRPr lang="en-US" sz="1800" b="0" dirty="0">
                        <a:solidFill>
                          <a:srgbClr val="3C3C3C"/>
                        </a:solidFill>
                        <a:effectLst/>
                        <a:latin typeface="Open Sans" panose="020B0606030504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24607213"/>
                  </a:ext>
                </a:extLst>
              </a:tr>
            </a:tbl>
          </a:graphicData>
        </a:graphic>
      </p:graphicFrame>
      <p:graphicFrame>
        <p:nvGraphicFramePr>
          <p:cNvPr id="5" name="Table 4">
            <a:extLst>
              <a:ext uri="{FF2B5EF4-FFF2-40B4-BE49-F238E27FC236}">
                <a16:creationId xmlns:a16="http://schemas.microsoft.com/office/drawing/2014/main" id="{32EE4881-F13D-4AEF-AD3F-284A07BE021A}"/>
              </a:ext>
            </a:extLst>
          </p:cNvPr>
          <p:cNvGraphicFramePr>
            <a:graphicFrameLocks noGrp="1"/>
          </p:cNvGraphicFramePr>
          <p:nvPr/>
        </p:nvGraphicFramePr>
        <p:xfrm>
          <a:off x="608671" y="3912750"/>
          <a:ext cx="9929458" cy="2468880"/>
        </p:xfrm>
        <a:graphic>
          <a:graphicData uri="http://schemas.openxmlformats.org/drawingml/2006/table">
            <a:tbl>
              <a:tblPr firstRow="1" firstCol="1" bandRow="1">
                <a:tableStyleId>{5C22544A-7EE6-4342-B048-85BDC9FD1C3A}</a:tableStyleId>
              </a:tblPr>
              <a:tblGrid>
                <a:gridCol w="1966749">
                  <a:extLst>
                    <a:ext uri="{9D8B030D-6E8A-4147-A177-3AD203B41FA5}">
                      <a16:colId xmlns:a16="http://schemas.microsoft.com/office/drawing/2014/main" val="3950291848"/>
                    </a:ext>
                  </a:extLst>
                </a:gridCol>
                <a:gridCol w="4049334">
                  <a:extLst>
                    <a:ext uri="{9D8B030D-6E8A-4147-A177-3AD203B41FA5}">
                      <a16:colId xmlns:a16="http://schemas.microsoft.com/office/drawing/2014/main" val="1359717343"/>
                    </a:ext>
                  </a:extLst>
                </a:gridCol>
                <a:gridCol w="3913375">
                  <a:extLst>
                    <a:ext uri="{9D8B030D-6E8A-4147-A177-3AD203B41FA5}">
                      <a16:colId xmlns:a16="http://schemas.microsoft.com/office/drawing/2014/main" val="673075817"/>
                    </a:ext>
                  </a:extLst>
                </a:gridCol>
              </a:tblGrid>
              <a:tr h="169603">
                <a:tc>
                  <a:txBody>
                    <a:bodyPr/>
                    <a:lstStyle/>
                    <a:p>
                      <a:pPr marL="0" marR="156845"/>
                      <a:r>
                        <a:rPr lang="en-US" sz="1800" b="0" dirty="0">
                          <a:effectLst/>
                        </a:rPr>
                        <a:t>Product</a:t>
                      </a:r>
                      <a:endParaRPr lang="en-US" sz="1800" b="0" dirty="0">
                        <a:solidFill>
                          <a:srgbClr val="3C3C3C"/>
                        </a:solidFill>
                        <a:effectLst/>
                        <a:latin typeface="Open Sans" panose="020B0606030504020204" pitchFamily="34" charset="0"/>
                        <a:ea typeface="Times New Roman" panose="02020603050405020304" pitchFamily="18" charset="0"/>
                        <a:cs typeface="Times New Roman" panose="02020603050405020304" pitchFamily="18" charset="0"/>
                      </a:endParaRPr>
                    </a:p>
                  </a:txBody>
                  <a:tcPr marL="60484" marR="604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156845"/>
                      <a:r>
                        <a:rPr lang="en-US" sz="1800" b="0" dirty="0">
                          <a:effectLst/>
                        </a:rPr>
                        <a:t>Physical security</a:t>
                      </a:r>
                      <a:endParaRPr lang="en-US" sz="1800" b="0" dirty="0">
                        <a:solidFill>
                          <a:srgbClr val="3C3C3C"/>
                        </a:solidFill>
                        <a:effectLst/>
                        <a:latin typeface="Open Sans" panose="020B0606030504020204" pitchFamily="34" charset="0"/>
                        <a:ea typeface="Times New Roman" panose="02020603050405020304" pitchFamily="18" charset="0"/>
                        <a:cs typeface="Times New Roman" panose="02020603050405020304" pitchFamily="18" charset="0"/>
                      </a:endParaRPr>
                    </a:p>
                  </a:txBody>
                  <a:tcPr marL="60484" marR="604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156845"/>
                      <a:r>
                        <a:rPr lang="en-US" sz="1800" b="0" dirty="0">
                          <a:effectLst/>
                        </a:rPr>
                        <a:t>Encryption</a:t>
                      </a:r>
                      <a:endParaRPr lang="en-US" sz="1800" b="0" dirty="0">
                        <a:solidFill>
                          <a:srgbClr val="3C3C3C"/>
                        </a:solidFill>
                        <a:effectLst/>
                        <a:latin typeface="Open Sans" panose="020B0606030504020204" pitchFamily="34" charset="0"/>
                        <a:ea typeface="Times New Roman" panose="02020603050405020304" pitchFamily="18" charset="0"/>
                        <a:cs typeface="Times New Roman" panose="02020603050405020304" pitchFamily="18" charset="0"/>
                      </a:endParaRPr>
                    </a:p>
                  </a:txBody>
                  <a:tcPr marL="60484" marR="604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41450797"/>
                  </a:ext>
                </a:extLst>
              </a:tr>
              <a:tr h="508808">
                <a:tc>
                  <a:txBody>
                    <a:bodyPr/>
                    <a:lstStyle/>
                    <a:p>
                      <a:pPr marL="0" marR="156845"/>
                      <a:r>
                        <a:rPr lang="en-US" sz="1800" b="0" dirty="0">
                          <a:effectLst/>
                        </a:rPr>
                        <a:t>Data Box Disk</a:t>
                      </a:r>
                      <a:endParaRPr lang="en-US" sz="1800" b="0" dirty="0">
                        <a:solidFill>
                          <a:srgbClr val="3C3C3C"/>
                        </a:solidFill>
                        <a:effectLst/>
                        <a:latin typeface="Open Sans" panose="020B0606030504020204" pitchFamily="34" charset="0"/>
                        <a:ea typeface="Times New Roman" panose="02020603050405020304" pitchFamily="18" charset="0"/>
                        <a:cs typeface="Times New Roman" panose="02020603050405020304" pitchFamily="18" charset="0"/>
                      </a:endParaRPr>
                    </a:p>
                  </a:txBody>
                  <a:tcPr marL="60484" marR="604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156845"/>
                      <a:r>
                        <a:rPr lang="en-US" sz="1800" b="0" dirty="0">
                          <a:effectLst/>
                        </a:rPr>
                        <a:t>The disks are tamper-resistant and support secure update capability.</a:t>
                      </a:r>
                      <a:endParaRPr lang="en-US" sz="1800" b="0" dirty="0">
                        <a:solidFill>
                          <a:srgbClr val="3C3C3C"/>
                        </a:solidFill>
                        <a:effectLst/>
                        <a:latin typeface="Open Sans" panose="020B0606030504020204" pitchFamily="34" charset="0"/>
                        <a:ea typeface="Times New Roman" panose="02020603050405020304" pitchFamily="18" charset="0"/>
                        <a:cs typeface="Times New Roman" panose="02020603050405020304" pitchFamily="18" charset="0"/>
                      </a:endParaRPr>
                    </a:p>
                  </a:txBody>
                  <a:tcPr marL="60484" marR="604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156845"/>
                      <a:r>
                        <a:rPr lang="en-US" sz="1800" b="0" dirty="0">
                          <a:effectLst/>
                        </a:rPr>
                        <a:t>The data is secured with AES 128-bit encryption.</a:t>
                      </a:r>
                      <a:endParaRPr lang="en-US" sz="1800" b="0" dirty="0">
                        <a:solidFill>
                          <a:srgbClr val="3C3C3C"/>
                        </a:solidFill>
                        <a:effectLst/>
                        <a:latin typeface="Open Sans" panose="020B0606030504020204" pitchFamily="34" charset="0"/>
                        <a:ea typeface="Times New Roman" panose="02020603050405020304" pitchFamily="18" charset="0"/>
                        <a:cs typeface="Times New Roman" panose="02020603050405020304" pitchFamily="18" charset="0"/>
                      </a:endParaRPr>
                    </a:p>
                  </a:txBody>
                  <a:tcPr marL="60484" marR="604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69374294"/>
                  </a:ext>
                </a:extLst>
              </a:tr>
              <a:tr h="508808">
                <a:tc>
                  <a:txBody>
                    <a:bodyPr/>
                    <a:lstStyle/>
                    <a:p>
                      <a:pPr marL="0" marR="156845"/>
                      <a:r>
                        <a:rPr lang="en-US" sz="1800" b="0" dirty="0">
                          <a:effectLst/>
                        </a:rPr>
                        <a:t>Data Box</a:t>
                      </a:r>
                      <a:endParaRPr lang="en-US" sz="1800" b="0" dirty="0">
                        <a:solidFill>
                          <a:srgbClr val="3C3C3C"/>
                        </a:solidFill>
                        <a:effectLst/>
                        <a:latin typeface="Open Sans" panose="020B0606030504020204" pitchFamily="34" charset="0"/>
                        <a:ea typeface="Times New Roman" panose="02020603050405020304" pitchFamily="18" charset="0"/>
                        <a:cs typeface="Times New Roman" panose="02020603050405020304" pitchFamily="18" charset="0"/>
                      </a:endParaRPr>
                    </a:p>
                  </a:txBody>
                  <a:tcPr marL="60484" marR="604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156845"/>
                      <a:r>
                        <a:rPr lang="en-US" sz="1800" b="0" dirty="0">
                          <a:effectLst/>
                        </a:rPr>
                        <a:t>Rugged device casing secured by tamper-resistant screws and tamper-evident stickers</a:t>
                      </a:r>
                      <a:endParaRPr lang="en-US" sz="1800" b="0" dirty="0">
                        <a:solidFill>
                          <a:srgbClr val="3C3C3C"/>
                        </a:solidFill>
                        <a:effectLst/>
                        <a:latin typeface="Open Sans" panose="020B0606030504020204" pitchFamily="34" charset="0"/>
                        <a:ea typeface="Times New Roman" panose="02020603050405020304" pitchFamily="18" charset="0"/>
                        <a:cs typeface="Times New Roman" panose="02020603050405020304" pitchFamily="18" charset="0"/>
                      </a:endParaRPr>
                    </a:p>
                  </a:txBody>
                  <a:tcPr marL="60484" marR="604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156845"/>
                      <a:r>
                        <a:rPr lang="en-US" sz="1800" b="0" dirty="0">
                          <a:effectLst/>
                        </a:rPr>
                        <a:t>The data is secured with AES 256-bit encryption.</a:t>
                      </a:r>
                      <a:endParaRPr lang="en-US" sz="1800" b="0" dirty="0">
                        <a:solidFill>
                          <a:srgbClr val="3C3C3C"/>
                        </a:solidFill>
                        <a:effectLst/>
                        <a:latin typeface="Open Sans" panose="020B0606030504020204" pitchFamily="34" charset="0"/>
                        <a:ea typeface="Times New Roman" panose="02020603050405020304" pitchFamily="18" charset="0"/>
                        <a:cs typeface="Times New Roman" panose="02020603050405020304" pitchFamily="18" charset="0"/>
                      </a:endParaRPr>
                    </a:p>
                  </a:txBody>
                  <a:tcPr marL="60484" marR="604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57448793"/>
                  </a:ext>
                </a:extLst>
              </a:tr>
              <a:tr h="508808">
                <a:tc>
                  <a:txBody>
                    <a:bodyPr/>
                    <a:lstStyle/>
                    <a:p>
                      <a:pPr marL="0" marR="156845"/>
                      <a:r>
                        <a:rPr lang="en-US" sz="1800" b="0" dirty="0">
                          <a:effectLst/>
                        </a:rPr>
                        <a:t>Data Box Heavy</a:t>
                      </a:r>
                      <a:endParaRPr lang="en-US" sz="1800" b="0" dirty="0">
                        <a:solidFill>
                          <a:srgbClr val="3C3C3C"/>
                        </a:solidFill>
                        <a:effectLst/>
                        <a:latin typeface="Open Sans" panose="020B0606030504020204" pitchFamily="34" charset="0"/>
                        <a:ea typeface="Times New Roman" panose="02020603050405020304" pitchFamily="18" charset="0"/>
                        <a:cs typeface="Times New Roman" panose="02020603050405020304" pitchFamily="18" charset="0"/>
                      </a:endParaRPr>
                    </a:p>
                  </a:txBody>
                  <a:tcPr marL="60484" marR="604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156845"/>
                      <a:r>
                        <a:rPr lang="en-US" sz="1800" b="0" dirty="0">
                          <a:effectLst/>
                        </a:rPr>
                        <a:t>Rugged device casing secured by tamper-resistant screws and tamper-evident stickers</a:t>
                      </a:r>
                      <a:endParaRPr lang="en-US" sz="1800" b="0" dirty="0">
                        <a:solidFill>
                          <a:srgbClr val="3C3C3C"/>
                        </a:solidFill>
                        <a:effectLst/>
                        <a:latin typeface="Open Sans" panose="020B0606030504020204" pitchFamily="34" charset="0"/>
                        <a:ea typeface="Times New Roman" panose="02020603050405020304" pitchFamily="18" charset="0"/>
                        <a:cs typeface="Times New Roman" panose="02020603050405020304" pitchFamily="18" charset="0"/>
                      </a:endParaRPr>
                    </a:p>
                  </a:txBody>
                  <a:tcPr marL="60484" marR="604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156845"/>
                      <a:r>
                        <a:rPr lang="en-US" sz="1800" b="0" dirty="0">
                          <a:effectLst/>
                        </a:rPr>
                        <a:t>The data is secured with AES 256-bit encryption.</a:t>
                      </a:r>
                      <a:endParaRPr lang="en-US" sz="1800" b="0" dirty="0">
                        <a:solidFill>
                          <a:srgbClr val="3C3C3C"/>
                        </a:solidFill>
                        <a:effectLst/>
                        <a:latin typeface="Open Sans" panose="020B0606030504020204" pitchFamily="34" charset="0"/>
                        <a:ea typeface="Times New Roman" panose="02020603050405020304" pitchFamily="18" charset="0"/>
                        <a:cs typeface="Times New Roman" panose="02020603050405020304" pitchFamily="18" charset="0"/>
                      </a:endParaRPr>
                    </a:p>
                  </a:txBody>
                  <a:tcPr marL="60484" marR="604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67713977"/>
                  </a:ext>
                </a:extLst>
              </a:tr>
            </a:tbl>
          </a:graphicData>
        </a:graphic>
      </p:graphicFrame>
    </p:spTree>
    <p:extLst>
      <p:ext uri="{BB962C8B-B14F-4D97-AF65-F5344CB8AC3E}">
        <p14:creationId xmlns:p14="http://schemas.microsoft.com/office/powerpoint/2010/main" val="3660107689"/>
      </p:ext>
    </p:extLst>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127E82-49DB-4360-A47E-2681D523BF3E}"/>
              </a:ext>
            </a:extLst>
          </p:cNvPr>
          <p:cNvSpPr>
            <a:spLocks noGrp="1"/>
          </p:cNvSpPr>
          <p:nvPr>
            <p:ph type="title"/>
          </p:nvPr>
        </p:nvSpPr>
        <p:spPr/>
        <p:txBody>
          <a:bodyPr/>
          <a:lstStyle/>
          <a:p>
            <a:r>
              <a:rPr lang="en-US" dirty="0"/>
              <a:t>Offline: Implementation Workflow</a:t>
            </a:r>
          </a:p>
        </p:txBody>
      </p:sp>
      <p:sp>
        <p:nvSpPr>
          <p:cNvPr id="3" name="Text Placeholder 2">
            <a:extLst>
              <a:ext uri="{FF2B5EF4-FFF2-40B4-BE49-F238E27FC236}">
                <a16:creationId xmlns:a16="http://schemas.microsoft.com/office/drawing/2014/main" id="{DF0C90AD-F55D-4BEA-A653-CF85EBE08DCB}"/>
              </a:ext>
            </a:extLst>
          </p:cNvPr>
          <p:cNvSpPr>
            <a:spLocks noGrp="1"/>
          </p:cNvSpPr>
          <p:nvPr>
            <p:ph type="body" sz="quarter" idx="10"/>
          </p:nvPr>
        </p:nvSpPr>
        <p:spPr>
          <a:xfrm>
            <a:off x="762559" y="3053445"/>
            <a:ext cx="11018520" cy="3877985"/>
          </a:xfrm>
        </p:spPr>
        <p:txBody>
          <a:bodyPr/>
          <a:lstStyle/>
          <a:p>
            <a:pPr marL="403225" lvl="0" indent="-403225">
              <a:buFont typeface="+mj-lt"/>
              <a:buAutoNum type="arabicPeriod"/>
            </a:pPr>
            <a:r>
              <a:rPr lang="fr-FR" dirty="0"/>
              <a:t>Créez une commande dans le portail et les produits vous sont expédiés.</a:t>
            </a:r>
          </a:p>
          <a:p>
            <a:pPr marL="403225" lvl="0" indent="-403225">
              <a:buFont typeface="+mj-lt"/>
              <a:buAutoNum type="arabicPeriod"/>
            </a:pPr>
            <a:r>
              <a:rPr lang="fr-FR" dirty="0"/>
              <a:t>Recevez, déballez, connectez-vous et déverrouillez - configurez le réseau et montez le partage sur l'ordinateur hôte.</a:t>
            </a:r>
          </a:p>
          <a:p>
            <a:pPr marL="403225" lvl="0" indent="-403225">
              <a:buFont typeface="+mj-lt"/>
              <a:buAutoNum type="arabicPeriod"/>
            </a:pPr>
            <a:r>
              <a:rPr lang="fr-FR" dirty="0"/>
              <a:t>Copier et valider les données.</a:t>
            </a:r>
          </a:p>
          <a:p>
            <a:pPr marL="403225" lvl="0" indent="-403225">
              <a:buFont typeface="+mj-lt"/>
              <a:buAutoNum type="arabicPeriod"/>
            </a:pPr>
            <a:r>
              <a:rPr lang="fr-FR" dirty="0"/>
              <a:t>Retourner, télécharger, vérifier.</a:t>
            </a:r>
            <a:endParaRPr lang="en-US" dirty="0"/>
          </a:p>
          <a:p>
            <a:pPr lvl="0"/>
            <a:r>
              <a:rPr lang="en-US" dirty="0">
                <a:solidFill>
                  <a:srgbClr val="92D050"/>
                </a:solidFill>
                <a:latin typeface="Segoe UI Emoji" panose="020B0502040204020203" pitchFamily="34" charset="0"/>
              </a:rPr>
              <a:t>✔️ </a:t>
            </a:r>
            <a:r>
              <a:rPr lang="en-US" dirty="0"/>
              <a:t>Device disks are securely erased as per the NIST guidelines.</a:t>
            </a:r>
          </a:p>
          <a:p>
            <a:endParaRPr lang="en-US" dirty="0"/>
          </a:p>
        </p:txBody>
      </p:sp>
      <p:pic>
        <p:nvPicPr>
          <p:cNvPr id="4" name="Picture 3" descr="Flowchart with four steps: order, receive, copy, and return. Steps are described in the content. ">
            <a:extLst>
              <a:ext uri="{FF2B5EF4-FFF2-40B4-BE49-F238E27FC236}">
                <a16:creationId xmlns:a16="http://schemas.microsoft.com/office/drawing/2014/main" id="{774664E8-0056-43F2-9BE8-1E78F88F9A1A}"/>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729108" y="1211423"/>
            <a:ext cx="8096110" cy="1909282"/>
          </a:xfrm>
          <a:prstGeom prst="rect">
            <a:avLst/>
          </a:prstGeom>
          <a:noFill/>
        </p:spPr>
      </p:pic>
    </p:spTree>
    <p:extLst>
      <p:ext uri="{BB962C8B-B14F-4D97-AF65-F5344CB8AC3E}">
        <p14:creationId xmlns:p14="http://schemas.microsoft.com/office/powerpoint/2010/main" val="2084677842"/>
      </p:ext>
    </p:extLst>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64CBF3-17A4-4528-A9B6-705205DDFECA}"/>
              </a:ext>
            </a:extLst>
          </p:cNvPr>
          <p:cNvSpPr>
            <a:spLocks noGrp="1"/>
          </p:cNvSpPr>
          <p:nvPr>
            <p:ph type="title"/>
          </p:nvPr>
        </p:nvSpPr>
        <p:spPr/>
        <p:txBody>
          <a:bodyPr/>
          <a:lstStyle/>
          <a:p>
            <a:r>
              <a:rPr lang="en-US" dirty="0"/>
              <a:t>Online: Data Box Gateway</a:t>
            </a:r>
          </a:p>
        </p:txBody>
      </p:sp>
      <p:sp>
        <p:nvSpPr>
          <p:cNvPr id="5" name="Text Placeholder 4">
            <a:extLst>
              <a:ext uri="{FF2B5EF4-FFF2-40B4-BE49-F238E27FC236}">
                <a16:creationId xmlns:a16="http://schemas.microsoft.com/office/drawing/2014/main" id="{E68A5611-43A3-4EC2-A4D8-6BBC0861C4B4}"/>
              </a:ext>
            </a:extLst>
          </p:cNvPr>
          <p:cNvSpPr>
            <a:spLocks noGrp="1"/>
          </p:cNvSpPr>
          <p:nvPr>
            <p:ph type="body" sz="quarter" idx="10"/>
          </p:nvPr>
        </p:nvSpPr>
        <p:spPr>
          <a:xfrm>
            <a:off x="584200" y="1437481"/>
            <a:ext cx="5212080" cy="5072158"/>
          </a:xfrm>
        </p:spPr>
        <p:txBody>
          <a:bodyPr/>
          <a:lstStyle/>
          <a:p>
            <a:r>
              <a:rPr lang="en-US" dirty="0"/>
              <a:t>Use cases:</a:t>
            </a:r>
          </a:p>
          <a:p>
            <a:pPr lvl="1"/>
            <a:r>
              <a:rPr lang="en-US" sz="2400" dirty="0"/>
              <a:t>Cloud archival</a:t>
            </a:r>
          </a:p>
          <a:p>
            <a:pPr lvl="1"/>
            <a:r>
              <a:rPr lang="en-US" sz="2400" dirty="0"/>
              <a:t>Data aggregation</a:t>
            </a:r>
          </a:p>
          <a:p>
            <a:pPr lvl="1"/>
            <a:r>
              <a:rPr lang="en-US" sz="2400" dirty="0"/>
              <a:t>Integration with on-premises workloads</a:t>
            </a:r>
          </a:p>
          <a:p>
            <a:r>
              <a:rPr lang="en-US" dirty="0"/>
              <a:t>Benefits:</a:t>
            </a:r>
          </a:p>
          <a:p>
            <a:pPr lvl="1"/>
            <a:r>
              <a:rPr lang="en-US" sz="2400" dirty="0"/>
              <a:t>Easy data transfer</a:t>
            </a:r>
          </a:p>
          <a:p>
            <a:pPr lvl="1"/>
            <a:r>
              <a:rPr lang="en-US" sz="2400" dirty="0"/>
              <a:t>High speed performance</a:t>
            </a:r>
          </a:p>
          <a:p>
            <a:pPr lvl="1"/>
            <a:r>
              <a:rPr lang="en-US" sz="2400" dirty="0"/>
              <a:t>Fast access</a:t>
            </a:r>
          </a:p>
          <a:p>
            <a:pPr lvl="1"/>
            <a:r>
              <a:rPr lang="en-US" sz="2400" dirty="0"/>
              <a:t>Limited bandwidth usage</a:t>
            </a:r>
          </a:p>
          <a:p>
            <a:endParaRPr lang="en-US" dirty="0"/>
          </a:p>
        </p:txBody>
      </p:sp>
      <p:sp>
        <p:nvSpPr>
          <p:cNvPr id="8" name="Rectangle 7">
            <a:extLst>
              <a:ext uri="{FF2B5EF4-FFF2-40B4-BE49-F238E27FC236}">
                <a16:creationId xmlns:a16="http://schemas.microsoft.com/office/drawing/2014/main" id="{DA37BB88-D532-4342-A8E1-F354BAEDE928}"/>
              </a:ext>
            </a:extLst>
          </p:cNvPr>
          <p:cNvSpPr/>
          <p:nvPr/>
        </p:nvSpPr>
        <p:spPr bwMode="auto">
          <a:xfrm>
            <a:off x="6493749" y="2837157"/>
            <a:ext cx="4387611" cy="2894202"/>
          </a:xfrm>
          <a:prstGeom prst="rect">
            <a:avLst/>
          </a:prstGeom>
          <a:noFill/>
          <a:ln>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a:r>
              <a:rPr lang="en-US" sz="2000" b="1" dirty="0">
                <a:gradFill>
                  <a:gsLst>
                    <a:gs pos="2917">
                      <a:schemeClr val="tx1"/>
                    </a:gs>
                    <a:gs pos="30000">
                      <a:schemeClr val="tx1"/>
                    </a:gs>
                  </a:gsLst>
                  <a:lin ang="5400000" scaled="0"/>
                </a:gradFill>
              </a:rPr>
              <a:t>Data Box Gateway</a:t>
            </a:r>
          </a:p>
          <a:p>
            <a:pPr marL="168275" indent="-168275">
              <a:buFont typeface="Arial" panose="020B0604020202020204" pitchFamily="34" charset="0"/>
              <a:buChar char="•"/>
            </a:pPr>
            <a:r>
              <a:rPr lang="en-US" sz="2000" dirty="0">
                <a:gradFill>
                  <a:gsLst>
                    <a:gs pos="2917">
                      <a:schemeClr val="tx1"/>
                    </a:gs>
                    <a:gs pos="30000">
                      <a:schemeClr val="tx1"/>
                    </a:gs>
                  </a:gsLst>
                  <a:lin ang="5400000" scaled="0"/>
                </a:gradFill>
              </a:rPr>
              <a:t>Virtual network transfer appliance, runs on your choice of hardware</a:t>
            </a:r>
          </a:p>
          <a:p>
            <a:pPr marL="168275" indent="-168275">
              <a:buFont typeface="Arial" panose="020B0604020202020204" pitchFamily="34" charset="0"/>
              <a:buChar char="•"/>
            </a:pPr>
            <a:r>
              <a:rPr lang="en-US" sz="2000" dirty="0">
                <a:gradFill>
                  <a:gsLst>
                    <a:gs pos="2917">
                      <a:schemeClr val="tx1"/>
                    </a:gs>
                    <a:gs pos="30000">
                      <a:schemeClr val="tx1"/>
                    </a:gs>
                  </a:gsLst>
                  <a:lin ang="5400000" scaled="0"/>
                </a:gradFill>
              </a:rPr>
              <a:t>Device provisioned in our hypervisor</a:t>
            </a:r>
          </a:p>
          <a:p>
            <a:pPr marL="168275" indent="-168275">
              <a:buFont typeface="Arial" panose="020B0604020202020204" pitchFamily="34" charset="0"/>
              <a:buChar char="•"/>
            </a:pPr>
            <a:r>
              <a:rPr lang="en-US" sz="2000" dirty="0">
                <a:gradFill>
                  <a:gsLst>
                    <a:gs pos="2917">
                      <a:schemeClr val="tx1"/>
                    </a:gs>
                    <a:gs pos="30000">
                      <a:schemeClr val="tx1"/>
                    </a:gs>
                  </a:gsLst>
                  <a:lin ang="5400000" scaled="0"/>
                </a:gradFill>
              </a:rPr>
              <a:t>Supports storage gateway, SMB, NFS, Azure blob, and files</a:t>
            </a:r>
          </a:p>
          <a:p>
            <a:pPr algn="l" defTabSz="932472" fontAlgn="base">
              <a:spcBef>
                <a:spcPct val="0"/>
              </a:spcBef>
              <a:spcAft>
                <a:spcPct val="0"/>
              </a:spcAft>
            </a:pPr>
            <a:endParaRPr lang="en-US" sz="2000" dirty="0">
              <a:gradFill>
                <a:gsLst>
                  <a:gs pos="0">
                    <a:srgbClr val="FFFFFF"/>
                  </a:gs>
                  <a:gs pos="100000">
                    <a:srgbClr val="FFFFFF"/>
                  </a:gs>
                </a:gsLst>
                <a:lin ang="5400000" scaled="0"/>
              </a:gradFill>
              <a:ea typeface="Segoe UI" pitchFamily="34" charset="0"/>
              <a:cs typeface="Segoe UI" pitchFamily="34" charset="0"/>
            </a:endParaRPr>
          </a:p>
        </p:txBody>
      </p:sp>
      <p:pic>
        <p:nvPicPr>
          <p:cNvPr id="3" name="Picture 2">
            <a:extLst>
              <a:ext uri="{FF2B5EF4-FFF2-40B4-BE49-F238E27FC236}">
                <a16:creationId xmlns:a16="http://schemas.microsoft.com/office/drawing/2014/main" id="{63CEA26B-7389-4907-BAD1-7AA8A4327E12}"/>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7524345" y="1004247"/>
            <a:ext cx="2277436" cy="1708077"/>
          </a:xfrm>
          <a:prstGeom prst="rect">
            <a:avLst/>
          </a:prstGeom>
        </p:spPr>
      </p:pic>
    </p:spTree>
    <p:extLst>
      <p:ext uri="{BB962C8B-B14F-4D97-AF65-F5344CB8AC3E}">
        <p14:creationId xmlns:p14="http://schemas.microsoft.com/office/powerpoint/2010/main" val="2939064244"/>
      </p:ext>
    </p:extLst>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64CBF3-17A4-4528-A9B6-705205DDFECA}"/>
              </a:ext>
            </a:extLst>
          </p:cNvPr>
          <p:cNvSpPr>
            <a:spLocks noGrp="1"/>
          </p:cNvSpPr>
          <p:nvPr>
            <p:ph type="title"/>
          </p:nvPr>
        </p:nvSpPr>
        <p:spPr/>
        <p:txBody>
          <a:bodyPr/>
          <a:lstStyle/>
          <a:p>
            <a:r>
              <a:rPr lang="en-US" dirty="0"/>
              <a:t>Online: Data Box Edge</a:t>
            </a:r>
          </a:p>
        </p:txBody>
      </p:sp>
      <p:sp>
        <p:nvSpPr>
          <p:cNvPr id="9" name="Rectangle 8">
            <a:extLst>
              <a:ext uri="{FF2B5EF4-FFF2-40B4-BE49-F238E27FC236}">
                <a16:creationId xmlns:a16="http://schemas.microsoft.com/office/drawing/2014/main" id="{36BC082C-03FC-4BC9-85C0-3F8181D5F8E1}"/>
              </a:ext>
            </a:extLst>
          </p:cNvPr>
          <p:cNvSpPr/>
          <p:nvPr/>
        </p:nvSpPr>
        <p:spPr bwMode="auto">
          <a:xfrm>
            <a:off x="6748273" y="2936874"/>
            <a:ext cx="4037872" cy="2894202"/>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a:r>
              <a:rPr lang="en-US" sz="2000" b="1" dirty="0">
                <a:gradFill>
                  <a:gsLst>
                    <a:gs pos="2917">
                      <a:schemeClr val="tx1"/>
                    </a:gs>
                    <a:gs pos="30000">
                      <a:schemeClr val="tx1"/>
                    </a:gs>
                  </a:gsLst>
                  <a:lin ang="5400000" scaled="0"/>
                </a:gradFill>
              </a:rPr>
              <a:t>Data Box Edge</a:t>
            </a:r>
            <a:endParaRPr lang="en-US" sz="2000" dirty="0">
              <a:gradFill>
                <a:gsLst>
                  <a:gs pos="2917">
                    <a:schemeClr val="tx1"/>
                  </a:gs>
                  <a:gs pos="30000">
                    <a:schemeClr val="tx1"/>
                  </a:gs>
                </a:gsLst>
                <a:lin ang="5400000" scaled="0"/>
              </a:gradFill>
            </a:endParaRPr>
          </a:p>
          <a:p>
            <a:pPr marL="168275" indent="-168275">
              <a:buFont typeface="Arial" panose="020B0604020202020204" pitchFamily="34" charset="0"/>
              <a:buChar char="•"/>
            </a:pPr>
            <a:r>
              <a:rPr lang="en-US" sz="2000" dirty="0">
                <a:gradFill>
                  <a:gsLst>
                    <a:gs pos="2917">
                      <a:schemeClr val="tx1"/>
                    </a:gs>
                    <a:gs pos="30000">
                      <a:schemeClr val="tx1"/>
                    </a:gs>
                  </a:gsLst>
                  <a:lin ang="5400000" scaled="0"/>
                </a:gradFill>
              </a:rPr>
              <a:t>Manages uploads to Azure and can pre-process data prior to upload</a:t>
            </a:r>
          </a:p>
          <a:p>
            <a:pPr marL="168275" indent="-168275">
              <a:buFont typeface="Arial" panose="020B0604020202020204" pitchFamily="34" charset="0"/>
              <a:buChar char="•"/>
            </a:pPr>
            <a:r>
              <a:rPr lang="en-US" sz="2000" dirty="0">
                <a:gradFill>
                  <a:gsLst>
                    <a:gs pos="2917">
                      <a:schemeClr val="tx1"/>
                    </a:gs>
                    <a:gs pos="30000">
                      <a:schemeClr val="tx1"/>
                    </a:gs>
                  </a:gsLst>
                  <a:lin ang="5400000" scaled="0"/>
                </a:gradFill>
              </a:rPr>
              <a:t>Local cache capacity: ~12 TB</a:t>
            </a:r>
          </a:p>
          <a:p>
            <a:pPr marL="168275" indent="-168275">
              <a:buFont typeface="Arial" panose="020B0604020202020204" pitchFamily="34" charset="0"/>
              <a:buChar char="•"/>
            </a:pPr>
            <a:r>
              <a:rPr lang="en-US" sz="2000" dirty="0">
                <a:gradFill>
                  <a:gsLst>
                    <a:gs pos="2917">
                      <a:schemeClr val="tx1"/>
                    </a:gs>
                    <a:gs pos="30000">
                      <a:schemeClr val="tx1"/>
                    </a:gs>
                  </a:gsLst>
                  <a:lin ang="5400000" scaled="0"/>
                </a:gradFill>
              </a:rPr>
              <a:t>Includes Data Box Gateway and Azure IoT Edge</a:t>
            </a:r>
          </a:p>
        </p:txBody>
      </p:sp>
      <p:pic>
        <p:nvPicPr>
          <p:cNvPr id="4" name="Picture 3" descr="Data Box Edge appliance">
            <a:extLst>
              <a:ext uri="{FF2B5EF4-FFF2-40B4-BE49-F238E27FC236}">
                <a16:creationId xmlns:a16="http://schemas.microsoft.com/office/drawing/2014/main" id="{92963DDC-C2DF-423F-858F-526FF2716B06}"/>
              </a:ext>
            </a:extLst>
          </p:cNvPr>
          <p:cNvPicPr>
            <a:picLocks noChangeAspect="1"/>
          </p:cNvPicPr>
          <p:nvPr/>
        </p:nvPicPr>
        <p:blipFill>
          <a:blip r:embed="rId3"/>
          <a:stretch>
            <a:fillRect/>
          </a:stretch>
        </p:blipFill>
        <p:spPr>
          <a:xfrm>
            <a:off x="7080701" y="1157011"/>
            <a:ext cx="3307879" cy="1641314"/>
          </a:xfrm>
          <a:prstGeom prst="rect">
            <a:avLst/>
          </a:prstGeom>
        </p:spPr>
      </p:pic>
      <p:sp>
        <p:nvSpPr>
          <p:cNvPr id="7" name="Text Placeholder 4">
            <a:extLst>
              <a:ext uri="{FF2B5EF4-FFF2-40B4-BE49-F238E27FC236}">
                <a16:creationId xmlns:a16="http://schemas.microsoft.com/office/drawing/2014/main" id="{AE4FFC00-491E-4149-A6B5-1A9EA7EB2922}"/>
              </a:ext>
            </a:extLst>
          </p:cNvPr>
          <p:cNvSpPr txBox="1">
            <a:spLocks/>
          </p:cNvSpPr>
          <p:nvPr/>
        </p:nvSpPr>
        <p:spPr>
          <a:xfrm>
            <a:off x="584200" y="1437481"/>
            <a:ext cx="5405120" cy="5072158"/>
          </a:xfrm>
          <a:prstGeom prst="rect">
            <a:avLst/>
          </a:prstGeom>
        </p:spPr>
        <p:txBody>
          <a:bodyPr/>
          <a:lst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gradFill>
                  <a:gsLst>
                    <a:gs pos="1250">
                      <a:schemeClr val="tx1"/>
                    </a:gs>
                    <a:gs pos="100000">
                      <a:schemeClr val="tx1"/>
                    </a:gs>
                  </a:gsLst>
                  <a:lin ang="5400000" scaled="0"/>
                </a:gradFill>
                <a:latin typeface="Segoe UI Semilight" panose="020B0402040204020203" pitchFamily="34" charset="0"/>
                <a:ea typeface="+mn-ea"/>
                <a:cs typeface="Segoe UI Semilight" panose="020B04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gradFill>
                  <a:gsLst>
                    <a:gs pos="1250">
                      <a:schemeClr val="tx1"/>
                    </a:gs>
                    <a:gs pos="100000">
                      <a:schemeClr val="tx1"/>
                    </a:gs>
                  </a:gsLst>
                  <a:lin ang="5400000" scaled="0"/>
                </a:gra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gradFill>
                  <a:gsLst>
                    <a:gs pos="1250">
                      <a:schemeClr val="tx1"/>
                    </a:gs>
                    <a:gs pos="100000">
                      <a:schemeClr val="tx1"/>
                    </a:gs>
                  </a:gsLst>
                  <a:lin ang="5400000" scaled="0"/>
                </a:gra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Use cases:</a:t>
            </a:r>
          </a:p>
          <a:p>
            <a:pPr lvl="1"/>
            <a:r>
              <a:rPr lang="en-US" sz="2400" dirty="0"/>
              <a:t>Pre-process data</a:t>
            </a:r>
          </a:p>
          <a:p>
            <a:pPr lvl="1"/>
            <a:r>
              <a:rPr lang="en-US" sz="2400" dirty="0"/>
              <a:t>Inference Azure Machine Learning</a:t>
            </a:r>
          </a:p>
          <a:p>
            <a:pPr lvl="1"/>
            <a:r>
              <a:rPr lang="en-US" sz="2400" dirty="0"/>
              <a:t>Transfer data over the network</a:t>
            </a:r>
          </a:p>
          <a:p>
            <a:r>
              <a:rPr lang="en-US" dirty="0"/>
              <a:t>Benefits:</a:t>
            </a:r>
          </a:p>
          <a:p>
            <a:pPr lvl="1"/>
            <a:r>
              <a:rPr lang="en-US" sz="2400" dirty="0"/>
              <a:t>Easy data transfer</a:t>
            </a:r>
          </a:p>
          <a:p>
            <a:pPr lvl="1"/>
            <a:r>
              <a:rPr lang="en-US" sz="2400" dirty="0"/>
              <a:t>High speed performance</a:t>
            </a:r>
          </a:p>
          <a:p>
            <a:pPr lvl="1"/>
            <a:r>
              <a:rPr lang="en-US" sz="2400" dirty="0"/>
              <a:t>Fast access</a:t>
            </a:r>
          </a:p>
          <a:p>
            <a:pPr lvl="1"/>
            <a:r>
              <a:rPr lang="en-US" sz="2400" dirty="0"/>
              <a:t>Limited bandwidth usage</a:t>
            </a:r>
          </a:p>
          <a:p>
            <a:pPr lvl="1"/>
            <a:r>
              <a:rPr lang="en-US" sz="2400" dirty="0"/>
              <a:t>Transform data</a:t>
            </a:r>
          </a:p>
          <a:p>
            <a:endParaRPr lang="en-US" dirty="0"/>
          </a:p>
        </p:txBody>
      </p:sp>
    </p:spTree>
    <p:extLst>
      <p:ext uri="{BB962C8B-B14F-4D97-AF65-F5344CB8AC3E}">
        <p14:creationId xmlns:p14="http://schemas.microsoft.com/office/powerpoint/2010/main" val="550859228"/>
      </p:ext>
    </p:extLst>
  </p:cSld>
  <p:clrMapOvr>
    <a:masterClrMapping/>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48639E-C6FA-434E-B15C-52D500D37340}"/>
              </a:ext>
            </a:extLst>
          </p:cNvPr>
          <p:cNvSpPr>
            <a:spLocks noGrp="1"/>
          </p:cNvSpPr>
          <p:nvPr>
            <p:ph type="title"/>
          </p:nvPr>
        </p:nvSpPr>
        <p:spPr>
          <a:xfrm>
            <a:off x="588263" y="457200"/>
            <a:ext cx="11018520" cy="553998"/>
          </a:xfrm>
        </p:spPr>
        <p:txBody>
          <a:bodyPr/>
          <a:lstStyle/>
          <a:p>
            <a:r>
              <a:rPr lang="en-US" b="1" dirty="0"/>
              <a:t>Online: Implementation Workflow</a:t>
            </a:r>
            <a:endParaRPr lang="en-US" dirty="0"/>
          </a:p>
        </p:txBody>
      </p:sp>
      <p:sp>
        <p:nvSpPr>
          <p:cNvPr id="3" name="Text Placeholder 2">
            <a:extLst>
              <a:ext uri="{FF2B5EF4-FFF2-40B4-BE49-F238E27FC236}">
                <a16:creationId xmlns:a16="http://schemas.microsoft.com/office/drawing/2014/main" id="{AB9883BD-0942-4A55-90CC-9CD6E8149B5C}"/>
              </a:ext>
            </a:extLst>
          </p:cNvPr>
          <p:cNvSpPr>
            <a:spLocks noGrp="1"/>
          </p:cNvSpPr>
          <p:nvPr>
            <p:ph type="body" sz="quarter" idx="10"/>
          </p:nvPr>
        </p:nvSpPr>
        <p:spPr>
          <a:xfrm>
            <a:off x="584696" y="2907457"/>
            <a:ext cx="11018520" cy="3545586"/>
          </a:xfrm>
        </p:spPr>
        <p:txBody>
          <a:bodyPr/>
          <a:lstStyle/>
          <a:p>
            <a:pPr marL="284163" lvl="0" indent="-284163">
              <a:buAutoNum type="arabicPeriod"/>
            </a:pPr>
            <a:r>
              <a:rPr lang="en-US" sz="2400" b="1" dirty="0"/>
              <a:t>Prepare</a:t>
            </a:r>
            <a:r>
              <a:rPr lang="en-US" sz="2400" dirty="0"/>
              <a:t>. Checking prerequisites, creating a new Data Box Gateway in the portal, downloading the virtual device image for Hyper-V or VMware, and obtaining the activation key.</a:t>
            </a:r>
          </a:p>
          <a:p>
            <a:pPr marL="284163" lvl="0" indent="-284163">
              <a:buAutoNum type="arabicPeriod"/>
            </a:pPr>
            <a:r>
              <a:rPr lang="en-US" sz="2400" b="1" dirty="0"/>
              <a:t>Provision</a:t>
            </a:r>
            <a:r>
              <a:rPr lang="en-US" sz="2400" dirty="0"/>
              <a:t>. Verify requirements, provision the device, start the device, and get the IP address.</a:t>
            </a:r>
          </a:p>
          <a:p>
            <a:pPr marL="284163" lvl="0" indent="-284163">
              <a:buAutoNum type="arabicPeriod"/>
            </a:pPr>
            <a:r>
              <a:rPr lang="en-US" sz="2400" b="1" dirty="0"/>
              <a:t>Connect, setup, and activate</a:t>
            </a:r>
            <a:r>
              <a:rPr lang="en-US" sz="2400" dirty="0"/>
              <a:t>. Connect to the local web UI setup page. Provide the device name and activation key. </a:t>
            </a:r>
          </a:p>
          <a:p>
            <a:pPr marL="284163" lvl="0" indent="-284163">
              <a:buAutoNum type="arabicPeriod"/>
            </a:pPr>
            <a:r>
              <a:rPr lang="en-US" sz="2400" b="1" dirty="0"/>
              <a:t>Add, connect to the share</a:t>
            </a:r>
            <a:r>
              <a:rPr lang="en-US" sz="2400" dirty="0"/>
              <a:t>. Once your SMB or NFS share is created you can connect and begin transferring data.</a:t>
            </a:r>
            <a:endParaRPr lang="en-US" dirty="0"/>
          </a:p>
        </p:txBody>
      </p:sp>
      <p:pic>
        <p:nvPicPr>
          <p:cNvPr id="4" name="Picture 3" descr="Flowchart with four steps. 1. Prepare. 2. Provision. 3. Connect, setup, and activate. 5. Add, connect to share. ">
            <a:extLst>
              <a:ext uri="{FF2B5EF4-FFF2-40B4-BE49-F238E27FC236}">
                <a16:creationId xmlns:a16="http://schemas.microsoft.com/office/drawing/2014/main" id="{82DD1F1C-6B8F-4AB1-9ACD-94CB9D1F1173}"/>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326382" y="947547"/>
            <a:ext cx="7975662" cy="1896138"/>
          </a:xfrm>
          <a:prstGeom prst="rect">
            <a:avLst/>
          </a:prstGeom>
          <a:noFill/>
        </p:spPr>
      </p:pic>
    </p:spTree>
    <p:extLst>
      <p:ext uri="{BB962C8B-B14F-4D97-AF65-F5344CB8AC3E}">
        <p14:creationId xmlns:p14="http://schemas.microsoft.com/office/powerpoint/2010/main" val="2893541514"/>
      </p:ext>
    </p:extLst>
  </p:cSld>
  <p:clrMapOvr>
    <a:masterClrMapping/>
  </p:clrMapOvr>
  <p:transition>
    <p:fade/>
  </p:transition>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CD8665D-5A50-4F07-9D33-48CCD3FD74C7}"/>
              </a:ext>
            </a:extLst>
          </p:cNvPr>
          <p:cNvSpPr>
            <a:spLocks noGrp="1"/>
          </p:cNvSpPr>
          <p:nvPr>
            <p:ph type="title"/>
          </p:nvPr>
        </p:nvSpPr>
        <p:spPr>
          <a:xfrm>
            <a:off x="585216" y="3035808"/>
            <a:ext cx="10764656" cy="498598"/>
          </a:xfrm>
        </p:spPr>
        <p:txBody>
          <a:bodyPr/>
          <a:lstStyle/>
          <a:p>
            <a:r>
              <a:rPr lang="en-US" dirty="0"/>
              <a:t>Lesson 05</a:t>
            </a:r>
            <a:r>
              <a:rPr lang="en-US"/>
              <a:t>: </a:t>
            </a:r>
            <a:r>
              <a:rPr lang="en-US" dirty="0"/>
              <a:t>Lab and </a:t>
            </a:r>
            <a:r>
              <a:rPr lang="en-US"/>
              <a:t>Review Questions</a:t>
            </a:r>
            <a:endParaRPr lang="en-US" dirty="0"/>
          </a:p>
        </p:txBody>
      </p:sp>
    </p:spTree>
    <p:extLst>
      <p:ext uri="{BB962C8B-B14F-4D97-AF65-F5344CB8AC3E}">
        <p14:creationId xmlns:p14="http://schemas.microsoft.com/office/powerpoint/2010/main" val="319472734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7D2504-CD52-4530-95A0-64324BCD7B4B}"/>
              </a:ext>
            </a:extLst>
          </p:cNvPr>
          <p:cNvSpPr>
            <a:spLocks noGrp="1"/>
          </p:cNvSpPr>
          <p:nvPr>
            <p:ph type="title"/>
          </p:nvPr>
        </p:nvSpPr>
        <p:spPr/>
        <p:txBody>
          <a:bodyPr/>
          <a:lstStyle/>
          <a:p>
            <a:r>
              <a:rPr lang="en-US" dirty="0"/>
              <a:t>Lab: </a:t>
            </a:r>
            <a:r>
              <a:rPr lang="en-US" b="1" dirty="0"/>
              <a:t>Implementing File Sync</a:t>
            </a:r>
            <a:endParaRPr lang="en-US" dirty="0"/>
          </a:p>
        </p:txBody>
      </p:sp>
      <p:sp>
        <p:nvSpPr>
          <p:cNvPr id="3" name="Text Placeholder 2">
            <a:extLst>
              <a:ext uri="{FF2B5EF4-FFF2-40B4-BE49-F238E27FC236}">
                <a16:creationId xmlns:a16="http://schemas.microsoft.com/office/drawing/2014/main" id="{D463C3F3-1C03-40AA-A1FF-C685CB71C05F}"/>
              </a:ext>
            </a:extLst>
          </p:cNvPr>
          <p:cNvSpPr>
            <a:spLocks noGrp="1"/>
          </p:cNvSpPr>
          <p:nvPr>
            <p:ph type="body" sz="quarter" idx="10"/>
          </p:nvPr>
        </p:nvSpPr>
        <p:spPr>
          <a:xfrm>
            <a:off x="586390" y="1434370"/>
            <a:ext cx="11018520" cy="4850559"/>
          </a:xfrm>
        </p:spPr>
        <p:txBody>
          <a:bodyPr/>
          <a:lstStyle/>
          <a:p>
            <a:r>
              <a:rPr lang="en-US" dirty="0" err="1"/>
              <a:t>Adatum</a:t>
            </a:r>
            <a:r>
              <a:rPr lang="en-US" dirty="0"/>
              <a:t> Corporation is implementing Azure File Sync as an efficient method to replicate its on-premises data to Azure file shares. </a:t>
            </a:r>
          </a:p>
          <a:p>
            <a:pPr marL="685800" lvl="1" indent="-457200">
              <a:buFont typeface="Arial" panose="020B0604020202020204" pitchFamily="34" charset="0"/>
              <a:buChar char="•"/>
            </a:pPr>
            <a:r>
              <a:rPr lang="en-US" sz="2400" b="1" dirty="0"/>
              <a:t>Exercise 0. </a:t>
            </a:r>
            <a:r>
              <a:rPr lang="en-US" sz="2400" dirty="0"/>
              <a:t>Prepare the lab environment</a:t>
            </a:r>
          </a:p>
          <a:p>
            <a:pPr marL="685800" lvl="1" indent="-457200">
              <a:buFont typeface="Arial" panose="020B0604020202020204" pitchFamily="34" charset="0"/>
              <a:buChar char="•"/>
            </a:pPr>
            <a:r>
              <a:rPr lang="en-US" sz="2400" b="1" dirty="0"/>
              <a:t>Exercise 1</a:t>
            </a:r>
            <a:r>
              <a:rPr lang="en-US" sz="2400" dirty="0"/>
              <a:t>. </a:t>
            </a:r>
            <a:r>
              <a:rPr lang="fr-FR" sz="2400" dirty="0" err="1"/>
              <a:t>Prepare</a:t>
            </a:r>
            <a:r>
              <a:rPr lang="fr-FR" sz="2400" dirty="0"/>
              <a:t> Azure File Sync infrastructure</a:t>
            </a:r>
            <a:endParaRPr lang="en-US" sz="2400" dirty="0"/>
          </a:p>
          <a:p>
            <a:pPr marL="685800" lvl="1" indent="-457200">
              <a:buFont typeface="Arial" panose="020B0604020202020204" pitchFamily="34" charset="0"/>
              <a:buChar char="•"/>
            </a:pPr>
            <a:r>
              <a:rPr lang="en-US" sz="2400" b="1" dirty="0"/>
              <a:t>Exercise 2. </a:t>
            </a:r>
            <a:r>
              <a:rPr lang="fr-FR" sz="2400" dirty="0" err="1"/>
              <a:t>Implement</a:t>
            </a:r>
            <a:r>
              <a:rPr lang="fr-FR" sz="2400" dirty="0"/>
              <a:t> Azure File Sync</a:t>
            </a:r>
            <a:endParaRPr lang="en-US" sz="2400" dirty="0"/>
          </a:p>
          <a:p>
            <a:pPr marL="685800" lvl="1" indent="-457200">
              <a:buFont typeface="Arial" panose="020B0604020202020204" pitchFamily="34" charset="0"/>
              <a:buChar char="•"/>
            </a:pPr>
            <a:endParaRPr lang="en-US" sz="2400" dirty="0"/>
          </a:p>
          <a:p>
            <a:pPr marL="685800" lvl="1" indent="-457200">
              <a:buFont typeface="Arial" panose="020B0604020202020204" pitchFamily="34" charset="0"/>
              <a:buChar char="•"/>
            </a:pPr>
            <a:endParaRPr lang="en-US" sz="2400" dirty="0"/>
          </a:p>
          <a:p>
            <a:pPr marL="685800" lvl="1" indent="-457200">
              <a:buFont typeface="Arial" panose="020B0604020202020204" pitchFamily="34" charset="0"/>
              <a:buChar char="•"/>
            </a:pPr>
            <a:endParaRPr lang="en-US" sz="2400" dirty="0"/>
          </a:p>
          <a:p>
            <a:pPr marL="685800" lvl="1" indent="-457200">
              <a:buFont typeface="Arial" panose="020B0604020202020204" pitchFamily="34" charset="0"/>
              <a:buChar char="•"/>
            </a:pPr>
            <a:endParaRPr lang="en-US" sz="2400" dirty="0"/>
          </a:p>
          <a:p>
            <a:pPr lvl="1"/>
            <a:r>
              <a:rPr lang="en-US" sz="2400" dirty="0"/>
              <a:t>Lab time: 60 minutes</a:t>
            </a:r>
          </a:p>
          <a:p>
            <a:pPr lvl="1"/>
            <a:endParaRPr lang="en-US" sz="2400" dirty="0"/>
          </a:p>
        </p:txBody>
      </p:sp>
    </p:spTree>
    <p:extLst>
      <p:ext uri="{BB962C8B-B14F-4D97-AF65-F5344CB8AC3E}">
        <p14:creationId xmlns:p14="http://schemas.microsoft.com/office/powerpoint/2010/main" val="3553016499"/>
      </p:ext>
    </p:extLst>
  </p:cSld>
  <p:clrMapOvr>
    <a:masterClrMapping/>
  </p:clrMapOvr>
  <p:transition>
    <p:fade/>
  </p:transition>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CD8665D-5A50-4F07-9D33-48CCD3FD74C7}"/>
              </a:ext>
            </a:extLst>
          </p:cNvPr>
          <p:cNvSpPr>
            <a:spLocks noGrp="1"/>
          </p:cNvSpPr>
          <p:nvPr>
            <p:ph type="title"/>
          </p:nvPr>
        </p:nvSpPr>
        <p:spPr>
          <a:xfrm>
            <a:off x="585216" y="3035808"/>
            <a:ext cx="10764656" cy="498598"/>
          </a:xfrm>
        </p:spPr>
        <p:txBody>
          <a:bodyPr/>
          <a:lstStyle/>
          <a:p>
            <a:r>
              <a:rPr lang="en-US"/>
              <a:t>Module Review Questions</a:t>
            </a:r>
            <a:endParaRPr lang="en-US" dirty="0"/>
          </a:p>
        </p:txBody>
      </p:sp>
    </p:spTree>
    <p:extLst>
      <p:ext uri="{BB962C8B-B14F-4D97-AF65-F5344CB8AC3E}">
        <p14:creationId xmlns:p14="http://schemas.microsoft.com/office/powerpoint/2010/main" val="52649231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78FD67-B9CE-464C-BEFD-D97DA798FC3B}"/>
              </a:ext>
            </a:extLst>
          </p:cNvPr>
          <p:cNvSpPr>
            <a:spLocks noGrp="1"/>
          </p:cNvSpPr>
          <p:nvPr>
            <p:ph type="title"/>
          </p:nvPr>
        </p:nvSpPr>
        <p:spPr/>
        <p:txBody>
          <a:bodyPr/>
          <a:lstStyle/>
          <a:p>
            <a:r>
              <a:rPr lang="en-US" dirty="0"/>
              <a:t>Aperçu de la </a:t>
            </a:r>
            <a:r>
              <a:rPr lang="en-US" dirty="0" err="1"/>
              <a:t>leçon</a:t>
            </a:r>
            <a:endParaRPr lang="en-US" dirty="0"/>
          </a:p>
        </p:txBody>
      </p:sp>
      <p:sp>
        <p:nvSpPr>
          <p:cNvPr id="3" name="Text Placeholder 2">
            <a:extLst>
              <a:ext uri="{FF2B5EF4-FFF2-40B4-BE49-F238E27FC236}">
                <a16:creationId xmlns:a16="http://schemas.microsoft.com/office/drawing/2014/main" id="{AA0C651F-EF8D-4A96-BF69-5590DC92F281}"/>
              </a:ext>
            </a:extLst>
          </p:cNvPr>
          <p:cNvSpPr>
            <a:spLocks noGrp="1"/>
          </p:cNvSpPr>
          <p:nvPr>
            <p:ph type="body" sz="quarter" idx="10"/>
          </p:nvPr>
        </p:nvSpPr>
        <p:spPr>
          <a:xfrm>
            <a:off x="584200" y="1435497"/>
            <a:ext cx="11018520" cy="3016210"/>
          </a:xfrm>
        </p:spPr>
        <p:txBody>
          <a:bodyPr/>
          <a:lstStyle/>
          <a:p>
            <a:r>
              <a:rPr lang="en-US" dirty="0" err="1"/>
              <a:t>Avantages</a:t>
            </a:r>
            <a:r>
              <a:rPr lang="en-US" dirty="0"/>
              <a:t> de CDN</a:t>
            </a:r>
          </a:p>
          <a:p>
            <a:r>
              <a:rPr lang="en-US" dirty="0" err="1"/>
              <a:t>Fonctionnement</a:t>
            </a:r>
            <a:r>
              <a:rPr lang="en-US" dirty="0"/>
              <a:t> de CDN</a:t>
            </a:r>
          </a:p>
          <a:p>
            <a:r>
              <a:rPr lang="en-US" dirty="0" err="1"/>
              <a:t>Profils</a:t>
            </a:r>
            <a:r>
              <a:rPr lang="en-US" dirty="0"/>
              <a:t> CDN</a:t>
            </a:r>
          </a:p>
          <a:p>
            <a:r>
              <a:rPr lang="en-US" dirty="0"/>
              <a:t>CDN Endpoints</a:t>
            </a:r>
          </a:p>
          <a:p>
            <a:r>
              <a:rPr lang="en-US" dirty="0"/>
              <a:t>CDN Time-to-Live</a:t>
            </a:r>
          </a:p>
          <a:p>
            <a:r>
              <a:rPr lang="en-US" dirty="0"/>
              <a:t>Compression CDN</a:t>
            </a:r>
          </a:p>
        </p:txBody>
      </p:sp>
    </p:spTree>
    <p:extLst>
      <p:ext uri="{BB962C8B-B14F-4D97-AF65-F5344CB8AC3E}">
        <p14:creationId xmlns:p14="http://schemas.microsoft.com/office/powerpoint/2010/main" val="3228166464"/>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lstStyle/>
          <a:p>
            <a:r>
              <a:rPr lang="en-US" dirty="0" err="1"/>
              <a:t>Avantages</a:t>
            </a:r>
            <a:r>
              <a:rPr lang="en-US" dirty="0"/>
              <a:t> de Content Delivery Network</a:t>
            </a:r>
          </a:p>
        </p:txBody>
      </p:sp>
      <p:sp>
        <p:nvSpPr>
          <p:cNvPr id="4" name="Text Placeholder 3">
            <a:extLst>
              <a:ext uri="{FF2B5EF4-FFF2-40B4-BE49-F238E27FC236}">
                <a16:creationId xmlns:a16="http://schemas.microsoft.com/office/drawing/2014/main" id="{4E025C01-0632-4484-9D4B-A4B64F05B330}"/>
              </a:ext>
            </a:extLst>
          </p:cNvPr>
          <p:cNvSpPr>
            <a:spLocks noGrp="1"/>
          </p:cNvSpPr>
          <p:nvPr>
            <p:ph type="body" sz="quarter" idx="10"/>
          </p:nvPr>
        </p:nvSpPr>
        <p:spPr>
          <a:xfrm>
            <a:off x="584200" y="3856070"/>
            <a:ext cx="11018520" cy="2068259"/>
          </a:xfrm>
        </p:spPr>
        <p:txBody>
          <a:bodyPr/>
          <a:lstStyle/>
          <a:p>
            <a:r>
              <a:rPr lang="fr-FR" sz="2400" dirty="0"/>
              <a:t>CDN est un réseau distribué de serveurs qui peuvent fournir efficacement du contenu (généralement du contenu statique) aux utilisateurs</a:t>
            </a:r>
          </a:p>
          <a:p>
            <a:r>
              <a:rPr lang="fr-FR" sz="2400" dirty="0"/>
              <a:t>Les CDN cachent du contenu sur des serveurs </a:t>
            </a:r>
            <a:r>
              <a:rPr lang="fr-FR" sz="2400" dirty="0" err="1"/>
              <a:t>edge</a:t>
            </a:r>
            <a:r>
              <a:rPr lang="fr-FR" sz="2400" dirty="0"/>
              <a:t> proches des utilisateurs finaux</a:t>
            </a:r>
          </a:p>
          <a:p>
            <a:r>
              <a:rPr lang="fr-FR" sz="2400" dirty="0"/>
              <a:t>Une latence plus faible et une livraison plus rapide du contenu </a:t>
            </a:r>
          </a:p>
          <a:p>
            <a:r>
              <a:rPr lang="fr-FR" sz="2400" dirty="0"/>
              <a:t>Charge réduite sur le serveur ou l'application</a:t>
            </a:r>
            <a:endParaRPr lang="en-US" sz="2400" dirty="0"/>
          </a:p>
        </p:txBody>
      </p:sp>
      <p:pic>
        <p:nvPicPr>
          <p:cNvPr id="6" name="Picture 5" descr="Conceptual graphic showing how CDN works. Rectangles representing the source content, a CDN edge server, and various client illustrate how the content delivery network can be used to distribute cached, static content must more quickly to clients.">
            <a:extLst>
              <a:ext uri="{FF2B5EF4-FFF2-40B4-BE49-F238E27FC236}">
                <a16:creationId xmlns:a16="http://schemas.microsoft.com/office/drawing/2014/main" id="{F46BE44A-D04A-4CD2-A08D-D356DD7B0EBE}"/>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2381955" y="1165578"/>
            <a:ext cx="6321776" cy="2537177"/>
          </a:xfrm>
          <a:prstGeom prst="rect">
            <a:avLst/>
          </a:prstGeom>
          <a:noFill/>
          <a:ln>
            <a:noFill/>
          </a:ln>
        </p:spPr>
      </p:pic>
    </p:spTree>
    <p:extLst>
      <p:ext uri="{BB962C8B-B14F-4D97-AF65-F5344CB8AC3E}">
        <p14:creationId xmlns:p14="http://schemas.microsoft.com/office/powerpoint/2010/main" val="2471319685"/>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lstStyle/>
          <a:p>
            <a:r>
              <a:rPr lang="en-US" dirty="0" err="1"/>
              <a:t>Fonctionnement</a:t>
            </a:r>
            <a:r>
              <a:rPr lang="en-US" dirty="0"/>
              <a:t> de CDN</a:t>
            </a:r>
          </a:p>
        </p:txBody>
      </p:sp>
      <p:sp>
        <p:nvSpPr>
          <p:cNvPr id="9" name="Text Placeholder 5">
            <a:extLst>
              <a:ext uri="{FF2B5EF4-FFF2-40B4-BE49-F238E27FC236}">
                <a16:creationId xmlns:a16="http://schemas.microsoft.com/office/drawing/2014/main" id="{1307D75E-DFAC-47D2-BBDF-040B88493424}"/>
              </a:ext>
            </a:extLst>
          </p:cNvPr>
          <p:cNvSpPr>
            <a:spLocks noGrp="1"/>
          </p:cNvSpPr>
          <p:nvPr>
            <p:ph type="body" sz="quarter" idx="10"/>
          </p:nvPr>
        </p:nvSpPr>
        <p:spPr>
          <a:xfrm>
            <a:off x="624838" y="1406963"/>
            <a:ext cx="5949698" cy="4801314"/>
          </a:xfrm>
        </p:spPr>
        <p:txBody>
          <a:bodyPr/>
          <a:lstStyle/>
          <a:p>
            <a:pPr marL="457200" indent="-457200">
              <a:buFont typeface="+mj-lt"/>
              <a:buAutoNum type="arabicPeriod"/>
            </a:pPr>
            <a:r>
              <a:rPr lang="fr-FR" sz="2600" dirty="0"/>
              <a:t>L'utilisateur demande un fichier</a:t>
            </a:r>
          </a:p>
          <a:p>
            <a:pPr marL="457200" indent="-457200">
              <a:buFont typeface="+mj-lt"/>
              <a:buAutoNum type="arabicPeriod"/>
            </a:pPr>
            <a:r>
              <a:rPr lang="fr-FR" sz="2600" dirty="0"/>
              <a:t>Le server Edge demande le fichier au serveur d’origine</a:t>
            </a:r>
          </a:p>
          <a:p>
            <a:pPr marL="457200" indent="-457200">
              <a:buFont typeface="+mj-lt"/>
              <a:buAutoNum type="arabicPeriod"/>
            </a:pPr>
            <a:r>
              <a:rPr lang="fr-FR" sz="2600" dirty="0"/>
              <a:t>L’origine retourne le fichier sur le serveur </a:t>
            </a:r>
            <a:r>
              <a:rPr lang="fr-FR" sz="2600" dirty="0" err="1"/>
              <a:t>edge</a:t>
            </a:r>
            <a:endParaRPr lang="fr-FR" sz="2600" dirty="0"/>
          </a:p>
          <a:p>
            <a:pPr marL="457200" indent="-457200">
              <a:buFont typeface="+mj-lt"/>
              <a:buAutoNum type="arabicPeriod"/>
            </a:pPr>
            <a:r>
              <a:rPr lang="fr-FR" sz="2600" dirty="0"/>
              <a:t>Le serveur Edge met le fichier en cache et le renvoie à l’utilisateur</a:t>
            </a:r>
          </a:p>
          <a:p>
            <a:pPr marL="457200" indent="-457200">
              <a:buFont typeface="+mj-lt"/>
              <a:buAutoNum type="arabicPeriod"/>
            </a:pPr>
            <a:r>
              <a:rPr lang="fr-FR" sz="2600" dirty="0"/>
              <a:t>Un autre utilisateur demande le même fichier</a:t>
            </a:r>
          </a:p>
          <a:p>
            <a:pPr marL="457200" indent="-457200">
              <a:buFont typeface="+mj-lt"/>
              <a:buAutoNum type="arabicPeriod"/>
            </a:pPr>
            <a:r>
              <a:rPr lang="fr-FR" sz="2600" dirty="0"/>
              <a:t>Le serveur Edge retourne le fichier du cache</a:t>
            </a:r>
            <a:endParaRPr lang="en-US" sz="2600" dirty="0"/>
          </a:p>
        </p:txBody>
      </p:sp>
      <p:pic>
        <p:nvPicPr>
          <p:cNvPr id="3" name="Picture 2" descr="Users are shown accessing Point of Presence Edge Servers. The Edge Servers are retrieving information from the original source of the content.">
            <a:extLst>
              <a:ext uri="{FF2B5EF4-FFF2-40B4-BE49-F238E27FC236}">
                <a16:creationId xmlns:a16="http://schemas.microsoft.com/office/drawing/2014/main" id="{79F446FE-1A84-4A08-B7DC-869CE3EBFDE8}"/>
              </a:ext>
            </a:extLst>
          </p:cNvPr>
          <p:cNvPicPr>
            <a:picLocks noChangeAspect="1"/>
          </p:cNvPicPr>
          <p:nvPr/>
        </p:nvPicPr>
        <p:blipFill>
          <a:blip r:embed="rId3"/>
          <a:stretch>
            <a:fillRect/>
          </a:stretch>
        </p:blipFill>
        <p:spPr>
          <a:xfrm>
            <a:off x="6654053" y="1852247"/>
            <a:ext cx="5274337" cy="2665224"/>
          </a:xfrm>
          <a:prstGeom prst="rect">
            <a:avLst/>
          </a:prstGeom>
        </p:spPr>
      </p:pic>
    </p:spTree>
    <p:extLst>
      <p:ext uri="{BB962C8B-B14F-4D97-AF65-F5344CB8AC3E}">
        <p14:creationId xmlns:p14="http://schemas.microsoft.com/office/powerpoint/2010/main" val="2485228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lstStyle/>
          <a:p>
            <a:r>
              <a:rPr lang="en-US" dirty="0" err="1"/>
              <a:t>Profils</a:t>
            </a:r>
            <a:r>
              <a:rPr lang="en-US" dirty="0"/>
              <a:t> CDN</a:t>
            </a:r>
          </a:p>
        </p:txBody>
      </p:sp>
      <p:sp>
        <p:nvSpPr>
          <p:cNvPr id="6" name="Text Placeholder 5"/>
          <p:cNvSpPr>
            <a:spLocks noGrp="1"/>
          </p:cNvSpPr>
          <p:nvPr>
            <p:ph type="body" sz="quarter" idx="10"/>
          </p:nvPr>
        </p:nvSpPr>
        <p:spPr>
          <a:xfrm>
            <a:off x="584200" y="1435497"/>
            <a:ext cx="7039725" cy="3705630"/>
          </a:xfrm>
        </p:spPr>
        <p:txBody>
          <a:bodyPr/>
          <a:lstStyle/>
          <a:p>
            <a:r>
              <a:rPr lang="fr-FR" dirty="0"/>
              <a:t>Un profil CDN est une collection de points de terminaison CDN avec le même niveau de tarification et le même fournisseur (origine)</a:t>
            </a:r>
          </a:p>
          <a:p>
            <a:r>
              <a:rPr lang="fr-FR" dirty="0"/>
              <a:t>On peut créer plusieurs profils pour organiser les points de terminaison</a:t>
            </a:r>
          </a:p>
          <a:p>
            <a:r>
              <a:rPr lang="fr-FR" dirty="0"/>
              <a:t>Jusqu'à huit profils par abonnement</a:t>
            </a:r>
          </a:p>
          <a:p>
            <a:r>
              <a:rPr lang="fr-FR" dirty="0"/>
              <a:t>Différents niveaux de tarification</a:t>
            </a:r>
            <a:endParaRPr lang="en-US" dirty="0"/>
          </a:p>
        </p:txBody>
      </p:sp>
      <p:pic>
        <p:nvPicPr>
          <p:cNvPr id="3" name="Picture 2" descr="Screenshot of CDN profile page. Pricing tiers are shown. ">
            <a:extLst>
              <a:ext uri="{FF2B5EF4-FFF2-40B4-BE49-F238E27FC236}">
                <a16:creationId xmlns:a16="http://schemas.microsoft.com/office/drawing/2014/main" id="{9777D273-C2F1-4530-A58A-BC394C68FBBA}"/>
              </a:ext>
            </a:extLst>
          </p:cNvPr>
          <p:cNvPicPr>
            <a:picLocks noChangeAspect="1"/>
          </p:cNvPicPr>
          <p:nvPr/>
        </p:nvPicPr>
        <p:blipFill>
          <a:blip r:embed="rId3"/>
          <a:stretch>
            <a:fillRect/>
          </a:stretch>
        </p:blipFill>
        <p:spPr>
          <a:xfrm>
            <a:off x="7623925" y="950406"/>
            <a:ext cx="3495675" cy="4876800"/>
          </a:xfrm>
          <a:prstGeom prst="rect">
            <a:avLst/>
          </a:prstGeom>
          <a:ln>
            <a:solidFill>
              <a:schemeClr val="tx1"/>
            </a:solidFill>
          </a:ln>
        </p:spPr>
      </p:pic>
    </p:spTree>
    <p:extLst>
      <p:ext uri="{BB962C8B-B14F-4D97-AF65-F5344CB8AC3E}">
        <p14:creationId xmlns:p14="http://schemas.microsoft.com/office/powerpoint/2010/main" val="3962602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lstStyle/>
          <a:p>
            <a:r>
              <a:rPr lang="en-US" dirty="0"/>
              <a:t>CDN Endpoints</a:t>
            </a:r>
          </a:p>
        </p:txBody>
      </p:sp>
      <p:sp>
        <p:nvSpPr>
          <p:cNvPr id="3" name="Text Placeholder 2">
            <a:extLst>
              <a:ext uri="{FF2B5EF4-FFF2-40B4-BE49-F238E27FC236}">
                <a16:creationId xmlns:a16="http://schemas.microsoft.com/office/drawing/2014/main" id="{A18F07CF-5F4C-4B64-A260-178065E81FD0}"/>
              </a:ext>
            </a:extLst>
          </p:cNvPr>
          <p:cNvSpPr>
            <a:spLocks noGrp="1"/>
          </p:cNvSpPr>
          <p:nvPr>
            <p:ph type="body" sz="quarter" idx="10"/>
          </p:nvPr>
        </p:nvSpPr>
        <p:spPr>
          <a:xfrm>
            <a:off x="584200" y="1435496"/>
            <a:ext cx="7205133" cy="4998291"/>
          </a:xfrm>
        </p:spPr>
        <p:txBody>
          <a:bodyPr/>
          <a:lstStyle/>
          <a:p>
            <a:r>
              <a:rPr lang="fr-FR" dirty="0"/>
              <a:t>Types d'origine : Stockage, Service Cloud, Application Web et origine personnalisée</a:t>
            </a:r>
          </a:p>
          <a:p>
            <a:r>
              <a:rPr lang="fr-FR" dirty="0"/>
              <a:t>Le point de terminaison CDN pour cet exemple de stockage : ASHStorage.azureedge.net/...</a:t>
            </a:r>
          </a:p>
          <a:p>
            <a:r>
              <a:rPr lang="fr-FR" dirty="0"/>
              <a:t>Ajoute le mapping de domaine personnalisé à votre point de terminaison CDN et active le domaine personnalisé en HTTPS</a:t>
            </a:r>
          </a:p>
          <a:p>
            <a:r>
              <a:rPr lang="fr-FR" dirty="0"/>
              <a:t>Fonctionnalités CDN supplémentaires pour le </a:t>
            </a:r>
            <a:r>
              <a:rPr lang="fr-FR" dirty="0" err="1"/>
              <a:t>delivery</a:t>
            </a:r>
            <a:r>
              <a:rPr lang="fr-FR" dirty="0"/>
              <a:t>, telles que compression, requête et filtrage géographique</a:t>
            </a:r>
            <a:endParaRPr lang="en-US" dirty="0"/>
          </a:p>
        </p:txBody>
      </p:sp>
      <p:pic>
        <p:nvPicPr>
          <p:cNvPr id="7" name="Picture 6" descr="Screenshot of the Create CDN endpoint page. Required information is provided for CDN endpoint name, Origin Type (Storage), and Origin Hostname.">
            <a:extLst>
              <a:ext uri="{FF2B5EF4-FFF2-40B4-BE49-F238E27FC236}">
                <a16:creationId xmlns:a16="http://schemas.microsoft.com/office/drawing/2014/main" id="{2D921B79-977D-4918-882C-F88D02D93690}"/>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8094133" y="1428750"/>
            <a:ext cx="3515255" cy="3786717"/>
          </a:xfrm>
          <a:prstGeom prst="rect">
            <a:avLst/>
          </a:prstGeom>
          <a:noFill/>
        </p:spPr>
      </p:pic>
    </p:spTree>
    <p:extLst>
      <p:ext uri="{BB962C8B-B14F-4D97-AF65-F5344CB8AC3E}">
        <p14:creationId xmlns:p14="http://schemas.microsoft.com/office/powerpoint/2010/main" val="1237897572"/>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lstStyle/>
          <a:p>
            <a:r>
              <a:rPr lang="en-US" dirty="0"/>
              <a:t>CDN Time-to-Live </a:t>
            </a:r>
          </a:p>
        </p:txBody>
      </p:sp>
      <p:sp>
        <p:nvSpPr>
          <p:cNvPr id="4" name="Text Placeholder 3">
            <a:extLst>
              <a:ext uri="{FF2B5EF4-FFF2-40B4-BE49-F238E27FC236}">
                <a16:creationId xmlns:a16="http://schemas.microsoft.com/office/drawing/2014/main" id="{5F8901C8-A3C4-44A8-AB13-40F6D16ECBB8}"/>
              </a:ext>
            </a:extLst>
          </p:cNvPr>
          <p:cNvSpPr>
            <a:spLocks noGrp="1"/>
          </p:cNvSpPr>
          <p:nvPr>
            <p:ph type="body" sz="quarter" idx="10"/>
          </p:nvPr>
        </p:nvSpPr>
        <p:spPr>
          <a:xfrm>
            <a:off x="757936" y="1437910"/>
            <a:ext cx="11018520" cy="2240613"/>
          </a:xfrm>
        </p:spPr>
        <p:txBody>
          <a:bodyPr/>
          <a:lstStyle/>
          <a:p>
            <a:r>
              <a:rPr lang="fr-FR" b="1" dirty="0"/>
              <a:t>Les règles globales de mise en cache </a:t>
            </a:r>
            <a:r>
              <a:rPr lang="fr-FR" dirty="0"/>
              <a:t>définissent la durée d'expiration du cache pour tous les points de terminaison de votre profil.</a:t>
            </a:r>
          </a:p>
          <a:p>
            <a:r>
              <a:rPr lang="fr-FR" b="1" dirty="0"/>
              <a:t>Les règles de mise en cache personnalisées </a:t>
            </a:r>
            <a:r>
              <a:rPr lang="fr-FR" dirty="0"/>
              <a:t>correspondent à des chemins et des extensions de fichiers spécifiques, sont traitées dans l'ordre et passent outre à la règle de mise en cache globale.</a:t>
            </a:r>
            <a:endParaRPr lang="en-US" dirty="0"/>
          </a:p>
        </p:txBody>
      </p:sp>
      <p:pic>
        <p:nvPicPr>
          <p:cNvPr id="2" name="Picture 1" descr="Screenshot of the Global Caching Rules. The Cache expiration duration is shown as 10 days, 0 hours, 0 minutes, and 0 seconds.">
            <a:extLst>
              <a:ext uri="{FF2B5EF4-FFF2-40B4-BE49-F238E27FC236}">
                <a16:creationId xmlns:a16="http://schemas.microsoft.com/office/drawing/2014/main" id="{E5EE4114-A5D6-4D7C-8EB2-5F144E228C73}"/>
              </a:ext>
            </a:extLst>
          </p:cNvPr>
          <p:cNvPicPr>
            <a:picLocks noChangeAspect="1"/>
          </p:cNvPicPr>
          <p:nvPr/>
        </p:nvPicPr>
        <p:blipFill>
          <a:blip r:embed="rId3"/>
          <a:stretch>
            <a:fillRect/>
          </a:stretch>
        </p:blipFill>
        <p:spPr>
          <a:xfrm>
            <a:off x="974026" y="4192358"/>
            <a:ext cx="4867275" cy="1543050"/>
          </a:xfrm>
          <a:prstGeom prst="rect">
            <a:avLst/>
          </a:prstGeom>
          <a:ln>
            <a:solidFill>
              <a:schemeClr val="tx1"/>
            </a:solidFill>
          </a:ln>
        </p:spPr>
      </p:pic>
      <p:pic>
        <p:nvPicPr>
          <p:cNvPr id="3" name="Picture 2" descr="Screenshot for Custom caching rules. The Match condition is path. The Match value is /images/*.jpg. The Caching behavior is Override. There are 30 days, 0 hours, 0 minutes, and 0 seconds. ">
            <a:extLst>
              <a:ext uri="{FF2B5EF4-FFF2-40B4-BE49-F238E27FC236}">
                <a16:creationId xmlns:a16="http://schemas.microsoft.com/office/drawing/2014/main" id="{96D7626B-7C51-49EB-982A-CB0F654D503D}"/>
              </a:ext>
            </a:extLst>
          </p:cNvPr>
          <p:cNvPicPr>
            <a:picLocks noChangeAspect="1"/>
          </p:cNvPicPr>
          <p:nvPr/>
        </p:nvPicPr>
        <p:blipFill>
          <a:blip r:embed="rId4"/>
          <a:stretch>
            <a:fillRect/>
          </a:stretch>
        </p:blipFill>
        <p:spPr>
          <a:xfrm>
            <a:off x="6346755" y="4020468"/>
            <a:ext cx="4905375" cy="1838325"/>
          </a:xfrm>
          <a:prstGeom prst="rect">
            <a:avLst/>
          </a:prstGeom>
          <a:ln>
            <a:solidFill>
              <a:schemeClr val="tx1"/>
            </a:solidFill>
          </a:ln>
        </p:spPr>
      </p:pic>
    </p:spTree>
    <p:extLst>
      <p:ext uri="{BB962C8B-B14F-4D97-AF65-F5344CB8AC3E}">
        <p14:creationId xmlns:p14="http://schemas.microsoft.com/office/powerpoint/2010/main" val="2552097403"/>
      </p:ext>
    </p:extLst>
  </p:cSld>
  <p:clrMapOvr>
    <a:masterClrMapping/>
  </p:clrMapOvr>
  <p:transition>
    <p:fade/>
  </p:transition>
</p:sld>
</file>

<file path=ppt/theme/theme1.xml><?xml version="1.0" encoding="utf-8"?>
<a:theme xmlns:a="http://schemas.openxmlformats.org/drawingml/2006/main" name="WHITE TEMPLATE">
  <a:themeElements>
    <a:clrScheme name="ST_Illustration_White_Blue">
      <a:dk1>
        <a:srgbClr val="1A1A1A"/>
      </a:dk1>
      <a:lt1>
        <a:srgbClr val="FFFFFF"/>
      </a:lt1>
      <a:dk2>
        <a:srgbClr val="0D0D0D"/>
      </a:dk2>
      <a:lt2>
        <a:srgbClr val="D2D2D2"/>
      </a:lt2>
      <a:accent1>
        <a:srgbClr val="0078D4"/>
      </a:accent1>
      <a:accent2>
        <a:srgbClr val="002050"/>
      </a:accent2>
      <a:accent3>
        <a:srgbClr val="107C10"/>
      </a:accent3>
      <a:accent4>
        <a:srgbClr val="D73B01"/>
      </a:accent4>
      <a:accent5>
        <a:srgbClr val="737373"/>
      </a:accent5>
      <a:accent6>
        <a:srgbClr val="E6E6E6"/>
      </a:accent6>
      <a:hlink>
        <a:srgbClr val="0078D4"/>
      </a:hlink>
      <a:folHlink>
        <a:srgbClr val="0078D4"/>
      </a:folHlink>
    </a:clrScheme>
    <a:fontScheme name="Segoe UI Semibold - Segoe UI">
      <a:majorFont>
        <a:latin typeface="Segoe UI Semibold"/>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lgn="l" defTabSz="932472" fontAlgn="base">
          <a:spcBef>
            <a:spcPct val="0"/>
          </a:spcBef>
          <a:spcAft>
            <a:spcPct val="0"/>
          </a:spcAft>
          <a:defRPr sz="20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w="lg" len="med"/>
          <a:tailEnd type="none" w="lg"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20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16-9_Illustration_2018_Cloud_011.potx" id="{762B47AA-A827-4F63-8EDD-1F6B4767BB62}" vid="{53DB83EF-4F78-4F48-A301-01610C79C1E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3431</Words>
  <Application>Microsoft Office PowerPoint</Application>
  <PresentationFormat>Grand écran</PresentationFormat>
  <Paragraphs>398</Paragraphs>
  <Slides>38</Slides>
  <Notes>32</Notes>
  <HiddenSlides>3</HiddenSlides>
  <MMClips>0</MMClips>
  <ScaleCrop>false</ScaleCrop>
  <HeadingPairs>
    <vt:vector size="6" baseType="variant">
      <vt:variant>
        <vt:lpstr>Polices utilisées</vt:lpstr>
      </vt:variant>
      <vt:variant>
        <vt:i4>10</vt:i4>
      </vt:variant>
      <vt:variant>
        <vt:lpstr>Thème</vt:lpstr>
      </vt:variant>
      <vt:variant>
        <vt:i4>1</vt:i4>
      </vt:variant>
      <vt:variant>
        <vt:lpstr>Titres des diapositives</vt:lpstr>
      </vt:variant>
      <vt:variant>
        <vt:i4>38</vt:i4>
      </vt:variant>
    </vt:vector>
  </HeadingPairs>
  <TitlesOfParts>
    <vt:vector size="49" baseType="lpstr">
      <vt:lpstr>Arial</vt:lpstr>
      <vt:lpstr>Calibri</vt:lpstr>
      <vt:lpstr>Consolas</vt:lpstr>
      <vt:lpstr>Open Sans</vt:lpstr>
      <vt:lpstr>Segoe UI</vt:lpstr>
      <vt:lpstr>Segoe UI Emoji</vt:lpstr>
      <vt:lpstr>Segoe UI Light</vt:lpstr>
      <vt:lpstr>Segoe UI Semibold</vt:lpstr>
      <vt:lpstr>Segoe UI Semilight</vt:lpstr>
      <vt:lpstr>Wingdings</vt:lpstr>
      <vt:lpstr>WHITE TEMPLATE</vt:lpstr>
      <vt:lpstr>AZ-103T00A Module 12:  Data Services</vt:lpstr>
      <vt:lpstr>Aperçu du module</vt:lpstr>
      <vt:lpstr>Leçon 01: Content Delivery Network</vt:lpstr>
      <vt:lpstr>Aperçu de la leçon</vt:lpstr>
      <vt:lpstr>Avantages de Content Delivery Network</vt:lpstr>
      <vt:lpstr>Fonctionnement de CDN</vt:lpstr>
      <vt:lpstr>Profils CDN</vt:lpstr>
      <vt:lpstr>CDN Endpoints</vt:lpstr>
      <vt:lpstr>CDN Time-to-Live </vt:lpstr>
      <vt:lpstr>Compression CDN</vt:lpstr>
      <vt:lpstr>Leçon 02: File Sync</vt:lpstr>
      <vt:lpstr>Aperçu de la leçon</vt:lpstr>
      <vt:lpstr>Azure File Sync</vt:lpstr>
      <vt:lpstr>Compoasnts File Sync</vt:lpstr>
      <vt:lpstr>File Sync – Étapes initiales</vt:lpstr>
      <vt:lpstr>File Sync - Synchronisation</vt:lpstr>
      <vt:lpstr>Leçon 03: Import and Export Service</vt:lpstr>
      <vt:lpstr>Aperçu de la leçon</vt:lpstr>
      <vt:lpstr>Import and Export Service</vt:lpstr>
      <vt:lpstr>Composants et prérequis</vt:lpstr>
      <vt:lpstr>Import and Export Tool</vt:lpstr>
      <vt:lpstr>Import Jobs</vt:lpstr>
      <vt:lpstr>Export Jobs</vt:lpstr>
      <vt:lpstr>AzCopy</vt:lpstr>
      <vt:lpstr>TD - AzCopy</vt:lpstr>
      <vt:lpstr>Leçon 04: Data Box</vt:lpstr>
      <vt:lpstr>Aperçu de la leçon</vt:lpstr>
      <vt:lpstr>Data Box</vt:lpstr>
      <vt:lpstr>Offline: Use Cases</vt:lpstr>
      <vt:lpstr>Offline: Data Box Products</vt:lpstr>
      <vt:lpstr>Offline: Product Selection</vt:lpstr>
      <vt:lpstr>Offline: Implementation Workflow</vt:lpstr>
      <vt:lpstr>Online: Data Box Gateway</vt:lpstr>
      <vt:lpstr>Online: Data Box Edge</vt:lpstr>
      <vt:lpstr>Online: Implementation Workflow</vt:lpstr>
      <vt:lpstr>Lesson 05: Lab and Review Questions</vt:lpstr>
      <vt:lpstr>Lab: Implementing File Sync</vt:lpstr>
      <vt:lpstr>Module Review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2019-04-16T13:17:30Z</dcterms:created>
  <dcterms:modified xsi:type="dcterms:W3CDTF">2019-07-21T11:54:30Z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f42aa342-8706-4288-bd11-ebb85995028c_Enabled">
    <vt:lpwstr>True</vt:lpwstr>
  </property>
  <property fmtid="{D5CDD505-2E9C-101B-9397-08002B2CF9AE}" pid="3" name="MSIP_Label_f42aa342-8706-4288-bd11-ebb85995028c_SiteId">
    <vt:lpwstr>72f988bf-86f1-41af-91ab-2d7cd011db47</vt:lpwstr>
  </property>
  <property fmtid="{D5CDD505-2E9C-101B-9397-08002B2CF9AE}" pid="4" name="MSIP_Label_f42aa342-8706-4288-bd11-ebb85995028c_Owner">
    <vt:lpwstr>cynthist@microsoft.com</vt:lpwstr>
  </property>
  <property fmtid="{D5CDD505-2E9C-101B-9397-08002B2CF9AE}" pid="5" name="MSIP_Label_f42aa342-8706-4288-bd11-ebb85995028c_SetDate">
    <vt:lpwstr>2019-04-16T13:17:37.2893117Z</vt:lpwstr>
  </property>
  <property fmtid="{D5CDD505-2E9C-101B-9397-08002B2CF9AE}" pid="6" name="MSIP_Label_f42aa342-8706-4288-bd11-ebb85995028c_Name">
    <vt:lpwstr>General</vt:lpwstr>
  </property>
  <property fmtid="{D5CDD505-2E9C-101B-9397-08002B2CF9AE}" pid="7" name="MSIP_Label_f42aa342-8706-4288-bd11-ebb85995028c_Application">
    <vt:lpwstr>Microsoft Azure Information Protection</vt:lpwstr>
  </property>
  <property fmtid="{D5CDD505-2E9C-101B-9397-08002B2CF9AE}" pid="8" name="MSIP_Label_f42aa342-8706-4288-bd11-ebb85995028c_ActionId">
    <vt:lpwstr>f9d9fa92-d9bb-41f3-a75a-cda5e8800340</vt:lpwstr>
  </property>
  <property fmtid="{D5CDD505-2E9C-101B-9397-08002B2CF9AE}" pid="9" name="MSIP_Label_f42aa342-8706-4288-bd11-ebb85995028c_Extended_MSFT_Method">
    <vt:lpwstr>Automatic</vt:lpwstr>
  </property>
  <property fmtid="{D5CDD505-2E9C-101B-9397-08002B2CF9AE}" pid="10" name="Sensitivity">
    <vt:lpwstr>General</vt:lpwstr>
  </property>
</Properties>
</file>