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sldIdLst>
    <p:sldId id="256" r:id="rId2"/>
    <p:sldId id="257" r:id="rId3"/>
    <p:sldId id="1885" r:id="rId4"/>
    <p:sldId id="259" r:id="rId5"/>
    <p:sldId id="1873" r:id="rId6"/>
    <p:sldId id="1875" r:id="rId7"/>
    <p:sldId id="1886" r:id="rId8"/>
    <p:sldId id="1887" r:id="rId9"/>
    <p:sldId id="1888" r:id="rId10"/>
    <p:sldId id="1889" r:id="rId11"/>
    <p:sldId id="1890" r:id="rId12"/>
    <p:sldId id="1891" r:id="rId13"/>
    <p:sldId id="1892" r:id="rId14"/>
    <p:sldId id="1893" r:id="rId15"/>
    <p:sldId id="1894" r:id="rId16"/>
    <p:sldId id="1896" r:id="rId17"/>
    <p:sldId id="1897" r:id="rId18"/>
    <p:sldId id="1899" r:id="rId19"/>
    <p:sldId id="1901" r:id="rId20"/>
    <p:sldId id="1902" r:id="rId21"/>
    <p:sldId id="1903" r:id="rId22"/>
    <p:sldId id="1904" r:id="rId23"/>
    <p:sldId id="1906" r:id="rId24"/>
    <p:sldId id="190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eu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43" autoAdjust="0"/>
    <p:restoredTop sz="63572" autoAdjust="0"/>
  </p:normalViewPr>
  <p:slideViewPr>
    <p:cSldViewPr snapToGrid="0">
      <p:cViewPr varScale="1">
        <p:scale>
          <a:sx n="46" d="100"/>
          <a:sy n="46" d="100"/>
        </p:scale>
        <p:origin x="1140" y="48"/>
      </p:cViewPr>
      <p:guideLst/>
    </p:cSldViewPr>
  </p:slideViewPr>
  <p:notesTextViewPr>
    <p:cViewPr>
      <p:scale>
        <a:sx n="1" d="1"/>
        <a:sy n="1" d="1"/>
      </p:scale>
      <p:origin x="0" y="0"/>
    </p:cViewPr>
  </p:notesTextViewPr>
  <p:notesViewPr>
    <p:cSldViewPr snapToGrid="0">
      <p:cViewPr>
        <p:scale>
          <a:sx n="100" d="100"/>
          <a:sy n="100" d="100"/>
        </p:scale>
        <p:origin x="1542" y="-132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47E01C-D992-4CD4-86E0-EE056A2CB81B}" type="datetimeFigureOut">
              <a:rPr lang="en-US" smtClean="0"/>
              <a:t>6/29/2020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6FB4F-9A3A-4149-B0E9-5278F91246FB}" type="slidenum">
              <a:rPr lang="en-US" smtClean="0"/>
              <a:t>‹N°›</a:t>
            </a:fld>
            <a:endParaRPr lang="en-US" dirty="0"/>
          </a:p>
        </p:txBody>
      </p:sp>
    </p:spTree>
    <p:extLst>
      <p:ext uri="{BB962C8B-B14F-4D97-AF65-F5344CB8AC3E}">
        <p14:creationId xmlns:p14="http://schemas.microsoft.com/office/powerpoint/2010/main" val="4204501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azure.microsoft.com/en-us/overview/hybrid-cloud/"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azure.microsoft.com/en-us/overview/what-is-iaa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azure.microsoft.com/en-us/overview/what-is-paas/"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azure.microsoft.com/en-us/overview/what-is-saas/"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azure.microsoft.com/en-us/overview/what-is-cloud-comput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azure.microsoft.com/en-us/overview/cloud-computing-dictionary/"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a:t>
            </a:fld>
            <a:endParaRPr lang="en-US" dirty="0"/>
          </a:p>
        </p:txBody>
      </p:sp>
    </p:spTree>
    <p:extLst>
      <p:ext uri="{BB962C8B-B14F-4D97-AF65-F5344CB8AC3E}">
        <p14:creationId xmlns:p14="http://schemas.microsoft.com/office/powerpoint/2010/main" val="170982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2E0C910-0166-48E0-B8EF-5071277A02A8}" type="datetime8">
              <a:rPr lang="en-US" smtClean="0"/>
              <a:t>6/29/2020 8:22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11</a:t>
            </a:fld>
            <a:endParaRPr lang="en-US" dirty="0"/>
          </a:p>
        </p:txBody>
      </p:sp>
    </p:spTree>
    <p:extLst>
      <p:ext uri="{BB962C8B-B14F-4D97-AF65-F5344CB8AC3E}">
        <p14:creationId xmlns:p14="http://schemas.microsoft.com/office/powerpoint/2010/main" val="2061149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IE" sz="1200" b="0" i="0" u="none" strike="noStrike" kern="1200" dirty="0">
                <a:solidFill>
                  <a:schemeClr val="tx1"/>
                </a:solidFill>
                <a:effectLst/>
                <a:latin typeface="+mn-lt"/>
                <a:ea typeface="+mn-ea"/>
                <a:cs typeface="+mn-cs"/>
              </a:rPr>
              <a:t>Public cloud models have the following characteristics:</a:t>
            </a:r>
            <a:endParaRPr lang="en-IE" b="1" dirty="0"/>
          </a:p>
          <a:p>
            <a:pPr marL="171450" indent="-171450">
              <a:buFont typeface="Arial" panose="020B0604020202020204" pitchFamily="34" charset="0"/>
              <a:buChar char="•"/>
            </a:pPr>
            <a:r>
              <a:rPr lang="en-IE" dirty="0"/>
              <a:t>Multiple end users. Public cloud modes may make their resources available to multiple organizations.</a:t>
            </a:r>
          </a:p>
          <a:p>
            <a:pPr marL="171450" indent="-171450">
              <a:buFont typeface="Arial" panose="020B0604020202020204" pitchFamily="34" charset="0"/>
              <a:buChar char="•"/>
            </a:pPr>
            <a:r>
              <a:rPr lang="en-IE" dirty="0"/>
              <a:t>Public access. Public clouds provide access to the public.</a:t>
            </a:r>
          </a:p>
          <a:p>
            <a:pPr marL="171450" indent="-171450">
              <a:buFont typeface="Arial" panose="020B0604020202020204" pitchFamily="34" charset="0"/>
              <a:buChar char="•"/>
            </a:pPr>
            <a:r>
              <a:rPr lang="en-IE" dirty="0"/>
              <a:t>Availability. This is the most common cloud-type deployment model.</a:t>
            </a:r>
          </a:p>
          <a:p>
            <a:pPr marL="171450" indent="-171450">
              <a:buFont typeface="Arial" panose="020B0604020202020204" pitchFamily="34" charset="0"/>
              <a:buChar char="•"/>
            </a:pPr>
            <a:r>
              <a:rPr lang="en-IE" dirty="0"/>
              <a:t>Connectivity. Users and organizations are typically connected to the public cloud over the internet using a web browser.</a:t>
            </a:r>
          </a:p>
          <a:p>
            <a:pPr marL="171450" indent="-171450">
              <a:buFont typeface="Arial" panose="020B0604020202020204" pitchFamily="34" charset="0"/>
              <a:buChar char="•"/>
            </a:pPr>
            <a:r>
              <a:rPr lang="en-IE" dirty="0"/>
              <a:t>Skills. Public clouds do not require deep technical knowledge to set up and use</a:t>
            </a:r>
          </a:p>
          <a:p>
            <a:pPr marL="171450" indent="-171450">
              <a:buFont typeface="Arial" panose="020B0604020202020204" pitchFamily="34" charset="0"/>
              <a:buChar char="•"/>
            </a:pPr>
            <a:endParaRPr lang="en-IE" dirty="0"/>
          </a:p>
          <a:p>
            <a:pPr marL="0" indent="0">
              <a:buFont typeface="Arial" panose="020B0604020202020204" pitchFamily="34" charset="0"/>
              <a:buNone/>
            </a:pPr>
            <a:r>
              <a:rPr lang="en-IE" sz="1200" b="0" i="0" u="none" strike="noStrike" kern="1200" dirty="0">
                <a:solidFill>
                  <a:schemeClr val="tx1"/>
                </a:solidFill>
                <a:effectLst/>
                <a:latin typeface="+mn-lt"/>
                <a:ea typeface="+mn-ea"/>
                <a:cs typeface="+mn-cs"/>
              </a:rPr>
              <a:t>Businesses can use multiple public cloud service provider companies of varying scale. Microsoft Azure is an example of a public cloud provider.</a:t>
            </a:r>
            <a:endParaRPr lang="en-IE" dirty="0"/>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12</a:t>
            </a:fld>
            <a:endParaRPr lang="en-US" dirty="0"/>
          </a:p>
        </p:txBody>
      </p:sp>
    </p:spTree>
    <p:extLst>
      <p:ext uri="{BB962C8B-B14F-4D97-AF65-F5344CB8AC3E}">
        <p14:creationId xmlns:p14="http://schemas.microsoft.com/office/powerpoint/2010/main" val="2994943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Private cloud models have the following characteristics:</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Ownership</a:t>
            </a:r>
            <a:r>
              <a:rPr lang="en-IE" sz="1200" b="0" i="0" u="none" strike="noStrike" kern="1200" dirty="0">
                <a:solidFill>
                  <a:schemeClr val="tx1"/>
                </a:solidFill>
                <a:effectLst/>
                <a:latin typeface="+mn-lt"/>
                <a:ea typeface="+mn-ea"/>
                <a:cs typeface="+mn-cs"/>
              </a:rPr>
              <a:t>. The owner and user of the cloud services are the same.</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Hardware</a:t>
            </a:r>
            <a:r>
              <a:rPr lang="en-IE" sz="1200" b="0" i="0" u="none" strike="noStrike" kern="1200" dirty="0">
                <a:solidFill>
                  <a:schemeClr val="tx1"/>
                </a:solidFill>
                <a:effectLst/>
                <a:latin typeface="+mn-lt"/>
                <a:ea typeface="+mn-ea"/>
                <a:cs typeface="+mn-cs"/>
              </a:rPr>
              <a:t>. The owner is entirely responsible for the purchase, maintenance, and management of the cloud hardware.</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Users</a:t>
            </a:r>
            <a:r>
              <a:rPr lang="en-IE" sz="1200" b="0" i="0" u="none" strike="noStrike" kern="1200" dirty="0">
                <a:solidFill>
                  <a:schemeClr val="tx1"/>
                </a:solidFill>
                <a:effectLst/>
                <a:latin typeface="+mn-lt"/>
                <a:ea typeface="+mn-ea"/>
                <a:cs typeface="+mn-cs"/>
              </a:rPr>
              <a:t>. A private cloud operates only within one organization and cloud computing resources are used exclusively by a single business or organization.</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Connectivity</a:t>
            </a:r>
            <a:r>
              <a:rPr lang="en-IE" sz="1200" b="0" i="0" u="none" strike="noStrike" kern="1200" dirty="0">
                <a:solidFill>
                  <a:schemeClr val="tx1"/>
                </a:solidFill>
                <a:effectLst/>
                <a:latin typeface="+mn-lt"/>
                <a:ea typeface="+mn-ea"/>
                <a:cs typeface="+mn-cs"/>
              </a:rPr>
              <a:t>. A connection to a private cloud is typically made over a private network that is highly secure.</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Public access</a:t>
            </a:r>
            <a:r>
              <a:rPr lang="en-IE" sz="1200" b="0" i="0" u="none" strike="noStrike" kern="1200" dirty="0">
                <a:solidFill>
                  <a:schemeClr val="tx1"/>
                </a:solidFill>
                <a:effectLst/>
                <a:latin typeface="+mn-lt"/>
                <a:ea typeface="+mn-ea"/>
                <a:cs typeface="+mn-cs"/>
              </a:rPr>
              <a:t>. A private cloud </a:t>
            </a:r>
            <a:r>
              <a:rPr lang="en-IE" dirty="0"/>
              <a:t>d</a:t>
            </a:r>
            <a:r>
              <a:rPr lang="en-IE" sz="1200" b="0" i="0" u="none" strike="noStrike" kern="1200" dirty="0">
                <a:solidFill>
                  <a:schemeClr val="tx1"/>
                </a:solidFill>
                <a:effectLst/>
                <a:latin typeface="+mn-lt"/>
                <a:ea typeface="+mn-ea"/>
                <a:cs typeface="+mn-cs"/>
              </a:rPr>
              <a:t>oes not provide access to the public.</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Skills</a:t>
            </a:r>
            <a:r>
              <a:rPr lang="en-IE" sz="1200" b="0" i="0" u="none" strike="noStrike" kern="1200" dirty="0">
                <a:solidFill>
                  <a:schemeClr val="tx1"/>
                </a:solidFill>
                <a:effectLst/>
                <a:latin typeface="+mn-lt"/>
                <a:ea typeface="+mn-ea"/>
                <a:cs typeface="+mn-cs"/>
              </a:rPr>
              <a:t>. Deep technical knowledge is required to set up, manage, and maintain the private cloud.</a:t>
            </a:r>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13</a:t>
            </a:fld>
            <a:endParaRPr lang="en-US" dirty="0"/>
          </a:p>
        </p:txBody>
      </p:sp>
    </p:spTree>
    <p:extLst>
      <p:ext uri="{BB962C8B-B14F-4D97-AF65-F5344CB8AC3E}">
        <p14:creationId xmlns:p14="http://schemas.microsoft.com/office/powerpoint/2010/main" val="1317436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Hybrid cloud models have the following characteristics:</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Resource location</a:t>
            </a:r>
            <a:r>
              <a:rPr lang="en-IE" sz="1200" b="0" i="0" u="none" strike="noStrike" kern="1200" dirty="0">
                <a:solidFill>
                  <a:schemeClr val="tx1"/>
                </a:solidFill>
                <a:effectLst/>
                <a:latin typeface="+mn-lt"/>
                <a:ea typeface="+mn-ea"/>
                <a:cs typeface="+mn-cs"/>
              </a:rPr>
              <a:t>. Specific resources run or are used in a public cloud, and others run or are used in a private cloud.</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Cost and efficiency</a:t>
            </a:r>
            <a:r>
              <a:rPr lang="en-IE" sz="1200" b="0" i="0" u="none" strike="noStrike" kern="1200" dirty="0">
                <a:solidFill>
                  <a:schemeClr val="tx1"/>
                </a:solidFill>
                <a:effectLst/>
                <a:latin typeface="+mn-lt"/>
                <a:ea typeface="+mn-ea"/>
                <a:cs typeface="+mn-cs"/>
              </a:rPr>
              <a:t>. Hybrid cloud models allow an organization to leverage some of the benefits of cost, efficiency, and scale that are available with a public cloud model.</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Control</a:t>
            </a:r>
            <a:r>
              <a:rPr lang="en-IE" sz="1200" b="0" i="0" u="none" strike="noStrike" kern="1200" dirty="0">
                <a:solidFill>
                  <a:schemeClr val="tx1"/>
                </a:solidFill>
                <a:effectLst/>
                <a:latin typeface="+mn-lt"/>
                <a:ea typeface="+mn-ea"/>
                <a:cs typeface="+mn-cs"/>
              </a:rPr>
              <a:t>. Organizations retain management control in private clouds.</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Skills</a:t>
            </a:r>
            <a:r>
              <a:rPr lang="en-IE" sz="1200" b="0" i="0" u="none" strike="noStrike" kern="1200" dirty="0">
                <a:solidFill>
                  <a:schemeClr val="tx1"/>
                </a:solidFill>
                <a:effectLst/>
                <a:latin typeface="+mn-lt"/>
                <a:ea typeface="+mn-ea"/>
                <a:cs typeface="+mn-cs"/>
              </a:rPr>
              <a:t>. Technical skills are still required to maintain the private cloud and ensure both cloud models can operate together.</a:t>
            </a:r>
          </a:p>
          <a:p>
            <a:endParaRPr lang="en-US" dirty="0"/>
          </a:p>
          <a:p>
            <a:r>
              <a:rPr lang="en-IE" sz="1200" b="0" i="0" u="none" strike="noStrike" kern="1200" dirty="0">
                <a:solidFill>
                  <a:schemeClr val="tx1"/>
                </a:solidFill>
                <a:effectLst/>
                <a:latin typeface="+mn-lt"/>
                <a:ea typeface="+mn-ea"/>
                <a:cs typeface="+mn-cs"/>
              </a:rPr>
              <a:t>An example of a hybrid cloud usage scenario would be hosting a website in the public cloud and linking it to a highly secure database hosted in a private cloud.</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Hybrid cloud scenarios can be useful when organizations have some information that cannot be put in a public cloud, possibly for legal reasons. For example, you may have medical data that cannot be exposed publicly.</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You can read more about Microsoft Azure Hybrid cloud options at </a:t>
            </a:r>
            <a:r>
              <a:rPr lang="en-IE" u="sng" dirty="0">
                <a:hlinkClick r:id="rId3"/>
              </a:rPr>
              <a:t>Hybrid Cloud</a:t>
            </a:r>
            <a:r>
              <a:rPr lang="en-IE" sz="1200" b="0" i="0" u="none" strike="noStrike"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14</a:t>
            </a:fld>
            <a:endParaRPr lang="en-US" dirty="0"/>
          </a:p>
        </p:txBody>
      </p:sp>
    </p:spTree>
    <p:extLst>
      <p:ext uri="{BB962C8B-B14F-4D97-AF65-F5344CB8AC3E}">
        <p14:creationId xmlns:p14="http://schemas.microsoft.com/office/powerpoint/2010/main" val="3858503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slide contains only some cloud comparison discussion points. Depending on time, you may want to consider broadening out the discussion and asking for more comparison details, some answers may include</a:t>
            </a:r>
          </a:p>
          <a:p>
            <a:endParaRPr lang="en-US" dirty="0"/>
          </a:p>
          <a:p>
            <a:endParaRPr lang="en-US" dirty="0"/>
          </a:p>
          <a:p>
            <a:r>
              <a:rPr lang="en-US" dirty="0"/>
              <a:t>Public cloud:</a:t>
            </a:r>
          </a:p>
          <a:p>
            <a:r>
              <a:rPr lang="en-IE" sz="1200" b="1" i="0" u="none" strike="noStrike" kern="1200" dirty="0">
                <a:solidFill>
                  <a:schemeClr val="tx1"/>
                </a:solidFill>
                <a:effectLst/>
                <a:latin typeface="+mn-lt"/>
                <a:ea typeface="+mn-ea"/>
                <a:cs typeface="+mn-cs"/>
              </a:rPr>
              <a:t>Skills</a:t>
            </a:r>
            <a:r>
              <a:rPr lang="en-IE" sz="1200" b="0" i="0" u="none" strike="noStrike" kern="1200" dirty="0">
                <a:solidFill>
                  <a:schemeClr val="tx1"/>
                </a:solidFill>
                <a:effectLst/>
                <a:latin typeface="+mn-lt"/>
                <a:ea typeface="+mn-ea"/>
                <a:cs typeface="+mn-cs"/>
              </a:rPr>
              <a:t>. No deep technical skills are required to deploy, use, and gain the benefits of a public cloud. Organizations can leverage the skills and expertise of the cloud provider to ensure workloads are secure, safe, and highly available</a:t>
            </a:r>
          </a:p>
          <a:p>
            <a:endParaRPr lang="en-IE" sz="1200" b="0"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Skills</a:t>
            </a:r>
            <a:r>
              <a:rPr lang="en-IE" sz="1200" b="0" i="0" u="none" strike="noStrike" kern="1200" dirty="0">
                <a:solidFill>
                  <a:schemeClr val="tx1"/>
                </a:solidFill>
                <a:effectLst/>
                <a:latin typeface="+mn-lt"/>
                <a:ea typeface="+mn-ea"/>
                <a:cs typeface="+mn-cs"/>
              </a:rPr>
              <a:t>. Private clouds requires in-house IT skills and expertise that may be hard to get or be costly</a:t>
            </a:r>
          </a:p>
          <a:p>
            <a:endParaRPr lang="en-IE" sz="1200" b="0"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Specific scenarios</a:t>
            </a:r>
            <a:r>
              <a:rPr lang="en-IE" sz="1200" b="0" i="0" u="none" strike="noStrike" kern="1200" dirty="0">
                <a:solidFill>
                  <a:schemeClr val="tx1"/>
                </a:solidFill>
                <a:effectLst/>
                <a:latin typeface="+mn-lt"/>
                <a:ea typeface="+mn-ea"/>
                <a:cs typeface="+mn-cs"/>
              </a:rPr>
              <a:t>. If organizations have a unique business requirement, such as having to maintain a legacy application, it may be hard to meet that requirement with public cloud services.</a:t>
            </a:r>
          </a:p>
          <a:p>
            <a:endParaRPr lang="en-IE" sz="1200" b="0"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Costs</a:t>
            </a:r>
            <a:r>
              <a:rPr lang="en-IE" sz="1200" b="0" i="0" u="none" strike="noStrike" kern="1200" dirty="0">
                <a:solidFill>
                  <a:schemeClr val="tx1"/>
                </a:solidFill>
                <a:effectLst/>
                <a:latin typeface="+mn-lt"/>
                <a:ea typeface="+mn-ea"/>
                <a:cs typeface="+mn-cs"/>
              </a:rPr>
              <a:t>. Purchasing and maintaining a private cloud to use alongside the public cloud can be more expensive than selecting a single deployment model.</a:t>
            </a:r>
            <a:endParaRPr lang="en-US" dirty="0"/>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15</a:t>
            </a:fld>
            <a:endParaRPr lang="en-US" dirty="0"/>
          </a:p>
        </p:txBody>
      </p:sp>
    </p:spTree>
    <p:extLst>
      <p:ext uri="{BB962C8B-B14F-4D97-AF65-F5344CB8AC3E}">
        <p14:creationId xmlns:p14="http://schemas.microsoft.com/office/powerpoint/2010/main" val="26360307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16</a:t>
            </a:fld>
            <a:endParaRPr lang="en-US" dirty="0"/>
          </a:p>
        </p:txBody>
      </p:sp>
    </p:spTree>
    <p:extLst>
      <p:ext uri="{BB962C8B-B14F-4D97-AF65-F5344CB8AC3E}">
        <p14:creationId xmlns:p14="http://schemas.microsoft.com/office/powerpoint/2010/main" val="3938435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2E0C910-0166-48E0-B8EF-5071277A02A8}" type="datetime8">
              <a:rPr lang="en-US" smtClean="0"/>
              <a:t>6/29/2020 8:22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17</a:t>
            </a:fld>
            <a:endParaRPr lang="en-US" dirty="0"/>
          </a:p>
        </p:txBody>
      </p:sp>
    </p:spTree>
    <p:extLst>
      <p:ext uri="{BB962C8B-B14F-4D97-AF65-F5344CB8AC3E}">
        <p14:creationId xmlns:p14="http://schemas.microsoft.com/office/powerpoint/2010/main" val="273280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IE" sz="1200" b="0" i="0" u="none" strike="noStrike" kern="1200" dirty="0">
                <a:solidFill>
                  <a:schemeClr val="tx1"/>
                </a:solidFill>
                <a:effectLst/>
                <a:latin typeface="+mn-lt"/>
                <a:ea typeface="+mn-ea"/>
                <a:cs typeface="+mn-cs"/>
              </a:rPr>
              <a:t>For more information on IaaS, visit </a:t>
            </a:r>
            <a:r>
              <a:rPr lang="en-IE" u="sng" dirty="0">
                <a:hlinkClick r:id="rId3"/>
              </a:rPr>
              <a:t>What is IaaS?</a:t>
            </a:r>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18</a:t>
            </a:fld>
            <a:endParaRPr lang="en-US" dirty="0"/>
          </a:p>
        </p:txBody>
      </p:sp>
    </p:spTree>
    <p:extLst>
      <p:ext uri="{BB962C8B-B14F-4D97-AF65-F5344CB8AC3E}">
        <p14:creationId xmlns:p14="http://schemas.microsoft.com/office/powerpoint/2010/main" val="16388290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b="1" dirty="0"/>
          </a:p>
          <a:p>
            <a:r>
              <a:rPr lang="en-IE" sz="1200" b="1" i="0" u="none" strike="noStrike" kern="1200" dirty="0">
                <a:solidFill>
                  <a:schemeClr val="tx1"/>
                </a:solidFill>
                <a:effectLst/>
                <a:latin typeface="+mn-lt"/>
                <a:ea typeface="+mn-ea"/>
                <a:cs typeface="+mn-cs"/>
              </a:rPr>
              <a:t>Common usage scenarios:</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Development framework</a:t>
            </a:r>
            <a:r>
              <a:rPr lang="en-IE" sz="1200" b="0" i="0" u="none" strike="noStrike" kern="1200" dirty="0">
                <a:solidFill>
                  <a:schemeClr val="tx1"/>
                </a:solidFill>
                <a:effectLst/>
                <a:latin typeface="+mn-lt"/>
                <a:ea typeface="+mn-ea"/>
                <a:cs typeface="+mn-cs"/>
              </a:rPr>
              <a:t>. PaaS provides a framework that developers can build upon to develop or customize cloud-based applications. Similar to the way you create a Microsoft Excel macro, PaaS lets developers create applications using built-in software components. Cloud features such as scalability, high-availability, and multi-tenant capability are included, reducing the amount of coding that developers must do.</a:t>
            </a:r>
          </a:p>
          <a:p>
            <a:pPr marL="171450" indent="-171450">
              <a:buFont typeface="Arial" panose="020B0604020202020204" pitchFamily="34" charset="0"/>
              <a:buChar char="•"/>
            </a:pPr>
            <a:r>
              <a:rPr lang="en-IE" sz="1200" i="0" u="none" strike="noStrike" kern="1200" dirty="0">
                <a:solidFill>
                  <a:schemeClr val="tx1"/>
                </a:solidFill>
                <a:effectLst/>
                <a:latin typeface="+mn-lt"/>
                <a:ea typeface="+mn-ea"/>
                <a:cs typeface="+mn-cs"/>
              </a:rPr>
              <a:t>Analytics or business intelligence</a:t>
            </a:r>
            <a:r>
              <a:rPr lang="en-IE" sz="1200" b="0" i="0" u="none" strike="noStrike" kern="1200" dirty="0">
                <a:solidFill>
                  <a:schemeClr val="tx1"/>
                </a:solidFill>
                <a:effectLst/>
                <a:latin typeface="+mn-lt"/>
                <a:ea typeface="+mn-ea"/>
                <a:cs typeface="+mn-cs"/>
              </a:rPr>
              <a:t>. Tools provided as a service with PaaS allow organizations to analyze and mine their data. They can find insights and patterns, and predict outcomes to improve business decisions such as forecasting, product design, and investment returns.</a:t>
            </a:r>
          </a:p>
          <a:p>
            <a:pPr marL="171450" indent="-171450">
              <a:buFont typeface="Arial" panose="020B0604020202020204" pitchFamily="34" charset="0"/>
              <a:buChar char="•"/>
            </a:pPr>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For more information on IaaS see </a:t>
            </a:r>
            <a:r>
              <a:rPr lang="en-IE" u="sng" dirty="0">
                <a:hlinkClick r:id="rId3"/>
              </a:rPr>
              <a:t>What is PaaS?</a:t>
            </a:r>
            <a:endParaRPr lang="en-IE"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19</a:t>
            </a:fld>
            <a:endParaRPr lang="en-US" dirty="0"/>
          </a:p>
        </p:txBody>
      </p:sp>
    </p:spTree>
    <p:extLst>
      <p:ext uri="{BB962C8B-B14F-4D97-AF65-F5344CB8AC3E}">
        <p14:creationId xmlns:p14="http://schemas.microsoft.com/office/powerpoint/2010/main" val="3863976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b="1"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Common usage scenarios:</a:t>
            </a:r>
          </a:p>
          <a:p>
            <a:pPr marL="171450" indent="-171450">
              <a:buFont typeface="Arial" panose="020B0604020202020204" pitchFamily="34" charset="0"/>
              <a:buChar char="•"/>
            </a:pPr>
            <a:r>
              <a:rPr lang="en-IE" sz="1200" b="0" i="0" u="none" strike="noStrike" kern="1200" dirty="0">
                <a:solidFill>
                  <a:schemeClr val="tx1"/>
                </a:solidFill>
                <a:effectLst/>
                <a:latin typeface="+mn-lt"/>
                <a:ea typeface="+mn-ea"/>
                <a:cs typeface="+mn-cs"/>
              </a:rPr>
              <a:t>Examples of Microsoft SaaS services include Microsoft Office 365, Skype, and Microsoft Dynamics CRM Online.</a:t>
            </a:r>
          </a:p>
          <a:p>
            <a:endParaRPr lang="en-US" dirty="0"/>
          </a:p>
          <a:p>
            <a:r>
              <a:rPr lang="en-IE" sz="1200" b="0" i="0" u="none" strike="noStrike" kern="1200" dirty="0">
                <a:solidFill>
                  <a:schemeClr val="tx1"/>
                </a:solidFill>
                <a:effectLst/>
                <a:latin typeface="+mn-lt"/>
                <a:ea typeface="+mn-ea"/>
                <a:cs typeface="+mn-cs"/>
              </a:rPr>
              <a:t>For more information on IaaS, see </a:t>
            </a:r>
            <a:r>
              <a:rPr lang="en-IE" u="sng" dirty="0">
                <a:hlinkClick r:id="rId3"/>
              </a:rPr>
              <a:t>What is SaaS?</a:t>
            </a:r>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20</a:t>
            </a:fld>
            <a:endParaRPr lang="en-US" dirty="0"/>
          </a:p>
        </p:txBody>
      </p:sp>
    </p:spTree>
    <p:extLst>
      <p:ext uri="{BB962C8B-B14F-4D97-AF65-F5344CB8AC3E}">
        <p14:creationId xmlns:p14="http://schemas.microsoft.com/office/powerpoint/2010/main" val="423213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3</a:t>
            </a:fld>
            <a:endParaRPr lang="en-US" dirty="0"/>
          </a:p>
        </p:txBody>
      </p:sp>
    </p:spTree>
    <p:extLst>
      <p:ext uri="{BB962C8B-B14F-4D97-AF65-F5344CB8AC3E}">
        <p14:creationId xmlns:p14="http://schemas.microsoft.com/office/powerpoint/2010/main" val="37421953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slide contains only some of the cloud service comparison discussion points. Depending on time, you may want to consider broadening out the discussion using some of the points from below.</a:t>
            </a:r>
          </a:p>
          <a:p>
            <a:endParaRPr lang="en-IE" sz="1200" b="1"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IaaS</a:t>
            </a:r>
          </a:p>
          <a:p>
            <a:r>
              <a:rPr lang="en-IE" sz="1200" b="0" i="0" u="none" strike="noStrike" kern="1200" dirty="0">
                <a:solidFill>
                  <a:schemeClr val="tx1"/>
                </a:solidFill>
                <a:effectLst/>
                <a:latin typeface="+mn-lt"/>
                <a:ea typeface="+mn-ea"/>
                <a:cs typeface="+mn-cs"/>
              </a:rPr>
              <a:t>IaaS is the most flexible category of cloud services. It aims to give you complete control over the hardware that runs your application. Instead of buying hardware, with IaaS, you rent it.</a:t>
            </a:r>
          </a:p>
          <a:p>
            <a:endParaRPr lang="en-IE" sz="1200" b="0"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IaaS Advantages</a:t>
            </a:r>
            <a:r>
              <a:rPr lang="en-IE" sz="1200" b="0" i="0" u="none" strike="noStrike" kern="1200" dirty="0">
                <a:solidFill>
                  <a:schemeClr val="tx1"/>
                </a:solidFill>
                <a:effectLst/>
                <a:latin typeface="+mn-lt"/>
                <a:ea typeface="+mn-ea"/>
                <a:cs typeface="+mn-cs"/>
              </a:rPr>
              <a:t>:</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No CapEx</a:t>
            </a:r>
            <a:r>
              <a:rPr lang="en-IE" b="0" i="0" u="none" strike="noStrike" kern="1200" dirty="0">
                <a:solidFill>
                  <a:schemeClr val="tx1"/>
                </a:solidFill>
                <a:effectLst/>
                <a:latin typeface="+mn-lt"/>
                <a:ea typeface="+mn-ea"/>
                <a:cs typeface="+mn-cs"/>
              </a:rPr>
              <a:t>. Users have no upfront costs.</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Agility</a:t>
            </a:r>
            <a:r>
              <a:rPr lang="en-IE" b="0" i="0" u="none" strike="noStrike" kern="1200" dirty="0">
                <a:solidFill>
                  <a:schemeClr val="tx1"/>
                </a:solidFill>
                <a:effectLst/>
                <a:latin typeface="+mn-lt"/>
                <a:ea typeface="+mn-ea"/>
                <a:cs typeface="+mn-cs"/>
              </a:rPr>
              <a:t>. Applications can be made accessible quickly, and deprovisioned whenever needed.</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Skills</a:t>
            </a:r>
            <a:r>
              <a:rPr lang="en-IE" b="0" i="0" u="none" strike="noStrike" kern="1200" dirty="0">
                <a:solidFill>
                  <a:schemeClr val="tx1"/>
                </a:solidFill>
                <a:effectLst/>
                <a:latin typeface="+mn-lt"/>
                <a:ea typeface="+mn-ea"/>
                <a:cs typeface="+mn-cs"/>
              </a:rPr>
              <a:t>. No deep technical skills are required to deploy, use, and gain the benefits of a public cloud. Organizations can leverage the skills and expertise of the cloud provider to ensure workloads are secure, safe, and highly available.</a:t>
            </a:r>
          </a:p>
          <a:p>
            <a:endParaRPr lang="en-IE" sz="1200" b="1"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PaaS</a:t>
            </a:r>
          </a:p>
          <a:p>
            <a:r>
              <a:rPr lang="en-IE" sz="1200" b="0" i="0" u="none" strike="noStrike" kern="1200" dirty="0">
                <a:solidFill>
                  <a:schemeClr val="tx1"/>
                </a:solidFill>
                <a:effectLst/>
                <a:latin typeface="+mn-lt"/>
                <a:ea typeface="+mn-ea"/>
                <a:cs typeface="+mn-cs"/>
              </a:rPr>
              <a:t>PaaS provides the same benefits and considerations as IaaS, with some additional benefits.</a:t>
            </a:r>
          </a:p>
          <a:p>
            <a:r>
              <a:rPr lang="en-IE" sz="1200" b="1" i="0" u="none" strike="noStrike" kern="1200" dirty="0">
                <a:solidFill>
                  <a:schemeClr val="tx1"/>
                </a:solidFill>
                <a:effectLst/>
                <a:latin typeface="+mn-lt"/>
                <a:ea typeface="+mn-ea"/>
                <a:cs typeface="+mn-cs"/>
              </a:rPr>
              <a:t>PaaS Advantages</a:t>
            </a:r>
            <a:r>
              <a:rPr lang="en-IE" sz="1200" b="0" i="0" u="none" strike="noStrike" kern="1200" dirty="0">
                <a:solidFill>
                  <a:schemeClr val="tx1"/>
                </a:solidFill>
                <a:effectLst/>
                <a:latin typeface="+mn-lt"/>
                <a:ea typeface="+mn-ea"/>
                <a:cs typeface="+mn-cs"/>
              </a:rPr>
              <a:t>:</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No CapEx</a:t>
            </a:r>
            <a:r>
              <a:rPr lang="en-IE" b="0" i="0" u="none" strike="noStrike" kern="1200" dirty="0">
                <a:solidFill>
                  <a:schemeClr val="tx1"/>
                </a:solidFill>
                <a:effectLst/>
                <a:latin typeface="+mn-lt"/>
                <a:ea typeface="+mn-ea"/>
                <a:cs typeface="+mn-cs"/>
              </a:rPr>
              <a:t>. Users have no upfront costs.</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Agility</a:t>
            </a:r>
            <a:r>
              <a:rPr lang="en-IE" b="0" i="0" u="none" strike="noStrike" kern="1200" dirty="0">
                <a:solidFill>
                  <a:schemeClr val="tx1"/>
                </a:solidFill>
                <a:effectLst/>
                <a:latin typeface="+mn-lt"/>
                <a:ea typeface="+mn-ea"/>
                <a:cs typeface="+mn-cs"/>
              </a:rPr>
              <a:t>. PaaS is more agile than IaaS, and users do not need to configure servers for running applications.</a:t>
            </a:r>
          </a:p>
          <a:p>
            <a:pPr marL="171450" indent="-171450" algn="l">
              <a:buFont typeface="Arial" panose="020B0604020202020204" pitchFamily="34" charset="0"/>
              <a:buChar char="•"/>
            </a:pPr>
            <a:r>
              <a:rPr lang="en-IE" i="0" u="none" strike="noStrike" kern="1200" dirty="0">
                <a:solidFill>
                  <a:schemeClr val="tx1"/>
                </a:solidFill>
                <a:effectLst/>
                <a:latin typeface="+mn-lt"/>
                <a:ea typeface="+mn-ea"/>
                <a:cs typeface="+mn-cs"/>
              </a:rPr>
              <a:t>Productivity</a:t>
            </a:r>
            <a:r>
              <a:rPr lang="en-IE" b="0" i="0" u="none" strike="noStrike" kern="1200" dirty="0">
                <a:solidFill>
                  <a:schemeClr val="tx1"/>
                </a:solidFill>
                <a:effectLst/>
                <a:latin typeface="+mn-lt"/>
                <a:ea typeface="+mn-ea"/>
                <a:cs typeface="+mn-cs"/>
              </a:rPr>
              <a:t>. Users can focus on application development only, as all platform management is handled by the cloud provider. Working with distributed teams as services is easier, as the platform is accessed over the internet and can be made globally available more easily.</a:t>
            </a:r>
          </a:p>
          <a:p>
            <a:endParaRPr lang="en-IE" sz="1200" b="1" i="0" u="none" strike="noStrike" kern="1200" dirty="0">
              <a:solidFill>
                <a:schemeClr val="tx1"/>
              </a:solidFill>
              <a:effectLst/>
              <a:latin typeface="+mn-lt"/>
              <a:ea typeface="+mn-ea"/>
              <a:cs typeface="+mn-cs"/>
            </a:endParaRPr>
          </a:p>
          <a:p>
            <a:r>
              <a:rPr lang="en-IE" sz="1200" b="1" i="0" u="none" strike="noStrike" kern="1200" dirty="0">
                <a:solidFill>
                  <a:schemeClr val="tx1"/>
                </a:solidFill>
                <a:effectLst/>
                <a:latin typeface="+mn-lt"/>
                <a:ea typeface="+mn-ea"/>
                <a:cs typeface="+mn-cs"/>
              </a:rPr>
              <a:t>SaaS</a:t>
            </a:r>
          </a:p>
          <a:p>
            <a:r>
              <a:rPr lang="en-IE" sz="1200" b="0" i="0" u="none" strike="noStrike" kern="1200" dirty="0">
                <a:solidFill>
                  <a:schemeClr val="tx1"/>
                </a:solidFill>
                <a:effectLst/>
                <a:latin typeface="+mn-lt"/>
                <a:ea typeface="+mn-ea"/>
                <a:cs typeface="+mn-cs"/>
              </a:rPr>
              <a:t>SaaS provides the same benefits as IaaS, but again there some additional benefits.</a:t>
            </a:r>
          </a:p>
          <a:p>
            <a:r>
              <a:rPr lang="en-IE" sz="1200" b="1" i="0" u="none" strike="noStrike" kern="1200" dirty="0">
                <a:solidFill>
                  <a:schemeClr val="tx1"/>
                </a:solidFill>
                <a:effectLst/>
                <a:latin typeface="+mn-lt"/>
                <a:ea typeface="+mn-ea"/>
                <a:cs typeface="+mn-cs"/>
              </a:rPr>
              <a:t>SaaS Advantages</a:t>
            </a:r>
            <a:r>
              <a:rPr lang="en-IE" sz="1200" b="0" i="0" u="none" strike="noStrike" kern="1200" dirty="0">
                <a:solidFill>
                  <a:schemeClr val="tx1"/>
                </a:solidFill>
                <a:effectLst/>
                <a:latin typeface="+mn-lt"/>
                <a:ea typeface="+mn-ea"/>
                <a:cs typeface="+mn-cs"/>
              </a:rPr>
              <a:t>:</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No CapEx</a:t>
            </a:r>
            <a:r>
              <a:rPr lang="en-IE" b="0" i="0" u="none" strike="noStrike" kern="1200" dirty="0">
                <a:solidFill>
                  <a:schemeClr val="tx1"/>
                </a:solidFill>
                <a:effectLst/>
                <a:latin typeface="+mn-lt"/>
                <a:ea typeface="+mn-ea"/>
                <a:cs typeface="+mn-cs"/>
              </a:rPr>
              <a:t>. Users don’t have any upfront costs.</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Agility</a:t>
            </a:r>
            <a:r>
              <a:rPr lang="en-IE" b="0" i="0" u="none" strike="noStrike" kern="1200" dirty="0">
                <a:solidFill>
                  <a:schemeClr val="tx1"/>
                </a:solidFill>
                <a:effectLst/>
                <a:latin typeface="+mn-lt"/>
                <a:ea typeface="+mn-ea"/>
                <a:cs typeface="+mn-cs"/>
              </a:rPr>
              <a:t>. Users can provide staff with access to the latest software quickly and easily.</a:t>
            </a:r>
          </a:p>
          <a:p>
            <a:pPr marL="171450" indent="-171450">
              <a:buFont typeface="Arial" panose="020B0604020202020204" pitchFamily="34" charset="0"/>
              <a:buChar char="•"/>
            </a:pPr>
            <a:r>
              <a:rPr lang="en-IE" i="0" u="none" strike="noStrike" kern="1200" dirty="0">
                <a:solidFill>
                  <a:schemeClr val="tx1"/>
                </a:solidFill>
                <a:effectLst/>
                <a:latin typeface="+mn-lt"/>
                <a:ea typeface="+mn-ea"/>
                <a:cs typeface="+mn-cs"/>
              </a:rPr>
              <a:t>Pay-as-you-go pricing model</a:t>
            </a:r>
            <a:r>
              <a:rPr lang="en-IE" b="0" i="0" u="none" strike="noStrike" kern="1200" dirty="0">
                <a:solidFill>
                  <a:schemeClr val="tx1"/>
                </a:solidFill>
                <a:effectLst/>
                <a:latin typeface="+mn-lt"/>
                <a:ea typeface="+mn-ea"/>
                <a:cs typeface="+mn-cs"/>
              </a:rPr>
              <a:t>: Users pay for the software they use on a subscription model, typically monthly or yearly, regardless of how much they use the software.</a:t>
            </a:r>
          </a:p>
        </p:txBody>
      </p:sp>
      <p:sp>
        <p:nvSpPr>
          <p:cNvPr id="4" name="Slide Number Placeholder 3"/>
          <p:cNvSpPr>
            <a:spLocks noGrp="1"/>
          </p:cNvSpPr>
          <p:nvPr>
            <p:ph type="sldNum" sz="quarter" idx="5"/>
          </p:nvPr>
        </p:nvSpPr>
        <p:spPr/>
        <p:txBody>
          <a:bodyPr/>
          <a:lstStyle/>
          <a:p>
            <a:fld id="{6F86FB4F-9A3A-4149-B0E9-5278F91246FB}" type="slidenum">
              <a:rPr lang="en-US" smtClean="0"/>
              <a:t>21</a:t>
            </a:fld>
            <a:endParaRPr lang="en-US" dirty="0"/>
          </a:p>
        </p:txBody>
      </p:sp>
    </p:spTree>
    <p:extLst>
      <p:ext uri="{BB962C8B-B14F-4D97-AF65-F5344CB8AC3E}">
        <p14:creationId xmlns:p14="http://schemas.microsoft.com/office/powerpoint/2010/main" val="35743568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It is important that users understand what they are responsible for when using cloud services, to ensure their workloads are managed correctly and don't suffer any down time. </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There is a </a:t>
            </a:r>
            <a:r>
              <a:rPr lang="en-IE" sz="1200" b="1" i="0" u="none" strike="noStrike" kern="1200" dirty="0">
                <a:solidFill>
                  <a:schemeClr val="tx1"/>
                </a:solidFill>
                <a:effectLst/>
                <a:latin typeface="+mn-lt"/>
                <a:ea typeface="+mn-ea"/>
                <a:cs typeface="+mn-cs"/>
              </a:rPr>
              <a:t>shared responsibility model</a:t>
            </a:r>
            <a:r>
              <a:rPr lang="en-IE" sz="1200" b="0" i="0" u="none" strike="noStrike" kern="1200" dirty="0">
                <a:solidFill>
                  <a:schemeClr val="tx1"/>
                </a:solidFill>
                <a:effectLst/>
                <a:latin typeface="+mn-lt"/>
                <a:ea typeface="+mn-ea"/>
                <a:cs typeface="+mn-cs"/>
              </a:rPr>
              <a:t> for ensuring cloud workloads are run securely and in a well-managed way. Depending on the service you are using, the cloud provider is responsible for some aspects of the workload management, and the customer or end user is responsible for other aspects of the workload management, and in some cases both share a responsibility.</a:t>
            </a:r>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22</a:t>
            </a:fld>
            <a:endParaRPr lang="en-US" dirty="0"/>
          </a:p>
        </p:txBody>
      </p:sp>
    </p:spTree>
    <p:extLst>
      <p:ext uri="{BB962C8B-B14F-4D97-AF65-F5344CB8AC3E}">
        <p14:creationId xmlns:p14="http://schemas.microsoft.com/office/powerpoint/2010/main" val="2370742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23</a:t>
            </a:fld>
            <a:endParaRPr lang="en-US" dirty="0"/>
          </a:p>
        </p:txBody>
      </p:sp>
    </p:spTree>
    <p:extLst>
      <p:ext uri="{BB962C8B-B14F-4D97-AF65-F5344CB8AC3E}">
        <p14:creationId xmlns:p14="http://schemas.microsoft.com/office/powerpoint/2010/main" val="40867512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Answers</a:t>
            </a:r>
          </a:p>
          <a:p>
            <a:endParaRPr lang="en-US" b="1" dirty="0"/>
          </a:p>
          <a:p>
            <a:r>
              <a:rPr lang="en-US" dirty="0"/>
              <a:t>Question 1: </a:t>
            </a:r>
            <a:r>
              <a:rPr lang="en-IE" sz="1200" b="1" kern="1200" dirty="0">
                <a:solidFill>
                  <a:schemeClr val="tx1"/>
                </a:solidFill>
                <a:effectLst/>
                <a:latin typeface="+mn-lt"/>
                <a:ea typeface="+mn-ea"/>
                <a:cs typeface="+mn-cs"/>
              </a:rPr>
              <a:t> </a:t>
            </a:r>
            <a:r>
              <a:rPr lang="en-IE" sz="1200" b="0" kern="1200" dirty="0">
                <a:solidFill>
                  <a:schemeClr val="tx1"/>
                </a:solidFill>
                <a:effectLst/>
                <a:latin typeface="+mn-lt"/>
                <a:ea typeface="+mn-ea"/>
                <a:cs typeface="+mn-cs"/>
              </a:rPr>
              <a:t>Answers will vary but some of the answers may be: elasticity, agility, and economies of scale. </a:t>
            </a:r>
            <a:br>
              <a:rPr lang="en-IE" sz="1200" b="0" kern="1200" dirty="0">
                <a:solidFill>
                  <a:schemeClr val="tx1"/>
                </a:solidFill>
                <a:effectLst/>
                <a:latin typeface="+mn-lt"/>
                <a:ea typeface="+mn-ea"/>
                <a:cs typeface="+mn-cs"/>
              </a:rPr>
            </a:br>
            <a:endParaRPr lang="en-IE" sz="1200" b="0" kern="1200" dirty="0">
              <a:solidFill>
                <a:schemeClr val="tx1"/>
              </a:solidFill>
              <a:effectLst/>
              <a:latin typeface="+mn-lt"/>
              <a:ea typeface="+mn-ea"/>
              <a:cs typeface="+mn-cs"/>
            </a:endParaRPr>
          </a:p>
          <a:p>
            <a:r>
              <a:rPr lang="en-US" dirty="0"/>
              <a:t>Question 2: </a:t>
            </a:r>
            <a:r>
              <a:rPr lang="en-IE" sz="1200" b="0" kern="1200" dirty="0">
                <a:solidFill>
                  <a:schemeClr val="tx1"/>
                </a:solidFill>
                <a:effectLst/>
                <a:latin typeface="+mn-lt"/>
                <a:ea typeface="+mn-ea"/>
                <a:cs typeface="+mn-cs"/>
              </a:rPr>
              <a:t>Hybrid cloud model provides the greatest degree of flexibility, as you have the option to choose either public or private depending on your requirements.</a:t>
            </a:r>
          </a:p>
          <a:p>
            <a:endParaRPr lang="en-US" dirty="0"/>
          </a:p>
          <a:p>
            <a:r>
              <a:rPr lang="en-US" dirty="0"/>
              <a:t>Question 3: </a:t>
            </a:r>
            <a:r>
              <a:rPr lang="en-IE" sz="1200" b="0" kern="1200" dirty="0">
                <a:solidFill>
                  <a:schemeClr val="tx1"/>
                </a:solidFill>
                <a:effectLst/>
                <a:latin typeface="+mn-lt"/>
                <a:ea typeface="+mn-ea"/>
                <a:cs typeface="+mn-cs"/>
              </a:rPr>
              <a:t>Hybrid cloud model would enable you to run your legacy application requiring custom configuration and direct management on your private cloud allowing you more control, and the more modern applications on the cloud platform gaining the benefits of the public cloud model.</a:t>
            </a:r>
          </a:p>
        </p:txBody>
      </p:sp>
      <p:sp>
        <p:nvSpPr>
          <p:cNvPr id="4" name="Slide Number Placeholder 3"/>
          <p:cNvSpPr>
            <a:spLocks noGrp="1"/>
          </p:cNvSpPr>
          <p:nvPr>
            <p:ph type="sldNum" sz="quarter" idx="5"/>
          </p:nvPr>
        </p:nvSpPr>
        <p:spPr/>
        <p:txBody>
          <a:bodyPr/>
          <a:lstStyle/>
          <a:p>
            <a:fld id="{6F86FB4F-9A3A-4149-B0E9-5278F91246FB}" type="slidenum">
              <a:rPr lang="en-US" smtClean="0"/>
              <a:t>24</a:t>
            </a:fld>
            <a:endParaRPr lang="en-US" dirty="0"/>
          </a:p>
        </p:txBody>
      </p:sp>
    </p:spTree>
    <p:extLst>
      <p:ext uri="{BB962C8B-B14F-4D97-AF65-F5344CB8AC3E}">
        <p14:creationId xmlns:p14="http://schemas.microsoft.com/office/powerpoint/2010/main" val="2758443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4</a:t>
            </a:fld>
            <a:endParaRPr lang="en-US" dirty="0"/>
          </a:p>
        </p:txBody>
      </p:sp>
    </p:spTree>
    <p:extLst>
      <p:ext uri="{BB962C8B-B14F-4D97-AF65-F5344CB8AC3E}">
        <p14:creationId xmlns:p14="http://schemas.microsoft.com/office/powerpoint/2010/main" val="2575414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72E0C910-0166-48E0-B8EF-5071277A02A8}" type="datetime8">
              <a:rPr lang="en-US" smtClean="0"/>
              <a:t>6/29/2020 8:22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5</a:t>
            </a:fld>
            <a:endParaRPr lang="en-US" dirty="0"/>
          </a:p>
        </p:txBody>
      </p:sp>
    </p:spTree>
    <p:extLst>
      <p:ext uri="{BB962C8B-B14F-4D97-AF65-F5344CB8AC3E}">
        <p14:creationId xmlns:p14="http://schemas.microsoft.com/office/powerpoint/2010/main" val="1387160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descriptions of each characteristic.</a:t>
            </a:r>
          </a:p>
          <a:p>
            <a:endParaRPr lang="en-US" dirty="0"/>
          </a:p>
          <a:p>
            <a:r>
              <a:rPr lang="en-IE" dirty="0"/>
              <a:t>For more conceptual detail about cloud computing, open </a:t>
            </a:r>
            <a:r>
              <a:rPr lang="en-IE" u="sng" dirty="0">
                <a:hlinkClick r:id="rId3"/>
              </a:rPr>
              <a:t>What is cloud computing?</a:t>
            </a:r>
            <a:endParaRPr lang="en-IE" sz="1200" b="0" i="0" u="none" strike="noStrike" kern="1200" dirty="0">
              <a:solidFill>
                <a:schemeClr val="tx1"/>
              </a:solidFill>
              <a:effectLst/>
              <a:latin typeface="+mn-lt"/>
              <a:ea typeface="+mn-ea"/>
              <a:cs typeface="+mn-cs"/>
            </a:endParaRP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There is also a term reference guide available at </a:t>
            </a:r>
            <a:r>
              <a:rPr lang="en-IE" u="sng" dirty="0">
                <a:hlinkClick r:id="rId4"/>
              </a:rPr>
              <a:t>Cloud computing terms</a:t>
            </a:r>
            <a:r>
              <a:rPr lang="en-IE" sz="1200" b="0" i="0" u="none" strike="noStrike" kern="1200" dirty="0">
                <a:solidFill>
                  <a:schemeClr val="tx1"/>
                </a:solidFill>
                <a:effectLst/>
                <a:latin typeface="+mn-lt"/>
                <a:ea typeface="+mn-ea"/>
                <a:cs typeface="+mn-cs"/>
              </a:rPr>
              <a:t>.</a:t>
            </a:r>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6/29/2020 8:22 AM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6</a:t>
            </a:fld>
            <a:endParaRPr lang="en-US" dirty="0"/>
          </a:p>
        </p:txBody>
      </p:sp>
    </p:spTree>
    <p:extLst>
      <p:ext uri="{BB962C8B-B14F-4D97-AF65-F5344CB8AC3E}">
        <p14:creationId xmlns:p14="http://schemas.microsoft.com/office/powerpoint/2010/main" val="4236231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Economies of scale are apparent to end users in a number of ways, one of which is the ability to acquire hardware at a lower cost than if a single user or smaller business were purchasing it.</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Storage costs, for example, have decreased significantly over the last decade due in part to cloud providers' ability to purchase larger amounts of storage at significant discounts. They are then able to use that storage more efficiently, and pass on those benefits to end users in the form of lower prices.</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However, there are limits to the benefits large organizations can realize through economies of scale. A product will inevitably have an underlying core cost as it becomes more of a commodity, based on what it costs to produce. Competition is also another factor which has an effect on costs of cloud services.</a:t>
            </a:r>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
          </p:nvPr>
        </p:nvSpPr>
        <p:spPr/>
        <p:txBody>
          <a:bodyPr/>
          <a:lstStyle/>
          <a:p>
            <a:fld id="{386CE63F-9E7F-4C04-9D0D-FCA25A8E9E86}" type="datetime8">
              <a:rPr lang="en-US" smtClean="0"/>
              <a:t>6/29/2020 8:22 AM</a:t>
            </a:fld>
            <a:endParaRPr lang="en-US" dirty="0"/>
          </a:p>
        </p:txBody>
      </p:sp>
      <p:sp>
        <p:nvSpPr>
          <p:cNvPr id="7" name="Slide Number Placeholder 6"/>
          <p:cNvSpPr>
            <a:spLocks noGrp="1"/>
          </p:cNvSpPr>
          <p:nvPr>
            <p:ph type="sldNum" sz="quarter" idx="5"/>
          </p:nvPr>
        </p:nvSpPr>
        <p:spPr/>
        <p:txBody>
          <a:bodyPr/>
          <a:lstStyle/>
          <a:p>
            <a:fld id="{B4008EB6-D09E-4580-8CD6-DDB14511944F}" type="slidenum">
              <a:rPr lang="en-US" smtClean="0"/>
              <a:pPr/>
              <a:t>7</a:t>
            </a:fld>
            <a:endParaRPr lang="en-US" dirty="0"/>
          </a:p>
        </p:txBody>
      </p:sp>
    </p:spTree>
    <p:extLst>
      <p:ext uri="{BB962C8B-B14F-4D97-AF65-F5344CB8AC3E}">
        <p14:creationId xmlns:p14="http://schemas.microsoft.com/office/powerpoint/2010/main" val="1286628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Today, organizations can sign up for a service from a cloud provider to get up and running. This enables them to begin selling or providing services to their customers more quickly, without the need for significant upfront costs</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If your service is busy and you consume a lot of resources in a month, then you receive a large bill. If those services are minimal and don't use a lot of resources, then you will receive a smaller bill.</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A business can still use the CapEx expenditure strategy if they want, but it is no longer a requirement that they do so.</a:t>
            </a:r>
          </a:p>
        </p:txBody>
      </p:sp>
      <p:sp>
        <p:nvSpPr>
          <p:cNvPr id="4" name="Slide Number Placeholder 3"/>
          <p:cNvSpPr>
            <a:spLocks noGrp="1"/>
          </p:cNvSpPr>
          <p:nvPr>
            <p:ph type="sldNum" sz="quarter" idx="5"/>
          </p:nvPr>
        </p:nvSpPr>
        <p:spPr/>
        <p:txBody>
          <a:bodyPr/>
          <a:lstStyle/>
          <a:p>
            <a:fld id="{6F86FB4F-9A3A-4149-B0E9-5278F91246FB}" type="slidenum">
              <a:rPr lang="en-US" smtClean="0"/>
              <a:t>8</a:t>
            </a:fld>
            <a:endParaRPr lang="en-US" dirty="0"/>
          </a:p>
        </p:txBody>
      </p:sp>
    </p:spTree>
    <p:extLst>
      <p:ext uri="{BB962C8B-B14F-4D97-AF65-F5344CB8AC3E}">
        <p14:creationId xmlns:p14="http://schemas.microsoft.com/office/powerpoint/2010/main" val="2217451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a:solidFill>
                  <a:schemeClr val="tx1"/>
                </a:solidFill>
                <a:effectLst/>
                <a:latin typeface="+mn-lt"/>
                <a:ea typeface="+mn-ea"/>
                <a:cs typeface="+mn-cs"/>
              </a:rPr>
              <a:t>The graphic represents physical infrastructure, which would have an associated cost to acquire it. The arrow indicates a transition to the cloud where there is no physical infrastructure. The user shows progression with their idea in the cloud, consuming only the resources that they need.</a:t>
            </a:r>
          </a:p>
          <a:p>
            <a:endParaRPr lang="en-IE" sz="1200" b="0" i="0" u="none" strike="noStrike" kern="1200" dirty="0">
              <a:solidFill>
                <a:schemeClr val="tx1"/>
              </a:solidFill>
              <a:effectLst/>
              <a:latin typeface="+mn-lt"/>
              <a:ea typeface="+mn-ea"/>
              <a:cs typeface="+mn-cs"/>
            </a:endParaRPr>
          </a:p>
          <a:p>
            <a:r>
              <a:rPr lang="en-IE" sz="1200" b="0" i="0" u="none" strike="noStrike" kern="1200" dirty="0">
                <a:solidFill>
                  <a:schemeClr val="tx1"/>
                </a:solidFill>
                <a:effectLst/>
                <a:latin typeface="+mn-lt"/>
                <a:ea typeface="+mn-ea"/>
                <a:cs typeface="+mn-cs"/>
              </a:rPr>
              <a:t>This consumption-based model brings with it many benefits, including:</a:t>
            </a:r>
          </a:p>
          <a:p>
            <a:pPr marL="171450" indent="-171450">
              <a:buFont typeface="Arial" panose="020B0604020202020204" pitchFamily="34" charset="0"/>
              <a:buChar char="•"/>
            </a:pPr>
            <a:r>
              <a:rPr lang="en-IE" sz="1200" b="0" i="0" u="none" strike="noStrike" kern="1200" dirty="0">
                <a:solidFill>
                  <a:schemeClr val="tx1"/>
                </a:solidFill>
                <a:effectLst/>
                <a:latin typeface="+mn-lt"/>
                <a:ea typeface="+mn-ea"/>
                <a:cs typeface="+mn-cs"/>
              </a:rPr>
              <a:t>No upfront costs</a:t>
            </a:r>
          </a:p>
          <a:p>
            <a:pPr marL="171450" indent="-171450">
              <a:buFont typeface="Arial" panose="020B0604020202020204" pitchFamily="34" charset="0"/>
              <a:buChar char="•"/>
            </a:pPr>
            <a:r>
              <a:rPr lang="en-IE" sz="1200" b="0" i="0" u="none" strike="noStrike" kern="1200" dirty="0">
                <a:solidFill>
                  <a:schemeClr val="tx1"/>
                </a:solidFill>
                <a:effectLst/>
                <a:latin typeface="+mn-lt"/>
                <a:ea typeface="+mn-ea"/>
                <a:cs typeface="+mn-cs"/>
              </a:rPr>
              <a:t>No need to purchase and manage costly infrastructure that they may or may not use to its fullest</a:t>
            </a:r>
          </a:p>
          <a:p>
            <a:pPr marL="171450" indent="-171450">
              <a:buFont typeface="Arial" panose="020B0604020202020204" pitchFamily="34" charset="0"/>
              <a:buChar char="•"/>
            </a:pPr>
            <a:r>
              <a:rPr lang="en-IE" sz="1200" b="0" i="0" u="none" strike="noStrike" kern="1200" dirty="0">
                <a:solidFill>
                  <a:schemeClr val="tx1"/>
                </a:solidFill>
                <a:effectLst/>
                <a:latin typeface="+mn-lt"/>
                <a:ea typeface="+mn-ea"/>
                <a:cs typeface="+mn-cs"/>
              </a:rPr>
              <a:t>The ability to pay for additional resources if and when they are needed</a:t>
            </a:r>
          </a:p>
          <a:p>
            <a:pPr marL="171450" indent="-171450">
              <a:buFont typeface="Arial" panose="020B0604020202020204" pitchFamily="34" charset="0"/>
              <a:buChar char="•"/>
            </a:pPr>
            <a:r>
              <a:rPr lang="en-IE" sz="1200" b="0" i="0" u="none" strike="noStrike" kern="1200" dirty="0">
                <a:solidFill>
                  <a:schemeClr val="tx1"/>
                </a:solidFill>
                <a:effectLst/>
                <a:latin typeface="+mn-lt"/>
                <a:ea typeface="+mn-ea"/>
                <a:cs typeface="+mn-cs"/>
              </a:rPr>
              <a:t>The ability to stop paying for resources that are no longer needed</a:t>
            </a:r>
          </a:p>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9</a:t>
            </a:fld>
            <a:endParaRPr lang="en-US" dirty="0"/>
          </a:p>
        </p:txBody>
      </p:sp>
    </p:spTree>
    <p:extLst>
      <p:ext uri="{BB962C8B-B14F-4D97-AF65-F5344CB8AC3E}">
        <p14:creationId xmlns:p14="http://schemas.microsoft.com/office/powerpoint/2010/main" val="1670448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86FB4F-9A3A-4149-B0E9-5278F91246FB}" type="slidenum">
              <a:rPr lang="en-US" smtClean="0"/>
              <a:t>10</a:t>
            </a:fld>
            <a:endParaRPr lang="en-US" dirty="0"/>
          </a:p>
        </p:txBody>
      </p:sp>
    </p:spTree>
    <p:extLst>
      <p:ext uri="{BB962C8B-B14F-4D97-AF65-F5344CB8AC3E}">
        <p14:creationId xmlns:p14="http://schemas.microsoft.com/office/powerpoint/2010/main" val="266509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5F5B7-7C65-4F0D-9BBF-F0897403E0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B246C1-A983-409F-B9FE-68C3842737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A63DE6-9AD6-4807-B823-DB4DFC623F40}"/>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58A701A2-24E3-4835-819E-21D26798452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C30F422-37F2-4084-B734-881EF6003C28}"/>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1691204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49135-BDF2-4FF6-B594-2B73384765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71F54D-FAA0-4CF3-89AA-69051623431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FB9852-5935-4919-835C-FF0E00171BDB}"/>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1104246B-2ED3-4279-93A9-FAA416EA9B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982B13-C31F-42A2-9D54-F5119C54A361}"/>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426740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F2366B-7E81-469A-BAA3-5A92E73288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282072-61C5-4488-812B-291E09DE078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3054FC-70F5-40C9-B405-89ECB59DD9DD}"/>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49258689-0BFE-4EC2-8D34-A9818FC62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6F4B48-1582-498E-878F-4306C2FE19CB}"/>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586220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56921793"/>
      </p:ext>
    </p:extLst>
  </p:cSld>
  <p:clrMapOvr>
    <a:masterClrMapping/>
  </p:clrMapOvr>
  <p:transition>
    <p:fade/>
  </p:transition>
  <p:extLst>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534222"/>
      </p:ext>
    </p:extLst>
  </p:cSld>
  <p:clrMapOvr>
    <a:masterClrMapping/>
  </p:clrMapOvr>
  <p:transition>
    <p:fade/>
  </p:transition>
  <p:extLst>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71166456"/>
      </p:ext>
    </p:extLst>
  </p:cSld>
  <p:clrMapOvr>
    <a:masterClrMapping/>
  </p:clrMapOvr>
  <p:transition>
    <p:fade/>
  </p:transition>
  <p:extLst>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34FCC-6ED6-4512-85AB-51C9214EFB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0300BB-399B-4E67-A276-3DEDF30F6AB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B1456C-3008-40D6-95DC-69CDD35D0418}"/>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F8F47DDE-0B1D-4A5F-A599-28DB1A37B1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53505C-670F-44C0-8BE4-0CAED6002B19}"/>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1950072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F1E0C-E478-4FBD-9EA4-E16921F64E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DE3CC3-F8E2-4AD4-B6AD-5BA299DD8F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665AD30-8A59-40BC-8C58-069790260485}"/>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04AF7994-73FC-4008-AD72-A817FFD21DC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F0A866-95AC-4DB5-B33E-288AAD79B897}"/>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3807410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24259-AFCC-48B8-8B6F-8CD0AD9544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A361F0-DB6A-474A-94BF-65317AF93F9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25B24E-5823-43C6-B813-E2383A13381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6B3D83-3D9D-47D9-8531-177E95300F2B}"/>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6" name="Footer Placeholder 5">
            <a:extLst>
              <a:ext uri="{FF2B5EF4-FFF2-40B4-BE49-F238E27FC236}">
                <a16:creationId xmlns:a16="http://schemas.microsoft.com/office/drawing/2014/main" id="{555FD5D9-7A42-4264-B9B8-E0AA2315F4D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FE68B93-3462-465F-88E4-907876887190}"/>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1783220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1B33E-EB93-4519-988B-4D072B6F73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E0A28B-9D46-4E5D-856A-CA6EEC3E05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0DC2E64-6735-4601-A495-6C6FB598AED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4A198F-0E43-4A61-ACE9-0787B544C3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7BB433-5592-4F90-AD76-0860E6EF8B7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DDAEED-1A97-48D8-81D3-26705AB4AB9B}"/>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8" name="Footer Placeholder 7">
            <a:extLst>
              <a:ext uri="{FF2B5EF4-FFF2-40B4-BE49-F238E27FC236}">
                <a16:creationId xmlns:a16="http://schemas.microsoft.com/office/drawing/2014/main" id="{A77AA654-6676-4D3A-B66B-3AE9B7D947A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0EB38EF-AD90-4A80-8EEE-2C4FCA70CA37}"/>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332750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9BA88-2E93-4364-9CD8-95E9C0DB86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A62F12-3C33-4EA4-A2EC-2944D1F5474A}"/>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4" name="Footer Placeholder 3">
            <a:extLst>
              <a:ext uri="{FF2B5EF4-FFF2-40B4-BE49-F238E27FC236}">
                <a16:creationId xmlns:a16="http://schemas.microsoft.com/office/drawing/2014/main" id="{8BB2F196-29E3-433F-83F0-7C4BFC06465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7AFFDA9-20A7-48FE-B2D8-03DA28C8E6A2}"/>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1028794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69512A-442B-445B-8D79-11331254F4F2}"/>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3" name="Footer Placeholder 2">
            <a:extLst>
              <a:ext uri="{FF2B5EF4-FFF2-40B4-BE49-F238E27FC236}">
                <a16:creationId xmlns:a16="http://schemas.microsoft.com/office/drawing/2014/main" id="{CDCD38F0-640D-496E-AC2A-19F6D6DD007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A615D18-6441-4021-A2AA-66C4CC1F7060}"/>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151122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C11E-9619-43E2-8F8E-2D5ADFEFDC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EE4029-1003-479B-AD74-5E72E7B0A2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B3791F-4F6D-45FA-97DE-2E1CB1A23E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1B8D37A-478D-4E24-A8D9-9DA34A40F6D3}"/>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6" name="Footer Placeholder 5">
            <a:extLst>
              <a:ext uri="{FF2B5EF4-FFF2-40B4-BE49-F238E27FC236}">
                <a16:creationId xmlns:a16="http://schemas.microsoft.com/office/drawing/2014/main" id="{C4B4E305-4C98-4F91-A918-133362E1F37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CBA3A7-3FFC-4B1F-9463-FD99D2613343}"/>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3624471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0A59-CF47-4310-B53B-222DECD784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61FAD8-A270-4835-B6F9-CB8CC49573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642CE73-0152-4ABF-9391-BD897F5B4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8A5E9C5-88EF-4C3B-ACAD-129C7B5F8A31}"/>
              </a:ext>
            </a:extLst>
          </p:cNvPr>
          <p:cNvSpPr>
            <a:spLocks noGrp="1"/>
          </p:cNvSpPr>
          <p:nvPr>
            <p:ph type="dt" sz="half" idx="10"/>
          </p:nvPr>
        </p:nvSpPr>
        <p:spPr/>
        <p:txBody>
          <a:bodyPr/>
          <a:lstStyle/>
          <a:p>
            <a:fld id="{FFDB6D7C-7927-4CBB-8A3C-B48A277CE5CB}" type="datetimeFigureOut">
              <a:rPr lang="en-US" smtClean="0"/>
              <a:t>6/29/2020</a:t>
            </a:fld>
            <a:endParaRPr lang="en-US" dirty="0"/>
          </a:p>
        </p:txBody>
      </p:sp>
      <p:sp>
        <p:nvSpPr>
          <p:cNvPr id="6" name="Footer Placeholder 5">
            <a:extLst>
              <a:ext uri="{FF2B5EF4-FFF2-40B4-BE49-F238E27FC236}">
                <a16:creationId xmlns:a16="http://schemas.microsoft.com/office/drawing/2014/main" id="{9C878014-89C8-4906-AF20-FD3EAA6F1BD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E4C83C-78E0-4D1F-BBAE-25B5AE633068}"/>
              </a:ext>
            </a:extLst>
          </p:cNvPr>
          <p:cNvSpPr>
            <a:spLocks noGrp="1"/>
          </p:cNvSpPr>
          <p:nvPr>
            <p:ph type="sldNum" sz="quarter" idx="12"/>
          </p:nvPr>
        </p:nvSpPr>
        <p:spPr/>
        <p:txBody>
          <a:bodyPr/>
          <a:lstStyle/>
          <a:p>
            <a:fld id="{4AA648C3-0431-4A67-B30B-7E65BA631734}" type="slidenum">
              <a:rPr lang="en-US" smtClean="0"/>
              <a:t>‹N°›</a:t>
            </a:fld>
            <a:endParaRPr lang="en-US" dirty="0"/>
          </a:p>
        </p:txBody>
      </p:sp>
    </p:spTree>
    <p:extLst>
      <p:ext uri="{BB962C8B-B14F-4D97-AF65-F5344CB8AC3E}">
        <p14:creationId xmlns:p14="http://schemas.microsoft.com/office/powerpoint/2010/main" val="3210236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1BF869-825D-431A-AAA3-26B4CD7B69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0D95FF-A385-4514-97F5-8A57A5CAFB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F03DD2-D998-4965-9C06-C3DB37B73E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DB6D7C-7927-4CBB-8A3C-B48A277CE5CB}" type="datetimeFigureOut">
              <a:rPr lang="en-US" smtClean="0"/>
              <a:t>6/29/2020</a:t>
            </a:fld>
            <a:endParaRPr lang="en-US" dirty="0"/>
          </a:p>
        </p:txBody>
      </p:sp>
      <p:sp>
        <p:nvSpPr>
          <p:cNvPr id="5" name="Footer Placeholder 4">
            <a:extLst>
              <a:ext uri="{FF2B5EF4-FFF2-40B4-BE49-F238E27FC236}">
                <a16:creationId xmlns:a16="http://schemas.microsoft.com/office/drawing/2014/main" id="{ADAF7B06-0636-43B6-846A-1E876A3200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46E1733-FBDD-46C8-B66A-725B3888FB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A648C3-0431-4A67-B30B-7E65BA631734}" type="slidenum">
              <a:rPr lang="en-US" smtClean="0"/>
              <a:t>‹N°›</a:t>
            </a:fld>
            <a:endParaRPr lang="en-US" dirty="0"/>
          </a:p>
        </p:txBody>
      </p:sp>
    </p:spTree>
    <p:extLst>
      <p:ext uri="{BB962C8B-B14F-4D97-AF65-F5344CB8AC3E}">
        <p14:creationId xmlns:p14="http://schemas.microsoft.com/office/powerpoint/2010/main" val="3329928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_zj93XA8wgY"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AC6iUMzqQAk"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r730RlLydtg"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Title 3">
            <a:extLst>
              <a:ext uri="{FF2B5EF4-FFF2-40B4-BE49-F238E27FC236}">
                <a16:creationId xmlns:a16="http://schemas.microsoft.com/office/drawing/2014/main" id="{E3AC40CB-2BF1-4C72-B6CF-6EC68EF150D6}"/>
              </a:ext>
            </a:extLst>
          </p:cNvPr>
          <p:cNvSpPr>
            <a:spLocks noGrp="1"/>
          </p:cNvSpPr>
          <p:nvPr>
            <p:ph type="title"/>
          </p:nvPr>
        </p:nvSpPr>
        <p:spPr>
          <a:xfrm>
            <a:off x="613429" y="2460812"/>
            <a:ext cx="4954614" cy="2918012"/>
          </a:xfrm>
          <a:solidFill>
            <a:schemeClr val="bg1"/>
          </a:solidFill>
          <a:ln w="25400" cap="sq">
            <a:noFill/>
            <a:miter lim="800000"/>
          </a:ln>
        </p:spPr>
        <p:txBody>
          <a:bodyPr vert="horz" wrap="square" lIns="91440" tIns="45720" rIns="91440" bIns="45720" rtlCol="0" anchor="ctr">
            <a:normAutofit/>
          </a:bodyPr>
          <a:lstStyle/>
          <a:p>
            <a:pPr algn="ctr" defTabSz="914400">
              <a:lnSpc>
                <a:spcPct val="90000"/>
              </a:lnSpc>
            </a:pPr>
            <a:r>
              <a:rPr lang="en-US" sz="3600" dirty="0">
                <a:solidFill>
                  <a:schemeClr val="tx1"/>
                </a:solidFill>
                <a:latin typeface="Segoe UI Semibold (Headings)"/>
              </a:rPr>
              <a:t>AZ-900T01: Module 01: Cloud concepts</a:t>
            </a:r>
          </a:p>
        </p:txBody>
      </p:sp>
      <p:pic>
        <p:nvPicPr>
          <p:cNvPr id="12" name="Picture Placeholder 11">
            <a:extLst>
              <a:ext uri="{FF2B5EF4-FFF2-40B4-BE49-F238E27FC236}">
                <a16:creationId xmlns:a16="http://schemas.microsoft.com/office/drawing/2014/main" id="{2C154A6C-EF34-422D-98F4-6DDFF8E2A7F7}"/>
              </a:ext>
              <a:ext uri="{C183D7F6-B498-43B3-948B-1728B52AA6E4}">
                <adec:decorative xmlns:adec="http://schemas.microsoft.com/office/drawing/2017/decorative" val="1"/>
              </a:ext>
            </a:extLst>
          </p:cNvPr>
          <p:cNvPicPr>
            <a:picLocks noGrp="1" noChangeAspect="1"/>
          </p:cNvPicPr>
          <p:nvPr>
            <p:ph type="pic" idx="1"/>
          </p:nvPr>
        </p:nvPicPr>
        <p:blipFill rotWithShape="1">
          <a:blip r:embed="rId3">
            <a:extLst>
              <a:ext uri="{28A0092B-C50C-407E-A947-70E740481C1C}">
                <a14:useLocalDpi xmlns:a14="http://schemas.microsoft.com/office/drawing/2010/main" val="0"/>
              </a:ext>
            </a:extLst>
          </a:blip>
          <a:srcRect/>
          <a:stretch/>
        </p:blipFill>
        <p:spPr>
          <a:xfrm>
            <a:off x="6221506" y="10"/>
            <a:ext cx="5970494" cy="6857990"/>
          </a:xfrm>
          <a:prstGeom prst="rect">
            <a:avLst/>
          </a:prstGeom>
          <a:effectLst/>
        </p:spPr>
      </p:pic>
      <p:pic>
        <p:nvPicPr>
          <p:cNvPr id="16" name="Picture 15">
            <a:extLst>
              <a:ext uri="{FF2B5EF4-FFF2-40B4-BE49-F238E27FC236}">
                <a16:creationId xmlns:a16="http://schemas.microsoft.com/office/drawing/2014/main" id="{776BD2BD-ADF3-4DB1-B338-5057947453B4}"/>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848" y="346712"/>
            <a:ext cx="2116723" cy="537800"/>
          </a:xfrm>
          <a:prstGeom prst="rect">
            <a:avLst/>
          </a:prstGeom>
        </p:spPr>
      </p:pic>
    </p:spTree>
    <p:extLst>
      <p:ext uri="{BB962C8B-B14F-4D97-AF65-F5344CB8AC3E}">
        <p14:creationId xmlns:p14="http://schemas.microsoft.com/office/powerpoint/2010/main" val="1020693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AAACAF7-5A12-4FE0-89B2-0603827A4D4F}"/>
              </a:ext>
            </a:extLst>
          </p:cNvPr>
          <p:cNvSpPr>
            <a:spLocks noGrp="1"/>
          </p:cNvSpPr>
          <p:nvPr>
            <p:ph type="title"/>
          </p:nvPr>
        </p:nvSpPr>
        <p:spPr>
          <a:xfrm>
            <a:off x="3029139" y="3065019"/>
            <a:ext cx="6133721" cy="727962"/>
          </a:xfrm>
        </p:spPr>
        <p:txBody>
          <a:bodyPr>
            <a:normAutofit/>
          </a:bodyPr>
          <a:lstStyle/>
          <a:p>
            <a:r>
              <a:rPr lang="fr-FR" sz="3000" dirty="0">
                <a:latin typeface="Segoe UI Semibold (Headings)"/>
              </a:rPr>
              <a:t>Leçon 03: Types de modèles cloud</a:t>
            </a:r>
            <a:endParaRPr lang="en-US" sz="3000" dirty="0"/>
          </a:p>
        </p:txBody>
      </p:sp>
      <p:pic>
        <p:nvPicPr>
          <p:cNvPr id="10" name="Picture 9">
            <a:extLst>
              <a:ext uri="{FF2B5EF4-FFF2-40B4-BE49-F238E27FC236}">
                <a16:creationId xmlns:a16="http://schemas.microsoft.com/office/drawing/2014/main" id="{5C506B8B-5E30-4FFD-815F-882D307797D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717741" y="4758118"/>
            <a:ext cx="1867259" cy="1579989"/>
          </a:xfrm>
          <a:prstGeom prst="rect">
            <a:avLst/>
          </a:prstGeom>
          <a:effectLst>
            <a:softEdge rad="419100"/>
          </a:effectLst>
        </p:spPr>
      </p:pic>
    </p:spTree>
    <p:extLst>
      <p:ext uri="{BB962C8B-B14F-4D97-AF65-F5344CB8AC3E}">
        <p14:creationId xmlns:p14="http://schemas.microsoft.com/office/powerpoint/2010/main" val="1040964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a:xfrm>
            <a:off x="457200" y="3152001"/>
            <a:ext cx="11250386" cy="553998"/>
          </a:xfrm>
        </p:spPr>
        <p:txBody>
          <a:bodyPr>
            <a:normAutofit fontScale="90000"/>
          </a:bodyPr>
          <a:lstStyle/>
          <a:p>
            <a:pPr algn="ctr"/>
            <a:r>
              <a:rPr lang="en-US" dirty="0">
                <a:hlinkClick r:id="rId3"/>
              </a:rPr>
              <a:t>Video: </a:t>
            </a:r>
            <a:r>
              <a:rPr lang="en-US" dirty="0"/>
              <a:t>Cloud Models</a:t>
            </a:r>
          </a:p>
        </p:txBody>
      </p:sp>
    </p:spTree>
    <p:extLst>
      <p:ext uri="{BB962C8B-B14F-4D97-AF65-F5344CB8AC3E}">
        <p14:creationId xmlns:p14="http://schemas.microsoft.com/office/powerpoint/2010/main" val="181796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4F4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1B28370-6B1C-41C1-B51B-DEB7E13BAC04}"/>
              </a:ext>
            </a:extLst>
          </p:cNvPr>
          <p:cNvSpPr>
            <a:spLocks noGrp="1"/>
          </p:cNvSpPr>
          <p:nvPr>
            <p:ph type="title"/>
          </p:nvPr>
        </p:nvSpPr>
        <p:spPr>
          <a:xfrm>
            <a:off x="524256" y="4767072"/>
            <a:ext cx="6594189" cy="1625210"/>
          </a:xfrm>
        </p:spPr>
        <p:txBody>
          <a:bodyPr vert="horz" lIns="91440" tIns="45720" rIns="91440" bIns="45720" rtlCol="0" anchor="ctr">
            <a:normAutofit/>
          </a:bodyPr>
          <a:lstStyle/>
          <a:p>
            <a:pPr algn="r"/>
            <a:r>
              <a:rPr lang="en-US" dirty="0">
                <a:solidFill>
                  <a:srgbClr val="FFFFFF"/>
                </a:solidFill>
              </a:rPr>
              <a:t>Cloud public</a:t>
            </a:r>
          </a:p>
        </p:txBody>
      </p:sp>
      <p:sp>
        <p:nvSpPr>
          <p:cNvPr id="1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 Placeholder 2">
            <a:extLst>
              <a:ext uri="{FF2B5EF4-FFF2-40B4-BE49-F238E27FC236}">
                <a16:creationId xmlns:a16="http://schemas.microsoft.com/office/drawing/2014/main" id="{4417CA15-B530-4B0C-A9EA-BD0052763176}"/>
              </a:ext>
            </a:extLst>
          </p:cNvPr>
          <p:cNvSpPr>
            <a:spLocks noGrp="1"/>
          </p:cNvSpPr>
          <p:nvPr>
            <p:ph type="body" sz="quarter" idx="10"/>
          </p:nvPr>
        </p:nvSpPr>
        <p:spPr>
          <a:xfrm>
            <a:off x="8029319" y="917725"/>
            <a:ext cx="3424739" cy="4852362"/>
          </a:xfrm>
        </p:spPr>
        <p:txBody>
          <a:bodyPr vert="horz" lIns="91440" tIns="45720" rIns="91440" bIns="45720" rtlCol="0" anchor="ctr">
            <a:normAutofit/>
          </a:bodyPr>
          <a:lstStyle/>
          <a:p>
            <a:pPr marL="0" indent="0">
              <a:buNone/>
            </a:pPr>
            <a:r>
              <a:rPr lang="fr-FR" sz="2000" dirty="0">
                <a:solidFill>
                  <a:srgbClr val="FFFFFF"/>
                </a:solidFill>
              </a:rPr>
              <a:t>Un cloud public appartient à un fournisseur de services cloud (également connu sous le nom de fournisseur d'hébergement). Il fournit des ressources et des services à plusieurs organisations et utilisateurs qui se connectent au service cloud via une connexion réseau sécurisée, généralement sur Internet</a:t>
            </a:r>
            <a:endParaRPr lang="en-US" sz="2000" dirty="0">
              <a:solidFill>
                <a:srgbClr val="FFFFFF"/>
              </a:solidFill>
            </a:endParaRPr>
          </a:p>
          <a:p>
            <a:endParaRPr lang="en-US" sz="2000" dirty="0">
              <a:solidFill>
                <a:srgbClr val="FFFFFF"/>
              </a:solidFill>
            </a:endParaRPr>
          </a:p>
        </p:txBody>
      </p:sp>
      <p:pic>
        <p:nvPicPr>
          <p:cNvPr id="6" name="Picture 5" descr="Multiple hands hold data up to servers in the clouds.">
            <a:extLst>
              <a:ext uri="{FF2B5EF4-FFF2-40B4-BE49-F238E27FC236}">
                <a16:creationId xmlns:a16="http://schemas.microsoft.com/office/drawing/2014/main" id="{F8699052-5AB1-45C3-AF8F-E738AEF6C2EC}"/>
              </a:ext>
              <a:ext uri="{C183D7F6-B498-43B3-948B-1728B52AA6E4}">
                <adec:decorative xmlns:adec="http://schemas.microsoft.com/office/drawing/2017/decorative" val="0"/>
              </a:ext>
            </a:extLst>
          </p:cNvPr>
          <p:cNvPicPr>
            <a:picLocks noChangeAspect="1"/>
          </p:cNvPicPr>
          <p:nvPr/>
        </p:nvPicPr>
        <p:blipFill rotWithShape="1">
          <a:blip r:embed="rId3">
            <a:extLst>
              <a:ext uri="{28A0092B-C50C-407E-A947-70E740481C1C}">
                <a14:useLocalDpi xmlns:a14="http://schemas.microsoft.com/office/drawing/2010/main" val="0"/>
              </a:ext>
            </a:extLst>
          </a:blip>
          <a:srcRect r="1141" b="-2"/>
          <a:stretch/>
        </p:blipFill>
        <p:spPr>
          <a:xfrm>
            <a:off x="327547" y="321733"/>
            <a:ext cx="7058306" cy="4107392"/>
          </a:xfrm>
          <a:prstGeom prst="rect">
            <a:avLst/>
          </a:prstGeom>
        </p:spPr>
      </p:pic>
    </p:spTree>
    <p:extLst>
      <p:ext uri="{BB962C8B-B14F-4D97-AF65-F5344CB8AC3E}">
        <p14:creationId xmlns:p14="http://schemas.microsoft.com/office/powerpoint/2010/main" val="356863772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28370-6B1C-41C1-B51B-DEB7E13BAC04}"/>
              </a:ext>
            </a:extLst>
          </p:cNvPr>
          <p:cNvSpPr>
            <a:spLocks noGrp="1"/>
          </p:cNvSpPr>
          <p:nvPr>
            <p:ph type="title"/>
          </p:nvPr>
        </p:nvSpPr>
        <p:spPr>
          <a:xfrm>
            <a:off x="838200" y="365125"/>
            <a:ext cx="6505575" cy="1325563"/>
          </a:xfrm>
        </p:spPr>
        <p:txBody>
          <a:bodyPr vert="horz" lIns="91440" tIns="45720" rIns="91440" bIns="45720" rtlCol="0" anchor="ctr">
            <a:normAutofit/>
          </a:bodyPr>
          <a:lstStyle/>
          <a:p>
            <a:r>
              <a:rPr lang="en-US" dirty="0"/>
              <a:t>Cloud </a:t>
            </a:r>
            <a:r>
              <a:rPr lang="en-US" dirty="0" err="1"/>
              <a:t>privé</a:t>
            </a:r>
            <a:endParaRPr lang="en-US" dirty="0"/>
          </a:p>
        </p:txBody>
      </p:sp>
      <p:sp>
        <p:nvSpPr>
          <p:cNvPr id="3" name="Text Placeholder 2">
            <a:extLst>
              <a:ext uri="{FF2B5EF4-FFF2-40B4-BE49-F238E27FC236}">
                <a16:creationId xmlns:a16="http://schemas.microsoft.com/office/drawing/2014/main" id="{F5B850AC-D558-4397-A13C-1B32E5FA6B7C}"/>
              </a:ext>
            </a:extLst>
          </p:cNvPr>
          <p:cNvSpPr>
            <a:spLocks noGrp="1"/>
          </p:cNvSpPr>
          <p:nvPr>
            <p:ph type="body" sz="quarter" idx="10"/>
          </p:nvPr>
        </p:nvSpPr>
        <p:spPr>
          <a:xfrm>
            <a:off x="838200" y="1825625"/>
            <a:ext cx="6705600" cy="4351338"/>
          </a:xfrm>
        </p:spPr>
        <p:txBody>
          <a:bodyPr vert="horz" lIns="91440" tIns="45720" rIns="91440" bIns="45720" rtlCol="0">
            <a:normAutofit/>
          </a:bodyPr>
          <a:lstStyle/>
          <a:p>
            <a:pPr marL="0" indent="0">
              <a:buNone/>
            </a:pPr>
            <a:r>
              <a:rPr lang="fr-FR" dirty="0"/>
              <a:t>Un cloud privé est détenu et exploité par l'organisation qui utilise les ressources de ce cloud. Ils créent un environnement cloud dans leur propre datacenter et fournissent un accès libre-service aux ressources de calcul aux utilisateurs au sein de leur organisation. L'organisation demeure propriétaire, entièrement responsable de l'exploitation des services qu'elle fournit.</a:t>
            </a:r>
            <a:endParaRPr lang="en-US" dirty="0"/>
          </a:p>
        </p:txBody>
      </p:sp>
      <p:pic>
        <p:nvPicPr>
          <p:cNvPr id="6" name="Picture 5">
            <a:extLst>
              <a:ext uri="{FF2B5EF4-FFF2-40B4-BE49-F238E27FC236}">
                <a16:creationId xmlns:a16="http://schemas.microsoft.com/office/drawing/2014/main" id="{48F0FBAF-BEEC-40D8-9A35-4B0E920DB8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8547" y="70049"/>
            <a:ext cx="3595253" cy="6106914"/>
          </a:xfrm>
          <a:prstGeom prst="rect">
            <a:avLst/>
          </a:prstGeom>
        </p:spPr>
      </p:pic>
    </p:spTree>
    <p:extLst>
      <p:ext uri="{BB962C8B-B14F-4D97-AF65-F5344CB8AC3E}">
        <p14:creationId xmlns:p14="http://schemas.microsoft.com/office/powerpoint/2010/main" val="87507556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F60FCA6E-0894-46CD-BD49-5955A51E00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31955" y="5346696"/>
            <a:ext cx="5360045" cy="1511304"/>
          </a:xfrm>
          <a:custGeom>
            <a:avLst/>
            <a:gdLst>
              <a:gd name="connsiteX0" fmla="*/ 4545473 w 5360045"/>
              <a:gd name="connsiteY0" fmla="*/ 0 h 1511304"/>
              <a:gd name="connsiteX1" fmla="*/ 5360045 w 5360045"/>
              <a:gd name="connsiteY1" fmla="*/ 0 h 1511304"/>
              <a:gd name="connsiteX2" fmla="*/ 5360045 w 5360045"/>
              <a:gd name="connsiteY2" fmla="*/ 1046730 h 1511304"/>
              <a:gd name="connsiteX3" fmla="*/ 5360045 w 5360045"/>
              <a:gd name="connsiteY3" fmla="*/ 1508760 h 1511304"/>
              <a:gd name="connsiteX4" fmla="*/ 5360045 w 5360045"/>
              <a:gd name="connsiteY4" fmla="*/ 1511304 h 1511304"/>
              <a:gd name="connsiteX5" fmla="*/ 4545474 w 5360045"/>
              <a:gd name="connsiteY5" fmla="*/ 1511304 h 1511304"/>
              <a:gd name="connsiteX6" fmla="*/ 2525897 w 5360045"/>
              <a:gd name="connsiteY6" fmla="*/ 1511304 h 1511304"/>
              <a:gd name="connsiteX7" fmla="*/ 0 w 5360045"/>
              <a:gd name="connsiteY7" fmla="*/ 1511304 h 1511304"/>
              <a:gd name="connsiteX8" fmla="*/ 697617 w 5360045"/>
              <a:gd name="connsiteY8" fmla="*/ 3 h 1511304"/>
              <a:gd name="connsiteX9" fmla="*/ 4545473 w 5360045"/>
              <a:gd name="connsiteY9" fmla="*/ 3 h 151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60045" h="1511304">
                <a:moveTo>
                  <a:pt x="4545473" y="0"/>
                </a:moveTo>
                <a:lnTo>
                  <a:pt x="5360045" y="0"/>
                </a:lnTo>
                <a:lnTo>
                  <a:pt x="5360045" y="1046730"/>
                </a:lnTo>
                <a:lnTo>
                  <a:pt x="5360045" y="1508760"/>
                </a:lnTo>
                <a:lnTo>
                  <a:pt x="5360045" y="1511304"/>
                </a:lnTo>
                <a:lnTo>
                  <a:pt x="4545474" y="1511304"/>
                </a:lnTo>
                <a:lnTo>
                  <a:pt x="2525897" y="1511304"/>
                </a:lnTo>
                <a:lnTo>
                  <a:pt x="0" y="1511304"/>
                </a:lnTo>
                <a:lnTo>
                  <a:pt x="697617" y="3"/>
                </a:lnTo>
                <a:lnTo>
                  <a:pt x="4545473" y="3"/>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E78C6E4B-A1F1-4B6C-97EC-BE997495D6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7346605" cy="1511306"/>
          </a:xfrm>
          <a:custGeom>
            <a:avLst/>
            <a:gdLst>
              <a:gd name="connsiteX0" fmla="*/ 0 w 7346605"/>
              <a:gd name="connsiteY0" fmla="*/ 0 h 1511306"/>
              <a:gd name="connsiteX1" fmla="*/ 239486 w 7346605"/>
              <a:gd name="connsiteY1" fmla="*/ 0 h 1511306"/>
              <a:gd name="connsiteX2" fmla="*/ 1209568 w 7346605"/>
              <a:gd name="connsiteY2" fmla="*/ 0 h 1511306"/>
              <a:gd name="connsiteX3" fmla="*/ 2405743 w 7346605"/>
              <a:gd name="connsiteY3" fmla="*/ 0 h 1511306"/>
              <a:gd name="connsiteX4" fmla="*/ 2405743 w 7346605"/>
              <a:gd name="connsiteY4" fmla="*/ 2544 h 1511306"/>
              <a:gd name="connsiteX5" fmla="*/ 2801131 w 7346605"/>
              <a:gd name="connsiteY5" fmla="*/ 2544 h 1511306"/>
              <a:gd name="connsiteX6" fmla="*/ 2801131 w 7346605"/>
              <a:gd name="connsiteY6" fmla="*/ 0 h 1511306"/>
              <a:gd name="connsiteX7" fmla="*/ 7346605 w 7346605"/>
              <a:gd name="connsiteY7" fmla="*/ 0 h 1511306"/>
              <a:gd name="connsiteX8" fmla="*/ 6648988 w 7346605"/>
              <a:gd name="connsiteY8" fmla="*/ 1511301 h 1511306"/>
              <a:gd name="connsiteX9" fmla="*/ 2801132 w 7346605"/>
              <a:gd name="connsiteY9" fmla="*/ 1511301 h 1511306"/>
              <a:gd name="connsiteX10" fmla="*/ 2801132 w 7346605"/>
              <a:gd name="connsiteY10" fmla="*/ 1511304 h 1511306"/>
              <a:gd name="connsiteX11" fmla="*/ 2405743 w 7346605"/>
              <a:gd name="connsiteY11" fmla="*/ 1511304 h 1511306"/>
              <a:gd name="connsiteX12" fmla="*/ 2405743 w 7346605"/>
              <a:gd name="connsiteY12" fmla="*/ 1511306 h 1511306"/>
              <a:gd name="connsiteX13" fmla="*/ 1333411 w 7346605"/>
              <a:gd name="connsiteY13" fmla="*/ 1511306 h 1511306"/>
              <a:gd name="connsiteX14" fmla="*/ 1219208 w 7346605"/>
              <a:gd name="connsiteY14" fmla="*/ 1511306 h 1511306"/>
              <a:gd name="connsiteX15" fmla="*/ 1209568 w 7346605"/>
              <a:gd name="connsiteY15" fmla="*/ 1511306 h 1511306"/>
              <a:gd name="connsiteX16" fmla="*/ 239486 w 7346605"/>
              <a:gd name="connsiteY16" fmla="*/ 1511306 h 1511306"/>
              <a:gd name="connsiteX17" fmla="*/ 0 w 7346605"/>
              <a:gd name="connsiteY17"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346605" h="1511306">
                <a:moveTo>
                  <a:pt x="0" y="0"/>
                </a:moveTo>
                <a:lnTo>
                  <a:pt x="239486" y="0"/>
                </a:lnTo>
                <a:lnTo>
                  <a:pt x="1209568" y="0"/>
                </a:lnTo>
                <a:lnTo>
                  <a:pt x="2405743" y="0"/>
                </a:lnTo>
                <a:lnTo>
                  <a:pt x="2405743" y="2544"/>
                </a:lnTo>
                <a:lnTo>
                  <a:pt x="2801131" y="2544"/>
                </a:lnTo>
                <a:lnTo>
                  <a:pt x="2801131" y="0"/>
                </a:lnTo>
                <a:lnTo>
                  <a:pt x="7346605" y="0"/>
                </a:lnTo>
                <a:lnTo>
                  <a:pt x="6648988" y="1511301"/>
                </a:lnTo>
                <a:lnTo>
                  <a:pt x="2801132" y="1511301"/>
                </a:lnTo>
                <a:lnTo>
                  <a:pt x="2801132" y="1511304"/>
                </a:lnTo>
                <a:lnTo>
                  <a:pt x="2405743" y="1511304"/>
                </a:lnTo>
                <a:lnTo>
                  <a:pt x="2405743" y="1511306"/>
                </a:lnTo>
                <a:lnTo>
                  <a:pt x="1333411" y="1511306"/>
                </a:lnTo>
                <a:lnTo>
                  <a:pt x="1219208" y="1511306"/>
                </a:lnTo>
                <a:lnTo>
                  <a:pt x="120956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95000"/>
                </a:schemeClr>
              </a:solidFill>
            </a:endParaRPr>
          </a:p>
        </p:txBody>
      </p:sp>
      <p:sp>
        <p:nvSpPr>
          <p:cNvPr id="2" name="Title 1">
            <a:extLst>
              <a:ext uri="{FF2B5EF4-FFF2-40B4-BE49-F238E27FC236}">
                <a16:creationId xmlns:a16="http://schemas.microsoft.com/office/drawing/2014/main" id="{81B28370-6B1C-41C1-B51B-DEB7E13BAC04}"/>
              </a:ext>
            </a:extLst>
          </p:cNvPr>
          <p:cNvSpPr>
            <a:spLocks noGrp="1"/>
          </p:cNvSpPr>
          <p:nvPr>
            <p:ph type="title"/>
          </p:nvPr>
        </p:nvSpPr>
        <p:spPr>
          <a:xfrm>
            <a:off x="950121" y="5529884"/>
            <a:ext cx="5693783" cy="1096331"/>
          </a:xfrm>
        </p:spPr>
        <p:txBody>
          <a:bodyPr vert="horz" lIns="91440" tIns="45720" rIns="91440" bIns="45720" rtlCol="0" anchor="ctr">
            <a:normAutofit/>
          </a:bodyPr>
          <a:lstStyle/>
          <a:p>
            <a:r>
              <a:rPr lang="en-US" sz="4000" kern="1200" dirty="0">
                <a:solidFill>
                  <a:srgbClr val="303030"/>
                </a:solidFill>
                <a:latin typeface="+mj-lt"/>
                <a:ea typeface="+mj-ea"/>
                <a:cs typeface="+mj-cs"/>
              </a:rPr>
              <a:t>Cloud </a:t>
            </a:r>
            <a:r>
              <a:rPr lang="en-US" sz="4000" kern="1200" dirty="0" err="1">
                <a:solidFill>
                  <a:srgbClr val="303030"/>
                </a:solidFill>
                <a:latin typeface="+mj-lt"/>
                <a:ea typeface="+mj-ea"/>
                <a:cs typeface="+mj-cs"/>
              </a:rPr>
              <a:t>hybride</a:t>
            </a:r>
            <a:endParaRPr lang="en-US" sz="4000" kern="1200" dirty="0">
              <a:solidFill>
                <a:srgbClr val="303030"/>
              </a:solidFill>
              <a:latin typeface="+mj-lt"/>
              <a:ea typeface="+mj-ea"/>
              <a:cs typeface="+mj-cs"/>
            </a:endParaRPr>
          </a:p>
        </p:txBody>
      </p:sp>
      <p:sp>
        <p:nvSpPr>
          <p:cNvPr id="3" name="Text Placeholder 2">
            <a:extLst>
              <a:ext uri="{FF2B5EF4-FFF2-40B4-BE49-F238E27FC236}">
                <a16:creationId xmlns:a16="http://schemas.microsoft.com/office/drawing/2014/main" id="{F5B850AC-D558-4397-A13C-1B32E5FA6B7C}"/>
              </a:ext>
            </a:extLst>
          </p:cNvPr>
          <p:cNvSpPr>
            <a:spLocks noGrp="1"/>
          </p:cNvSpPr>
          <p:nvPr>
            <p:ph type="body" sz="quarter" idx="10"/>
          </p:nvPr>
        </p:nvSpPr>
        <p:spPr>
          <a:xfrm>
            <a:off x="7534655" y="965199"/>
            <a:ext cx="4008101" cy="4020458"/>
          </a:xfrm>
        </p:spPr>
        <p:txBody>
          <a:bodyPr vert="horz" lIns="91440" tIns="45720" rIns="91440" bIns="45720" rtlCol="0" anchor="ctr">
            <a:normAutofit/>
          </a:bodyPr>
          <a:lstStyle/>
          <a:p>
            <a:pPr marL="0" indent="0">
              <a:buNone/>
            </a:pPr>
            <a:r>
              <a:rPr lang="fr-FR" dirty="0"/>
              <a:t>Un cloud hybride combine des </a:t>
            </a:r>
            <a:r>
              <a:rPr lang="fr-FR" dirty="0" err="1"/>
              <a:t>clouds</a:t>
            </a:r>
            <a:r>
              <a:rPr lang="fr-FR" dirty="0"/>
              <a:t> publics et privés, vous permettant d'exécuter vos applications dans l'emplacement le plus approprié</a:t>
            </a:r>
            <a:endParaRPr lang="en-US" sz="2000" dirty="0"/>
          </a:p>
        </p:txBody>
      </p:sp>
      <p:pic>
        <p:nvPicPr>
          <p:cNvPr id="5" name="Picture 4" descr="The public cloud image and private cloud image are connected with a plus sign, demonstrating that a hybrid cloud is a combination of the two.">
            <a:extLst>
              <a:ext uri="{FF2B5EF4-FFF2-40B4-BE49-F238E27FC236}">
                <a16:creationId xmlns:a16="http://schemas.microsoft.com/office/drawing/2014/main" id="{ED7C7614-FBDC-4247-874E-DC5CA77E9C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0121" y="1385350"/>
            <a:ext cx="5941068" cy="3148766"/>
          </a:xfrm>
          <a:prstGeom prst="rect">
            <a:avLst/>
          </a:prstGeom>
        </p:spPr>
      </p:pic>
    </p:spTree>
    <p:extLst>
      <p:ext uri="{BB962C8B-B14F-4D97-AF65-F5344CB8AC3E}">
        <p14:creationId xmlns:p14="http://schemas.microsoft.com/office/powerpoint/2010/main" val="44701545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401671" y="365125"/>
            <a:ext cx="10201478" cy="873565"/>
          </a:xfrm>
        </p:spPr>
        <p:txBody>
          <a:bodyPr/>
          <a:lstStyle/>
          <a:p>
            <a:r>
              <a:rPr lang="fr-FR" dirty="0"/>
              <a:t>Comparaison des modèle cloud</a:t>
            </a:r>
            <a:endParaRPr lang="en-US" dirty="0"/>
          </a:p>
        </p:txBody>
      </p: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401671" y="1249471"/>
            <a:ext cx="11018520" cy="5057607"/>
          </a:xfrm>
        </p:spPr>
        <p:txBody>
          <a:bodyPr>
            <a:normAutofit fontScale="77500" lnSpcReduction="20000"/>
          </a:bodyPr>
          <a:lstStyle/>
          <a:p>
            <a:r>
              <a:rPr lang="fr-FR" sz="3100" b="1" dirty="0"/>
              <a:t>Cloud public </a:t>
            </a:r>
            <a:r>
              <a:rPr lang="fr-FR" sz="3100" dirty="0"/>
              <a:t>:</a:t>
            </a:r>
          </a:p>
          <a:p>
            <a:pPr lvl="1"/>
            <a:r>
              <a:rPr lang="fr-FR" sz="2700" dirty="0"/>
              <a:t>Pas de </a:t>
            </a:r>
            <a:r>
              <a:rPr lang="fr-FR" sz="2700" dirty="0" err="1"/>
              <a:t>CapEx</a:t>
            </a:r>
            <a:r>
              <a:rPr lang="fr-FR" sz="2700" dirty="0"/>
              <a:t>. Vous n'avez pas besoin d'acheter un nouveau serveur pour adapter la capacité aux besoins.</a:t>
            </a:r>
          </a:p>
          <a:p>
            <a:pPr lvl="1"/>
            <a:r>
              <a:rPr lang="fr-FR" sz="2700" dirty="0"/>
              <a:t>Agilité. </a:t>
            </a:r>
          </a:p>
          <a:p>
            <a:pPr lvl="1"/>
            <a:r>
              <a:rPr lang="fr-FR" sz="2700" dirty="0"/>
              <a:t>Les applications peuvent être accessibles rapidement et </a:t>
            </a:r>
            <a:r>
              <a:rPr lang="fr-FR" sz="2700" dirty="0" err="1"/>
              <a:t>déprovisionnés</a:t>
            </a:r>
            <a:r>
              <a:rPr lang="fr-FR" sz="2700" dirty="0"/>
              <a:t> en cas de besoin.</a:t>
            </a:r>
          </a:p>
          <a:p>
            <a:pPr lvl="1"/>
            <a:r>
              <a:rPr lang="fr-FR" sz="2700" dirty="0"/>
              <a:t>Modèle basé sur la consommation. Les organisations ne paient que pour ce qu'elles utilisent et fonctionnent selon un modèle </a:t>
            </a:r>
            <a:r>
              <a:rPr lang="fr-FR" sz="2700" dirty="0" err="1"/>
              <a:t>OpEx</a:t>
            </a:r>
            <a:r>
              <a:rPr lang="fr-FR" sz="2700" dirty="0"/>
              <a:t>.</a:t>
            </a:r>
          </a:p>
          <a:p>
            <a:r>
              <a:rPr lang="fr-FR" sz="3100" b="1" dirty="0"/>
              <a:t>Cloud privé </a:t>
            </a:r>
            <a:r>
              <a:rPr lang="fr-FR" sz="3100" dirty="0"/>
              <a:t>:</a:t>
            </a:r>
          </a:p>
          <a:p>
            <a:pPr lvl="1"/>
            <a:r>
              <a:rPr lang="fr-FR" sz="2700" dirty="0"/>
              <a:t>Autorité. Les organisations ont un contrôle total sur les ressources.</a:t>
            </a:r>
          </a:p>
          <a:p>
            <a:pPr lvl="1"/>
            <a:r>
              <a:rPr lang="fr-FR" sz="2700" dirty="0"/>
              <a:t>Sécurité. Les organisations ont un contrôle total sur la sécurité.</a:t>
            </a:r>
          </a:p>
          <a:p>
            <a:r>
              <a:rPr lang="fr-FR" sz="3100" b="1" dirty="0"/>
              <a:t>Cloud hybride </a:t>
            </a:r>
            <a:r>
              <a:rPr lang="fr-FR" sz="3100" dirty="0"/>
              <a:t>:</a:t>
            </a:r>
          </a:p>
          <a:p>
            <a:pPr lvl="1"/>
            <a:r>
              <a:rPr lang="fr-FR" sz="2700" dirty="0"/>
              <a:t>Flexibilité. Le scénario le plus flexible. Avec une configuration de cloud hybride, une organisation peut déterminer s'il convient d'exécuter ses applications dans un cloud privé ou dans un cloud public.</a:t>
            </a:r>
          </a:p>
          <a:p>
            <a:pPr lvl="1"/>
            <a:r>
              <a:rPr lang="fr-FR" sz="2700" dirty="0"/>
              <a:t>Conformité. Les organisations conservent la capacité de se conformer à des exigences strictes en matière de sécurité, de conformité ou de droit au besoin.</a:t>
            </a:r>
            <a:endParaRPr lang="en-US" dirty="0"/>
          </a:p>
        </p:txBody>
      </p:sp>
    </p:spTree>
    <p:extLst>
      <p:ext uri="{BB962C8B-B14F-4D97-AF65-F5344CB8AC3E}">
        <p14:creationId xmlns:p14="http://schemas.microsoft.com/office/powerpoint/2010/main" val="101725796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71CCCAD-D9D8-42F3-9D23-ED0110EE677A}"/>
              </a:ext>
            </a:extLst>
          </p:cNvPr>
          <p:cNvSpPr>
            <a:spLocks noGrp="1"/>
          </p:cNvSpPr>
          <p:nvPr>
            <p:ph type="title"/>
          </p:nvPr>
        </p:nvSpPr>
        <p:spPr>
          <a:xfrm>
            <a:off x="2951866" y="3103764"/>
            <a:ext cx="6288267" cy="650471"/>
          </a:xfrm>
        </p:spPr>
        <p:txBody>
          <a:bodyPr>
            <a:normAutofit/>
          </a:bodyPr>
          <a:lstStyle/>
          <a:p>
            <a:r>
              <a:rPr lang="fr-FR" sz="3000" dirty="0">
                <a:latin typeface="Segoe UI Semibold (Headings)"/>
              </a:rPr>
              <a:t>Leçon 04 : Types de services cloud</a:t>
            </a:r>
            <a:endParaRPr lang="en-US" sz="3000" dirty="0"/>
          </a:p>
        </p:txBody>
      </p:sp>
      <p:pic>
        <p:nvPicPr>
          <p:cNvPr id="10" name="Picture 9">
            <a:extLst>
              <a:ext uri="{FF2B5EF4-FFF2-40B4-BE49-F238E27FC236}">
                <a16:creationId xmlns:a16="http://schemas.microsoft.com/office/drawing/2014/main" id="{5C506B8B-5E30-4FFD-815F-882D307797D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717741" y="4758118"/>
            <a:ext cx="1867259" cy="1579989"/>
          </a:xfrm>
          <a:prstGeom prst="rect">
            <a:avLst/>
          </a:prstGeom>
          <a:effectLst>
            <a:softEdge rad="419100"/>
          </a:effectLst>
        </p:spPr>
      </p:pic>
    </p:spTree>
    <p:extLst>
      <p:ext uri="{BB962C8B-B14F-4D97-AF65-F5344CB8AC3E}">
        <p14:creationId xmlns:p14="http://schemas.microsoft.com/office/powerpoint/2010/main" val="3808887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a:xfrm>
            <a:off x="3263754" y="3152001"/>
            <a:ext cx="4625187" cy="553998"/>
          </a:xfrm>
        </p:spPr>
        <p:txBody>
          <a:bodyPr>
            <a:normAutofit fontScale="90000"/>
          </a:bodyPr>
          <a:lstStyle/>
          <a:p>
            <a:r>
              <a:rPr lang="en-US" dirty="0">
                <a:hlinkClick r:id="rId3"/>
              </a:rPr>
              <a:t>Video: </a:t>
            </a:r>
            <a:r>
              <a:rPr lang="en-US" dirty="0"/>
              <a:t>Cloud Services</a:t>
            </a:r>
          </a:p>
        </p:txBody>
      </p:sp>
    </p:spTree>
    <p:extLst>
      <p:ext uri="{BB962C8B-B14F-4D97-AF65-F5344CB8AC3E}">
        <p14:creationId xmlns:p14="http://schemas.microsoft.com/office/powerpoint/2010/main" val="788139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643467" y="643467"/>
            <a:ext cx="3363974" cy="1597315"/>
          </a:xfrm>
          <a:noFill/>
          <a:ln w="19050">
            <a:solidFill>
              <a:schemeClr val="bg1"/>
            </a:solidFill>
          </a:ln>
        </p:spPr>
        <p:txBody>
          <a:bodyPr vert="horz" wrap="square" lIns="91440" tIns="45720" rIns="91440" bIns="45720" rtlCol="0" anchor="ctr">
            <a:normAutofit/>
          </a:bodyPr>
          <a:lstStyle/>
          <a:p>
            <a:pPr algn="ctr"/>
            <a:r>
              <a:rPr lang="en-US" sz="2800" kern="1200" dirty="0">
                <a:solidFill>
                  <a:schemeClr val="bg1"/>
                </a:solidFill>
                <a:latin typeface="+mj-lt"/>
                <a:ea typeface="+mj-ea"/>
                <a:cs typeface="+mj-cs"/>
              </a:rPr>
              <a:t>IaaS</a:t>
            </a:r>
          </a:p>
        </p:txBody>
      </p: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643468" y="2638044"/>
            <a:ext cx="3363974" cy="3415622"/>
          </a:xfrm>
        </p:spPr>
        <p:txBody>
          <a:bodyPr vert="horz" lIns="91440" tIns="45720" rIns="91440" bIns="45720" rtlCol="0">
            <a:normAutofit fontScale="92500" lnSpcReduction="10000"/>
          </a:bodyPr>
          <a:lstStyle/>
          <a:p>
            <a:pPr marL="0" indent="0">
              <a:buNone/>
            </a:pPr>
            <a:r>
              <a:rPr lang="fr-FR" sz="2000" dirty="0">
                <a:solidFill>
                  <a:schemeClr val="bg1"/>
                </a:solidFill>
              </a:rPr>
              <a:t>IaaS est la catégorie la plus basique des services de cloud </a:t>
            </a:r>
            <a:r>
              <a:rPr lang="fr-FR" sz="2000" dirty="0" err="1">
                <a:solidFill>
                  <a:schemeClr val="bg1"/>
                </a:solidFill>
              </a:rPr>
              <a:t>computing</a:t>
            </a:r>
            <a:r>
              <a:rPr lang="fr-FR" sz="2000" dirty="0">
                <a:solidFill>
                  <a:schemeClr val="bg1"/>
                </a:solidFill>
              </a:rPr>
              <a:t>. Avec IaaS, vous louez des serveurs d'infrastructure informatique et des machines virtuelles (VM), des systèmes de stockage, des réseaux et des systèmes d'exploitation auprès d'un fournisseur de cloud à l'utilisation. Il s'agit d'une infrastructure informatique instantanée, approvisionnement et géré sur Internet.</a:t>
            </a:r>
            <a:endParaRPr lang="en-US" sz="2000" dirty="0">
              <a:solidFill>
                <a:schemeClr val="bg1"/>
              </a:solidFill>
            </a:endParaRPr>
          </a:p>
        </p:txBody>
      </p:sp>
      <p:pic>
        <p:nvPicPr>
          <p:cNvPr id="8" name="Picture 7" descr="IaaS is encompassing the following three icons: Servers and storage, Networking firewalls and security, and Datacenter physical plant and building.">
            <a:extLst>
              <a:ext uri="{FF2B5EF4-FFF2-40B4-BE49-F238E27FC236}">
                <a16:creationId xmlns:a16="http://schemas.microsoft.com/office/drawing/2014/main" id="{052FE75B-D023-445E-80F4-A24E03F8EA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5137" y="1780262"/>
            <a:ext cx="6513395" cy="3706136"/>
          </a:xfrm>
          <a:prstGeom prst="rect">
            <a:avLst/>
          </a:prstGeom>
        </p:spPr>
      </p:pic>
    </p:spTree>
    <p:extLst>
      <p:ext uri="{BB962C8B-B14F-4D97-AF65-F5344CB8AC3E}">
        <p14:creationId xmlns:p14="http://schemas.microsoft.com/office/powerpoint/2010/main" val="110796427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8560" y="0"/>
            <a:ext cx="4654296"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8172027" y="643467"/>
            <a:ext cx="3363974" cy="1597315"/>
          </a:xfrm>
          <a:noFill/>
          <a:ln w="19050">
            <a:solidFill>
              <a:schemeClr val="bg1"/>
            </a:solidFill>
          </a:ln>
        </p:spPr>
        <p:txBody>
          <a:bodyPr vert="horz" wrap="square" lIns="91440" tIns="45720" rIns="91440" bIns="45720" rtlCol="0" anchor="ctr">
            <a:normAutofit/>
          </a:bodyPr>
          <a:lstStyle/>
          <a:p>
            <a:pPr algn="ctr"/>
            <a:r>
              <a:rPr lang="en-US" sz="2800" kern="1200" dirty="0">
                <a:solidFill>
                  <a:schemeClr val="bg1"/>
                </a:solidFill>
                <a:latin typeface="+mj-lt"/>
                <a:ea typeface="+mj-ea"/>
                <a:cs typeface="+mj-cs"/>
              </a:rPr>
              <a:t>PaaS</a:t>
            </a:r>
          </a:p>
        </p:txBody>
      </p: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8172028" y="2638044"/>
            <a:ext cx="3363974" cy="3415622"/>
          </a:xfrm>
        </p:spPr>
        <p:txBody>
          <a:bodyPr vert="horz" lIns="91440" tIns="45720" rIns="91440" bIns="45720" rtlCol="0">
            <a:normAutofit/>
          </a:bodyPr>
          <a:lstStyle/>
          <a:p>
            <a:pPr marL="0" indent="0">
              <a:buNone/>
            </a:pPr>
            <a:r>
              <a:rPr lang="fr-FR" sz="2000" dirty="0">
                <a:solidFill>
                  <a:schemeClr val="bg1"/>
                </a:solidFill>
              </a:rPr>
              <a:t>PaaS fournit un environnement pour la construction, le test et le déploiement d'applications logicielles. L'objectif de PaaS est d'aider à créer une application le plus rapidement possible sans avoir à se concentrer sur la gestion de l'infrastructure sous-jacente</a:t>
            </a:r>
            <a:r>
              <a:rPr lang="en-US" sz="2000" dirty="0">
                <a:solidFill>
                  <a:schemeClr val="bg1"/>
                </a:solidFill>
              </a:rPr>
              <a:t>.</a:t>
            </a:r>
          </a:p>
        </p:txBody>
      </p:sp>
      <p:pic>
        <p:nvPicPr>
          <p:cNvPr id="6" name="Picture 5" descr="PaaS encompasses IaaS. The IaaS icons are Servers and Storage, Networking firewalls and security, and Datacenter physical plant and security. In addition to the IaaS icons, PaaS icons include an Operating systems icon, and a Development tools, database management, and business analytics icons.">
            <a:extLst>
              <a:ext uri="{FF2B5EF4-FFF2-40B4-BE49-F238E27FC236}">
                <a16:creationId xmlns:a16="http://schemas.microsoft.com/office/drawing/2014/main" id="{23F88025-03F2-43B9-8CE8-0E6D8D3A4A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856" y="2005263"/>
            <a:ext cx="7297598" cy="3161260"/>
          </a:xfrm>
          <a:prstGeom prst="rect">
            <a:avLst/>
          </a:prstGeom>
        </p:spPr>
      </p:pic>
    </p:spTree>
    <p:extLst>
      <p:ext uri="{BB962C8B-B14F-4D97-AF65-F5344CB8AC3E}">
        <p14:creationId xmlns:p14="http://schemas.microsoft.com/office/powerpoint/2010/main" val="154862303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31AC9-F9EC-4834-B672-2C514B2E18FD}"/>
              </a:ext>
            </a:extLst>
          </p:cNvPr>
          <p:cNvSpPr>
            <a:spLocks noGrp="1"/>
          </p:cNvSpPr>
          <p:nvPr>
            <p:ph type="title"/>
          </p:nvPr>
        </p:nvSpPr>
        <p:spPr>
          <a:xfrm>
            <a:off x="3268205" y="2999379"/>
            <a:ext cx="5655590" cy="859241"/>
          </a:xfrm>
        </p:spPr>
        <p:txBody>
          <a:bodyPr>
            <a:normAutofit/>
          </a:bodyPr>
          <a:lstStyle/>
          <a:p>
            <a:r>
              <a:rPr lang="fr-FR" sz="3000" dirty="0">
                <a:latin typeface="Segoe UI Semibold (Headings)"/>
              </a:rPr>
              <a:t>Leçon 01 : Introduction</a:t>
            </a:r>
            <a:endParaRPr lang="fr-FR" sz="3000" dirty="0"/>
          </a:p>
        </p:txBody>
      </p:sp>
      <p:pic>
        <p:nvPicPr>
          <p:cNvPr id="10" name="Picture 9">
            <a:extLst>
              <a:ext uri="{FF2B5EF4-FFF2-40B4-BE49-F238E27FC236}">
                <a16:creationId xmlns:a16="http://schemas.microsoft.com/office/drawing/2014/main" id="{5C506B8B-5E30-4FFD-815F-882D307797D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091450" y="5176725"/>
            <a:ext cx="1426152" cy="1206745"/>
          </a:xfrm>
          <a:prstGeom prst="rect">
            <a:avLst/>
          </a:prstGeom>
          <a:effectLst>
            <a:softEdge rad="317500"/>
          </a:effectLst>
        </p:spPr>
      </p:pic>
    </p:spTree>
    <p:extLst>
      <p:ext uri="{BB962C8B-B14F-4D97-AF65-F5344CB8AC3E}">
        <p14:creationId xmlns:p14="http://schemas.microsoft.com/office/powerpoint/2010/main" val="2014993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0792D4F-247E-46FE-85FC-881DEFA41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634276" y="4892358"/>
            <a:ext cx="3766272" cy="1325563"/>
          </a:xfrm>
        </p:spPr>
        <p:txBody>
          <a:bodyPr vert="horz" lIns="91440" tIns="45720" rIns="91440" bIns="45720" rtlCol="0" anchor="ctr">
            <a:normAutofit/>
          </a:bodyPr>
          <a:lstStyle/>
          <a:p>
            <a:pPr algn="ctr"/>
            <a:r>
              <a:rPr lang="en-US" sz="2400" kern="1200" dirty="0">
                <a:solidFill>
                  <a:schemeClr val="bg1"/>
                </a:solidFill>
                <a:latin typeface="+mj-lt"/>
                <a:ea typeface="+mj-ea"/>
                <a:cs typeface="+mj-cs"/>
              </a:rPr>
              <a:t>SaaS</a:t>
            </a:r>
          </a:p>
        </p:txBody>
      </p:sp>
      <p:pic>
        <p:nvPicPr>
          <p:cNvPr id="6" name="Picture 5" descr="SaaS encompasses PaaS, which encompasses IaaS. The IaaS icons are Servers and Storage, Networking firewalls and security, and Datacenter physical plant and security. In addition to the IaaS icons, PaaS icons include an Operating systems icon, and a Development tools, database management, and business analytics icon. The SaaS icon includes all of the PaaS icon and a Hosted applications and apps icon.">
            <a:extLst>
              <a:ext uri="{FF2B5EF4-FFF2-40B4-BE49-F238E27FC236}">
                <a16:creationId xmlns:a16="http://schemas.microsoft.com/office/drawing/2014/main" id="{3736F518-16D9-40E6-BB25-30605A32E1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096" y="66786"/>
            <a:ext cx="10972800" cy="4306825"/>
          </a:xfrm>
          <a:prstGeom prst="rect">
            <a:avLst/>
          </a:prstGeom>
        </p:spPr>
      </p:pic>
      <p:cxnSp>
        <p:nvCxnSpPr>
          <p:cNvPr id="17" name="Straight Connector 16">
            <a:extLst>
              <a:ext uri="{FF2B5EF4-FFF2-40B4-BE49-F238E27FC236}">
                <a16:creationId xmlns:a16="http://schemas.microsoft.com/office/drawing/2014/main" id="{CE272F12-AF86-441A-BC1B-C014BBBF85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639665" y="5097939"/>
            <a:ext cx="0" cy="914400"/>
          </a:xfrm>
          <a:prstGeom prst="line">
            <a:avLst/>
          </a:prstGeom>
          <a:ln w="190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4878784" y="4824249"/>
            <a:ext cx="6673136" cy="1461780"/>
          </a:xfrm>
        </p:spPr>
        <p:txBody>
          <a:bodyPr vert="horz" lIns="91440" tIns="45720" rIns="91440" bIns="45720" rtlCol="0" anchor="ctr">
            <a:normAutofit/>
          </a:bodyPr>
          <a:lstStyle/>
          <a:p>
            <a:pPr marL="0" indent="0">
              <a:buNone/>
            </a:pPr>
            <a:r>
              <a:rPr lang="fr-FR" sz="1800" dirty="0">
                <a:solidFill>
                  <a:schemeClr val="bg1"/>
                </a:solidFill>
              </a:rPr>
              <a:t>SaaS est un logiciel centralisé hébergé et géré pour le client final. Il permet aux utilisateurs de se connecter et d'utiliser des applications basées sur le cloud sur Internet. Les exemples les plus courants sont le courrier électronique, les calendriers et les outils de bureau tels que Microsoft Office 365.</a:t>
            </a:r>
            <a:endParaRPr lang="en-US" sz="1800" dirty="0">
              <a:solidFill>
                <a:schemeClr val="bg1"/>
              </a:solidFill>
            </a:endParaRPr>
          </a:p>
        </p:txBody>
      </p:sp>
    </p:spTree>
    <p:extLst>
      <p:ext uri="{BB962C8B-B14F-4D97-AF65-F5344CB8AC3E}">
        <p14:creationId xmlns:p14="http://schemas.microsoft.com/office/powerpoint/2010/main" val="294858471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401671" y="365125"/>
            <a:ext cx="10201478" cy="873565"/>
          </a:xfrm>
        </p:spPr>
        <p:txBody>
          <a:bodyPr/>
          <a:lstStyle/>
          <a:p>
            <a:r>
              <a:rPr lang="en-US" dirty="0" err="1"/>
              <a:t>Comparaison</a:t>
            </a:r>
            <a:r>
              <a:rPr lang="en-US" dirty="0"/>
              <a:t> des services cloud</a:t>
            </a:r>
          </a:p>
        </p:txBody>
      </p: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584200" y="1435497"/>
            <a:ext cx="11018520" cy="5057378"/>
          </a:xfrm>
        </p:spPr>
        <p:txBody>
          <a:bodyPr>
            <a:normAutofit lnSpcReduction="10000"/>
          </a:bodyPr>
          <a:lstStyle/>
          <a:p>
            <a:r>
              <a:rPr lang="fr-FR" b="1" dirty="0"/>
              <a:t>IaaS</a:t>
            </a:r>
            <a:r>
              <a:rPr lang="fr-FR" dirty="0"/>
              <a:t>: </a:t>
            </a:r>
          </a:p>
          <a:p>
            <a:pPr lvl="1"/>
            <a:r>
              <a:rPr lang="fr-FR" dirty="0"/>
              <a:t>Flexibilité. IaaS est le service cloud le plus flexible car vous avez le contrôle pour configurer et gérer le matériel exécutant votre application.</a:t>
            </a:r>
          </a:p>
          <a:p>
            <a:r>
              <a:rPr lang="fr-FR" b="1" dirty="0"/>
              <a:t>PaaS</a:t>
            </a:r>
            <a:r>
              <a:rPr lang="fr-FR" dirty="0"/>
              <a:t>: </a:t>
            </a:r>
          </a:p>
          <a:p>
            <a:pPr lvl="1"/>
            <a:r>
              <a:rPr lang="fr-FR" dirty="0"/>
              <a:t>Productivité. Les utilisateurs peuvent se concentrer que sur le développement d'applications, car toute la gestion de la plate-forme est gérée par le fournisseur de cloud. </a:t>
            </a:r>
          </a:p>
          <a:p>
            <a:pPr lvl="1"/>
            <a:r>
              <a:rPr lang="fr-FR" dirty="0"/>
              <a:t>Travailler avec des équipes distribuées car les services sont plus faciles, la plate-forme est accessible sur Internet et peut être rendue disponible plus facilement dans le monde entier.</a:t>
            </a:r>
          </a:p>
          <a:p>
            <a:r>
              <a:rPr lang="fr-FR" b="1" dirty="0"/>
              <a:t>SaaS</a:t>
            </a:r>
            <a:r>
              <a:rPr lang="fr-FR" dirty="0"/>
              <a:t>: </a:t>
            </a:r>
          </a:p>
          <a:p>
            <a:pPr lvl="1"/>
            <a:r>
              <a:rPr lang="fr-FR" dirty="0"/>
              <a:t>Modèle de tarification à l'utilisation. Les utilisateurs paient pour le logiciel qu'ils utilisent sur un modèle d'abonnement, généralement mensuelle ou annuel, quelle que soit la fréquence d’utilisation.</a:t>
            </a:r>
            <a:endParaRPr lang="en-US" sz="2000" dirty="0"/>
          </a:p>
        </p:txBody>
      </p:sp>
    </p:spTree>
    <p:extLst>
      <p:ext uri="{BB962C8B-B14F-4D97-AF65-F5344CB8AC3E}">
        <p14:creationId xmlns:p14="http://schemas.microsoft.com/office/powerpoint/2010/main" val="210247551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6866D-A435-4CF0-908C-E7FC50CA1600}"/>
              </a:ext>
            </a:extLst>
          </p:cNvPr>
          <p:cNvSpPr>
            <a:spLocks noGrp="1"/>
          </p:cNvSpPr>
          <p:nvPr>
            <p:ph type="title"/>
          </p:nvPr>
        </p:nvSpPr>
        <p:spPr>
          <a:xfrm>
            <a:off x="369213" y="101792"/>
            <a:ext cx="10201478" cy="873565"/>
          </a:xfrm>
        </p:spPr>
        <p:txBody>
          <a:bodyPr/>
          <a:lstStyle/>
          <a:p>
            <a:r>
              <a:rPr lang="en-US" dirty="0" err="1"/>
              <a:t>Responsabilités</a:t>
            </a:r>
            <a:r>
              <a:rPr lang="en-US" dirty="0"/>
              <a:t> de gestion</a:t>
            </a:r>
          </a:p>
        </p:txBody>
      </p:sp>
      <p:sp>
        <p:nvSpPr>
          <p:cNvPr id="3" name="Text Placeholder 2">
            <a:extLst>
              <a:ext uri="{FF2B5EF4-FFF2-40B4-BE49-F238E27FC236}">
                <a16:creationId xmlns:a16="http://schemas.microsoft.com/office/drawing/2014/main" id="{013477EB-7FAD-4477-A63C-B9B582BD14A4}"/>
              </a:ext>
            </a:extLst>
          </p:cNvPr>
          <p:cNvSpPr>
            <a:spLocks noGrp="1"/>
          </p:cNvSpPr>
          <p:nvPr>
            <p:ph type="body" sz="quarter" idx="10"/>
          </p:nvPr>
        </p:nvSpPr>
        <p:spPr>
          <a:xfrm>
            <a:off x="401671" y="1359080"/>
            <a:ext cx="5199029" cy="4714291"/>
          </a:xfrm>
        </p:spPr>
        <p:txBody>
          <a:bodyPr>
            <a:normAutofit fontScale="92500"/>
          </a:bodyPr>
          <a:lstStyle/>
          <a:p>
            <a:r>
              <a:rPr lang="fr-FR" sz="2400" dirty="0"/>
              <a:t>IaaS nécessite la gestion la plus facile par les utilisateurs de tous les services cloud. L'utilisateur est responsable de la gestion des systèmes d'exploitation, des données et des applications.</a:t>
            </a:r>
          </a:p>
          <a:p>
            <a:r>
              <a:rPr lang="fr-FR" sz="2400" dirty="0"/>
              <a:t>PaaS nécessite moins de gestion utilisateur. Le fournisseur de cloud gère les systèmes d'exploitation, et l'utilisateur est responsable des applications et des données qu'il exécute et stocke.</a:t>
            </a:r>
          </a:p>
          <a:p>
            <a:r>
              <a:rPr lang="fr-FR" sz="2400" dirty="0"/>
              <a:t>SaaS nécessite le moins de gestion. Le fournisseur de cloud est responsable de la gestion de tout, et l'utilisateur final utilise simplement le logiciel.</a:t>
            </a:r>
            <a:endParaRPr lang="en-IE" sz="2400" dirty="0"/>
          </a:p>
        </p:txBody>
      </p:sp>
      <p:pic>
        <p:nvPicPr>
          <p:cNvPr id="8" name="Picture 7" descr="A screenshot of a cell phone&#10;&#10;Description automatically generated">
            <a:extLst>
              <a:ext uri="{FF2B5EF4-FFF2-40B4-BE49-F238E27FC236}">
                <a16:creationId xmlns:a16="http://schemas.microsoft.com/office/drawing/2014/main" id="{B77EBB59-F1A5-44C1-8B4D-1156994846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3526" y="975357"/>
            <a:ext cx="6219261" cy="5651768"/>
          </a:xfrm>
          <a:prstGeom prst="rect">
            <a:avLst/>
          </a:prstGeom>
        </p:spPr>
      </p:pic>
    </p:spTree>
    <p:extLst>
      <p:ext uri="{BB962C8B-B14F-4D97-AF65-F5344CB8AC3E}">
        <p14:creationId xmlns:p14="http://schemas.microsoft.com/office/powerpoint/2010/main" val="49626438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0283BE2-39C5-44F0-A2FF-739EE3B78A94}"/>
              </a:ext>
            </a:extLst>
          </p:cNvPr>
          <p:cNvSpPr>
            <a:spLocks noGrp="1"/>
          </p:cNvSpPr>
          <p:nvPr>
            <p:ph type="title"/>
          </p:nvPr>
        </p:nvSpPr>
        <p:spPr>
          <a:xfrm>
            <a:off x="2787257" y="3103764"/>
            <a:ext cx="7323394" cy="650471"/>
          </a:xfrm>
        </p:spPr>
        <p:txBody>
          <a:bodyPr>
            <a:normAutofit fontScale="90000"/>
          </a:bodyPr>
          <a:lstStyle/>
          <a:p>
            <a:r>
              <a:rPr lang="fr-FR" sz="3000" dirty="0">
                <a:latin typeface="Segoe UI Semibold (Headings)"/>
              </a:rPr>
              <a:t>Leçon 05 : Questions de révision du module</a:t>
            </a:r>
            <a:endParaRPr lang="en-US" sz="3000" dirty="0"/>
          </a:p>
        </p:txBody>
      </p:sp>
      <p:pic>
        <p:nvPicPr>
          <p:cNvPr id="10" name="Picture 9">
            <a:extLst>
              <a:ext uri="{FF2B5EF4-FFF2-40B4-BE49-F238E27FC236}">
                <a16:creationId xmlns:a16="http://schemas.microsoft.com/office/drawing/2014/main" id="{5C506B8B-5E30-4FFD-815F-882D307797D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717741" y="4758118"/>
            <a:ext cx="1867259" cy="1579989"/>
          </a:xfrm>
          <a:prstGeom prst="rect">
            <a:avLst/>
          </a:prstGeom>
          <a:effectLst>
            <a:softEdge rad="419100"/>
          </a:effectLst>
        </p:spPr>
      </p:pic>
    </p:spTree>
    <p:extLst>
      <p:ext uri="{BB962C8B-B14F-4D97-AF65-F5344CB8AC3E}">
        <p14:creationId xmlns:p14="http://schemas.microsoft.com/office/powerpoint/2010/main" val="2686641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79B36-8A5E-4B29-B67C-8AB8D4C7736C}"/>
              </a:ext>
            </a:extLst>
          </p:cNvPr>
          <p:cNvSpPr>
            <a:spLocks noGrp="1"/>
          </p:cNvSpPr>
          <p:nvPr>
            <p:ph type="title"/>
          </p:nvPr>
        </p:nvSpPr>
        <p:spPr/>
        <p:txBody>
          <a:bodyPr/>
          <a:lstStyle/>
          <a:p>
            <a:r>
              <a:rPr lang="en-US" dirty="0"/>
              <a:t>Module 1 </a:t>
            </a:r>
            <a:r>
              <a:rPr lang="en-US" dirty="0" err="1"/>
              <a:t>Révision</a:t>
            </a:r>
            <a:endParaRPr lang="en-US" dirty="0"/>
          </a:p>
        </p:txBody>
      </p:sp>
      <p:sp>
        <p:nvSpPr>
          <p:cNvPr id="3" name="Text Placeholder 2">
            <a:extLst>
              <a:ext uri="{FF2B5EF4-FFF2-40B4-BE49-F238E27FC236}">
                <a16:creationId xmlns:a16="http://schemas.microsoft.com/office/drawing/2014/main" id="{2B368BF4-080F-400D-A4CD-986F4E7685DA}"/>
              </a:ext>
            </a:extLst>
          </p:cNvPr>
          <p:cNvSpPr>
            <a:spLocks noGrp="1"/>
          </p:cNvSpPr>
          <p:nvPr>
            <p:ph type="body" sz="quarter" idx="10"/>
          </p:nvPr>
        </p:nvSpPr>
        <p:spPr>
          <a:xfrm>
            <a:off x="586740" y="1991360"/>
            <a:ext cx="11018520" cy="4501515"/>
          </a:xfrm>
        </p:spPr>
        <p:txBody>
          <a:bodyPr>
            <a:normAutofit/>
          </a:bodyPr>
          <a:lstStyle/>
          <a:p>
            <a:r>
              <a:rPr lang="fr-FR" dirty="0"/>
              <a:t>Quels seraient les avantages de l'utilisation des services cloud ?</a:t>
            </a:r>
          </a:p>
          <a:p>
            <a:r>
              <a:rPr lang="fr-FR" dirty="0"/>
              <a:t>Quel modèle cloud offre le plus grand degré de flexibilité ?</a:t>
            </a:r>
          </a:p>
          <a:p>
            <a:r>
              <a:rPr lang="fr-FR" dirty="0"/>
              <a:t>Vous avez deux types d'applications que vous devez exécuter : les applications héritées qui nécessitent du matériel mainframe spécialisé et les applications plus nouvelles qui peuvent s'exécuter sur du matériel de base. Quel modèle de déploiement cloud serait le mieux pour vous ?</a:t>
            </a:r>
            <a:endParaRPr lang="en-US" dirty="0"/>
          </a:p>
        </p:txBody>
      </p:sp>
    </p:spTree>
    <p:extLst>
      <p:ext uri="{BB962C8B-B14F-4D97-AF65-F5344CB8AC3E}">
        <p14:creationId xmlns:p14="http://schemas.microsoft.com/office/powerpoint/2010/main" val="246975482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B45AA-B474-422B-A9AE-A454242BAC70}"/>
              </a:ext>
            </a:extLst>
          </p:cNvPr>
          <p:cNvSpPr>
            <a:spLocks noGrp="1"/>
          </p:cNvSpPr>
          <p:nvPr>
            <p:ph type="title"/>
          </p:nvPr>
        </p:nvSpPr>
        <p:spPr/>
        <p:txBody>
          <a:bodyPr/>
          <a:lstStyle/>
          <a:p>
            <a:r>
              <a:rPr lang="en-US" dirty="0"/>
              <a:t>Aperçu du module</a:t>
            </a:r>
          </a:p>
        </p:txBody>
      </p:sp>
      <p:sp>
        <p:nvSpPr>
          <p:cNvPr id="3" name="Text Placeholder 2">
            <a:extLst>
              <a:ext uri="{FF2B5EF4-FFF2-40B4-BE49-F238E27FC236}">
                <a16:creationId xmlns:a16="http://schemas.microsoft.com/office/drawing/2014/main" id="{D3A84E69-1CE2-444D-AFCE-E8D719FDB945}"/>
              </a:ext>
            </a:extLst>
          </p:cNvPr>
          <p:cNvSpPr>
            <a:spLocks noGrp="1"/>
          </p:cNvSpPr>
          <p:nvPr>
            <p:ph type="body" sz="quarter" idx="10"/>
          </p:nvPr>
        </p:nvSpPr>
        <p:spPr>
          <a:xfrm>
            <a:off x="838200" y="1446919"/>
            <a:ext cx="11018520" cy="3964162"/>
          </a:xfrm>
        </p:spPr>
        <p:txBody>
          <a:bodyPr/>
          <a:lstStyle/>
          <a:p>
            <a:r>
              <a:rPr lang="fr-FR" dirty="0"/>
              <a:t>Décrire et comprendre les services cloud et leurs avantages Comprendre les termes clés que vous rencontrerez lorsque vous travaillerez avec des services cloud</a:t>
            </a:r>
          </a:p>
          <a:p>
            <a:r>
              <a:rPr lang="fr-FR" dirty="0"/>
              <a:t>Comprendre les modèles de cloud publics, privés et hybrides</a:t>
            </a:r>
          </a:p>
          <a:p>
            <a:r>
              <a:rPr lang="fr-FR" dirty="0"/>
              <a:t>Comprendre l'infrastructure comme un service (IaaS)</a:t>
            </a:r>
          </a:p>
          <a:p>
            <a:r>
              <a:rPr lang="fr-FR" dirty="0"/>
              <a:t>Comprendre la plate-forme comme un service (PaaS)</a:t>
            </a:r>
          </a:p>
          <a:p>
            <a:r>
              <a:rPr lang="fr-FR" dirty="0"/>
              <a:t>Comprendre le Software comme un service (SaaS)</a:t>
            </a:r>
            <a:endParaRPr lang="en-US" dirty="0"/>
          </a:p>
        </p:txBody>
      </p:sp>
    </p:spTree>
    <p:extLst>
      <p:ext uri="{BB962C8B-B14F-4D97-AF65-F5344CB8AC3E}">
        <p14:creationId xmlns:p14="http://schemas.microsoft.com/office/powerpoint/2010/main" val="2376996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60ACF93-C7AA-43C1-A31C-6A3B9D593AAD}"/>
              </a:ext>
            </a:extLst>
          </p:cNvPr>
          <p:cNvSpPr>
            <a:spLocks noGrp="1"/>
          </p:cNvSpPr>
          <p:nvPr>
            <p:ph type="title"/>
          </p:nvPr>
        </p:nvSpPr>
        <p:spPr>
          <a:xfrm>
            <a:off x="2951866" y="3103764"/>
            <a:ext cx="6765875" cy="650471"/>
          </a:xfrm>
        </p:spPr>
        <p:txBody>
          <a:bodyPr>
            <a:normAutofit fontScale="90000"/>
          </a:bodyPr>
          <a:lstStyle/>
          <a:p>
            <a:r>
              <a:rPr lang="fr-FR" sz="3000" dirty="0">
                <a:latin typeface="Segoe UI Semibold (Headings)"/>
              </a:rPr>
              <a:t>Leçon 02 : Pourquoi les services cloud ?</a:t>
            </a:r>
            <a:endParaRPr lang="en-US" sz="3000" dirty="0"/>
          </a:p>
        </p:txBody>
      </p:sp>
      <p:pic>
        <p:nvPicPr>
          <p:cNvPr id="10" name="Picture 9">
            <a:extLst>
              <a:ext uri="{FF2B5EF4-FFF2-40B4-BE49-F238E27FC236}">
                <a16:creationId xmlns:a16="http://schemas.microsoft.com/office/drawing/2014/main" id="{5C506B8B-5E30-4FFD-815F-882D307797D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717741" y="4758118"/>
            <a:ext cx="1867259" cy="1579989"/>
          </a:xfrm>
          <a:prstGeom prst="rect">
            <a:avLst/>
          </a:prstGeom>
          <a:effectLst>
            <a:softEdge rad="419100"/>
          </a:effectLst>
        </p:spPr>
      </p:pic>
    </p:spTree>
    <p:extLst>
      <p:ext uri="{BB962C8B-B14F-4D97-AF65-F5344CB8AC3E}">
        <p14:creationId xmlns:p14="http://schemas.microsoft.com/office/powerpoint/2010/main" val="3744835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 name="Title 16"/>
          <p:cNvSpPr>
            <a:spLocks noGrp="1"/>
          </p:cNvSpPr>
          <p:nvPr>
            <p:ph type="title"/>
          </p:nvPr>
        </p:nvSpPr>
        <p:spPr>
          <a:xfrm>
            <a:off x="220980" y="3152001"/>
            <a:ext cx="11018520" cy="553998"/>
          </a:xfrm>
        </p:spPr>
        <p:txBody>
          <a:bodyPr>
            <a:normAutofit fontScale="90000"/>
          </a:bodyPr>
          <a:lstStyle/>
          <a:p>
            <a:pPr algn="ctr"/>
            <a:r>
              <a:rPr lang="en-US" dirty="0">
                <a:hlinkClick r:id="rId3"/>
              </a:rPr>
              <a:t>Video:</a:t>
            </a:r>
            <a:r>
              <a:rPr lang="en-US" dirty="0"/>
              <a:t> Cloud Services</a:t>
            </a:r>
          </a:p>
        </p:txBody>
      </p:sp>
    </p:spTree>
    <p:extLst>
      <p:ext uri="{BB962C8B-B14F-4D97-AF65-F5344CB8AC3E}">
        <p14:creationId xmlns:p14="http://schemas.microsoft.com/office/powerpoint/2010/main" val="2366341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74ED2-7C0F-4A3B-99ED-148A0B1F1B8C}"/>
              </a:ext>
            </a:extLst>
          </p:cNvPr>
          <p:cNvSpPr>
            <a:spLocks noGrp="1"/>
          </p:cNvSpPr>
          <p:nvPr>
            <p:ph type="title"/>
          </p:nvPr>
        </p:nvSpPr>
        <p:spPr>
          <a:xfrm>
            <a:off x="584200" y="365125"/>
            <a:ext cx="10515600" cy="1325563"/>
          </a:xfrm>
        </p:spPr>
        <p:txBody>
          <a:bodyPr/>
          <a:lstStyle/>
          <a:p>
            <a:r>
              <a:rPr lang="fr-FR" dirty="0"/>
              <a:t>Concepts</a:t>
            </a:r>
            <a:r>
              <a:rPr lang="en-US" dirty="0"/>
              <a:t> et </a:t>
            </a:r>
            <a:r>
              <a:rPr lang="en-US" dirty="0" err="1"/>
              <a:t>termes</a:t>
            </a:r>
            <a:r>
              <a:rPr lang="en-US" dirty="0"/>
              <a:t> </a:t>
            </a:r>
            <a:r>
              <a:rPr lang="en-US" dirty="0" err="1"/>
              <a:t>clés</a:t>
            </a:r>
            <a:endParaRPr lang="en-US" dirty="0"/>
          </a:p>
        </p:txBody>
      </p:sp>
      <p:sp>
        <p:nvSpPr>
          <p:cNvPr id="3" name="Text Placeholder 2">
            <a:extLst>
              <a:ext uri="{FF2B5EF4-FFF2-40B4-BE49-F238E27FC236}">
                <a16:creationId xmlns:a16="http://schemas.microsoft.com/office/drawing/2014/main" id="{D5F441AD-60D1-4C98-BB47-C9F6A636C485}"/>
              </a:ext>
            </a:extLst>
          </p:cNvPr>
          <p:cNvSpPr>
            <a:spLocks noGrp="1"/>
          </p:cNvSpPr>
          <p:nvPr>
            <p:ph type="body" sz="quarter" idx="10"/>
          </p:nvPr>
        </p:nvSpPr>
        <p:spPr>
          <a:xfrm>
            <a:off x="584200" y="1435497"/>
            <a:ext cx="10684022" cy="5057378"/>
          </a:xfrm>
        </p:spPr>
        <p:txBody>
          <a:bodyPr>
            <a:normAutofit/>
          </a:bodyPr>
          <a:lstStyle/>
          <a:p>
            <a:r>
              <a:rPr lang="fr-FR" dirty="0"/>
              <a:t>Les services Cloud ont certaines caractéristiques et considérations, telles que :</a:t>
            </a:r>
          </a:p>
          <a:p>
            <a:pPr lvl="1"/>
            <a:r>
              <a:rPr lang="fr-FR" dirty="0"/>
              <a:t>Haute disponibilité</a:t>
            </a:r>
          </a:p>
          <a:p>
            <a:pPr lvl="1"/>
            <a:r>
              <a:rPr lang="fr-FR" dirty="0"/>
              <a:t>Évolutivité</a:t>
            </a:r>
          </a:p>
          <a:p>
            <a:pPr lvl="1"/>
            <a:r>
              <a:rPr lang="fr-FR" dirty="0"/>
              <a:t>Élasticité</a:t>
            </a:r>
          </a:p>
          <a:p>
            <a:pPr lvl="1"/>
            <a:r>
              <a:rPr lang="fr-FR" dirty="0"/>
              <a:t>Agilité</a:t>
            </a:r>
          </a:p>
          <a:p>
            <a:pPr lvl="1"/>
            <a:r>
              <a:rPr lang="fr-FR" dirty="0"/>
              <a:t>Tolérance de panne</a:t>
            </a:r>
          </a:p>
          <a:p>
            <a:pPr lvl="1"/>
            <a:r>
              <a:rPr lang="fr-FR" dirty="0"/>
              <a:t>Récupération après sinistre</a:t>
            </a:r>
          </a:p>
          <a:p>
            <a:pPr lvl="1"/>
            <a:r>
              <a:rPr lang="fr-FR" dirty="0"/>
              <a:t>Portée mondiale</a:t>
            </a:r>
          </a:p>
          <a:p>
            <a:pPr lvl="1"/>
            <a:r>
              <a:rPr lang="fr-FR" dirty="0"/>
              <a:t>Capacités de latence client</a:t>
            </a:r>
          </a:p>
          <a:p>
            <a:pPr lvl="1"/>
            <a:r>
              <a:rPr lang="fr-FR" dirty="0"/>
              <a:t>Considérations prédictives sur les coûts</a:t>
            </a:r>
          </a:p>
          <a:p>
            <a:pPr lvl="1"/>
            <a:r>
              <a:rPr lang="fr-FR" dirty="0"/>
              <a:t>Sécurité</a:t>
            </a:r>
            <a:endParaRPr lang="en-US" dirty="0"/>
          </a:p>
        </p:txBody>
      </p:sp>
    </p:spTree>
    <p:extLst>
      <p:ext uri="{BB962C8B-B14F-4D97-AF65-F5344CB8AC3E}">
        <p14:creationId xmlns:p14="http://schemas.microsoft.com/office/powerpoint/2010/main" val="18349786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74ED2-7C0F-4A3B-99ED-148A0B1F1B8C}"/>
              </a:ext>
            </a:extLst>
          </p:cNvPr>
          <p:cNvSpPr>
            <a:spLocks noGrp="1"/>
          </p:cNvSpPr>
          <p:nvPr>
            <p:ph type="title"/>
          </p:nvPr>
        </p:nvSpPr>
        <p:spPr>
          <a:xfrm>
            <a:off x="584200" y="365125"/>
            <a:ext cx="10515600" cy="1325563"/>
          </a:xfrm>
        </p:spPr>
        <p:txBody>
          <a:bodyPr/>
          <a:lstStyle/>
          <a:p>
            <a:r>
              <a:rPr lang="en-US" dirty="0" err="1"/>
              <a:t>Économies</a:t>
            </a:r>
            <a:r>
              <a:rPr lang="en-US" dirty="0"/>
              <a:t> </a:t>
            </a:r>
            <a:r>
              <a:rPr lang="en-US" dirty="0" err="1"/>
              <a:t>d’échelle</a:t>
            </a:r>
            <a:endParaRPr lang="en-US" dirty="0"/>
          </a:p>
        </p:txBody>
      </p:sp>
      <p:sp>
        <p:nvSpPr>
          <p:cNvPr id="3" name="Text Placeholder 2">
            <a:extLst>
              <a:ext uri="{FF2B5EF4-FFF2-40B4-BE49-F238E27FC236}">
                <a16:creationId xmlns:a16="http://schemas.microsoft.com/office/drawing/2014/main" id="{D5F441AD-60D1-4C98-BB47-C9F6A636C485}"/>
              </a:ext>
            </a:extLst>
          </p:cNvPr>
          <p:cNvSpPr>
            <a:spLocks noGrp="1"/>
          </p:cNvSpPr>
          <p:nvPr>
            <p:ph type="body" sz="quarter" idx="10"/>
          </p:nvPr>
        </p:nvSpPr>
        <p:spPr>
          <a:xfrm>
            <a:off x="584199" y="1533336"/>
            <a:ext cx="10767059" cy="1325563"/>
          </a:xfrm>
        </p:spPr>
        <p:txBody>
          <a:bodyPr>
            <a:normAutofit/>
          </a:bodyPr>
          <a:lstStyle/>
          <a:p>
            <a:r>
              <a:rPr lang="fr-FR" dirty="0"/>
              <a:t>Le concept d'économies d'échelle est la capacité de faire les choses de façon moins coûteuse et plus efficace lorsqu'on fonctionne à une plus grande échelle par rapport à l'exploitation à plus petite échelle.</a:t>
            </a:r>
            <a:endParaRPr lang="en-US" dirty="0"/>
          </a:p>
          <a:p>
            <a:endParaRPr lang="en-US" dirty="0"/>
          </a:p>
        </p:txBody>
      </p:sp>
      <p:pic>
        <p:nvPicPr>
          <p:cNvPr id="5" name="Picture 4" descr="An arrow points from a single server to multiple servers in the cloud.">
            <a:extLst>
              <a:ext uri="{FF2B5EF4-FFF2-40B4-BE49-F238E27FC236}">
                <a16:creationId xmlns:a16="http://schemas.microsoft.com/office/drawing/2014/main" id="{767CBB74-30EA-4378-85BF-C13C64DA21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8998" y="2744494"/>
            <a:ext cx="5546004" cy="2794041"/>
          </a:xfrm>
          <a:prstGeom prst="rect">
            <a:avLst/>
          </a:prstGeom>
        </p:spPr>
      </p:pic>
      <p:sp>
        <p:nvSpPr>
          <p:cNvPr id="8" name="Text Placeholder 2">
            <a:extLst>
              <a:ext uri="{FF2B5EF4-FFF2-40B4-BE49-F238E27FC236}">
                <a16:creationId xmlns:a16="http://schemas.microsoft.com/office/drawing/2014/main" id="{01D36248-C067-4738-87F3-92C1DE931967}"/>
              </a:ext>
            </a:extLst>
          </p:cNvPr>
          <p:cNvSpPr txBox="1">
            <a:spLocks/>
          </p:cNvSpPr>
          <p:nvPr/>
        </p:nvSpPr>
        <p:spPr>
          <a:xfrm>
            <a:off x="584199" y="5424130"/>
            <a:ext cx="10767060" cy="132556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Les fournisseurs de cloud tels que Microsoft, Google et Amazon Web Services (AWS) sont de très grandes entreprises, et peuvent ainsi tirer parti des avantages des économies d'échelle et ensuite transmettre ces avantages à leurs clients.</a:t>
            </a:r>
            <a:endParaRPr lang="en-US" dirty="0"/>
          </a:p>
        </p:txBody>
      </p:sp>
    </p:spTree>
    <p:extLst>
      <p:ext uri="{BB962C8B-B14F-4D97-AF65-F5344CB8AC3E}">
        <p14:creationId xmlns:p14="http://schemas.microsoft.com/office/powerpoint/2010/main" val="179139938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582E0-1DF8-4F17-9755-76234787A45B}"/>
              </a:ext>
            </a:extLst>
          </p:cNvPr>
          <p:cNvSpPr>
            <a:spLocks noGrp="1"/>
          </p:cNvSpPr>
          <p:nvPr>
            <p:ph type="title"/>
          </p:nvPr>
        </p:nvSpPr>
        <p:spPr>
          <a:xfrm>
            <a:off x="835660" y="634066"/>
            <a:ext cx="10515600" cy="1325563"/>
          </a:xfrm>
        </p:spPr>
        <p:txBody>
          <a:bodyPr/>
          <a:lstStyle/>
          <a:p>
            <a:r>
              <a:rPr lang="en-US" dirty="0"/>
              <a:t>CapEx vs. OpEx</a:t>
            </a:r>
          </a:p>
        </p:txBody>
      </p:sp>
      <p:sp>
        <p:nvSpPr>
          <p:cNvPr id="3" name="Text Placeholder 2">
            <a:extLst>
              <a:ext uri="{FF2B5EF4-FFF2-40B4-BE49-F238E27FC236}">
                <a16:creationId xmlns:a16="http://schemas.microsoft.com/office/drawing/2014/main" id="{F6C15930-22E8-4FFC-870A-DE8042C83B55}"/>
              </a:ext>
            </a:extLst>
          </p:cNvPr>
          <p:cNvSpPr>
            <a:spLocks noGrp="1"/>
          </p:cNvSpPr>
          <p:nvPr>
            <p:ph type="body" sz="quarter" idx="10"/>
          </p:nvPr>
        </p:nvSpPr>
        <p:spPr>
          <a:xfrm>
            <a:off x="835660" y="2287676"/>
            <a:ext cx="11018520" cy="3936258"/>
          </a:xfrm>
        </p:spPr>
        <p:txBody>
          <a:bodyPr>
            <a:normAutofit/>
          </a:bodyPr>
          <a:lstStyle/>
          <a:p>
            <a:r>
              <a:rPr lang="fr-FR" dirty="0"/>
              <a:t>Les Capital </a:t>
            </a:r>
            <a:r>
              <a:rPr lang="fr-FR" dirty="0" err="1"/>
              <a:t>Expenditures</a:t>
            </a:r>
            <a:r>
              <a:rPr lang="fr-FR" dirty="0"/>
              <a:t> (dépenses en immobilisations - </a:t>
            </a:r>
            <a:r>
              <a:rPr lang="fr-FR" dirty="0" err="1"/>
              <a:t>CapEx</a:t>
            </a:r>
            <a:r>
              <a:rPr lang="fr-FR" dirty="0"/>
              <a:t>) sont les dépenses d'argent consacrées à l'infrastructure physique initiale, puis la déduction de cette dépense de votre facture d'impôt au fil du temps. </a:t>
            </a:r>
            <a:r>
              <a:rPr lang="fr-FR" dirty="0" err="1"/>
              <a:t>CapEx</a:t>
            </a:r>
            <a:r>
              <a:rPr lang="fr-FR" dirty="0"/>
              <a:t> est un coût initial qui a une valeur qui se réduit au fil du temps.</a:t>
            </a:r>
          </a:p>
          <a:p>
            <a:r>
              <a:rPr lang="fr-FR" dirty="0"/>
              <a:t>Les </a:t>
            </a:r>
            <a:r>
              <a:rPr lang="fr-FR" dirty="0" err="1"/>
              <a:t>Operationnal</a:t>
            </a:r>
            <a:r>
              <a:rPr lang="fr-FR" dirty="0"/>
              <a:t> </a:t>
            </a:r>
            <a:r>
              <a:rPr lang="fr-FR" dirty="0" err="1"/>
              <a:t>Expenditures</a:t>
            </a:r>
            <a:r>
              <a:rPr lang="fr-FR" dirty="0"/>
              <a:t> (dépenses de fonctionnement - </a:t>
            </a:r>
            <a:r>
              <a:rPr lang="fr-FR" dirty="0" err="1"/>
              <a:t>OpEx</a:t>
            </a:r>
            <a:r>
              <a:rPr lang="fr-FR" dirty="0"/>
              <a:t>) dépensent de l'argent pour des services ou des produits et sont facturées immédiatement. Vous pouvez déduire cette dépense de votre facture d'impôt au cours de la même année. Il n'y a pas de coût initial, vous payez pour un service ou un produit que vous l'utilisez.</a:t>
            </a:r>
            <a:endParaRPr lang="en-US" dirty="0"/>
          </a:p>
        </p:txBody>
      </p:sp>
    </p:spTree>
    <p:extLst>
      <p:ext uri="{BB962C8B-B14F-4D97-AF65-F5344CB8AC3E}">
        <p14:creationId xmlns:p14="http://schemas.microsoft.com/office/powerpoint/2010/main" val="36161460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75F90D-B26C-4841-A34E-779F74FBE1DE}"/>
              </a:ext>
            </a:extLst>
          </p:cNvPr>
          <p:cNvSpPr>
            <a:spLocks noGrp="1"/>
          </p:cNvSpPr>
          <p:nvPr>
            <p:ph type="title"/>
          </p:nvPr>
        </p:nvSpPr>
        <p:spPr>
          <a:xfrm>
            <a:off x="484633" y="914400"/>
            <a:ext cx="3943676" cy="2887579"/>
          </a:xfrm>
        </p:spPr>
        <p:txBody>
          <a:bodyPr vert="horz" lIns="91440" tIns="45720" rIns="91440" bIns="45720" rtlCol="0" anchor="b">
            <a:normAutofit/>
          </a:bodyPr>
          <a:lstStyle/>
          <a:p>
            <a:pPr algn="ctr"/>
            <a:r>
              <a:rPr lang="fr-FR" sz="4800" b="1" dirty="0">
                <a:solidFill>
                  <a:srgbClr val="FFFFFF"/>
                </a:solidFill>
              </a:rPr>
              <a:t>Modèle basé sur la consommation</a:t>
            </a:r>
            <a:endParaRPr lang="en-US" sz="4800" kern="1200" dirty="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7A82A1C3-BB15-4168-9A47-D2275EF75806}"/>
              </a:ext>
            </a:extLst>
          </p:cNvPr>
          <p:cNvSpPr>
            <a:spLocks noGrp="1"/>
          </p:cNvSpPr>
          <p:nvPr>
            <p:ph type="body" sz="quarter" idx="10"/>
          </p:nvPr>
        </p:nvSpPr>
        <p:spPr>
          <a:xfrm>
            <a:off x="674237" y="4170501"/>
            <a:ext cx="3657600" cy="1525597"/>
          </a:xfrm>
        </p:spPr>
        <p:txBody>
          <a:bodyPr vert="horz" lIns="91440" tIns="45720" rIns="91440" bIns="45720" rtlCol="0">
            <a:normAutofit/>
          </a:bodyPr>
          <a:lstStyle/>
          <a:p>
            <a:pPr marL="0" indent="0" algn="ctr">
              <a:buNone/>
            </a:pPr>
            <a:r>
              <a:rPr lang="fr-FR" sz="2000" dirty="0">
                <a:solidFill>
                  <a:srgbClr val="FFFFFF"/>
                </a:solidFill>
              </a:rPr>
              <a:t>Les utilisateurs ne paient que pour les ressources qu'ils utilisent</a:t>
            </a:r>
            <a:endParaRPr lang="en-US" sz="2000" kern="1200" dirty="0">
              <a:solidFill>
                <a:srgbClr val="FFFFFF"/>
              </a:solidFill>
              <a:latin typeface="+mn-lt"/>
              <a:ea typeface="+mn-ea"/>
              <a:cs typeface="+mn-cs"/>
            </a:endParaRPr>
          </a:p>
        </p:txBody>
      </p:sp>
      <p:cxnSp>
        <p:nvCxnSpPr>
          <p:cNvPr id="15" name="Straight Connector 11">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5" name="Picture 4" descr="A diagram has an arrow pointing from physical structures to a user with ideas in the cloud, representing the migration from CapEx to OpEx.">
            <a:extLst>
              <a:ext uri="{FF2B5EF4-FFF2-40B4-BE49-F238E27FC236}">
                <a16:creationId xmlns:a16="http://schemas.microsoft.com/office/drawing/2014/main" id="{134B56CE-A3FF-445C-895A-88E6B85D37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3822" y="1787642"/>
            <a:ext cx="6553545" cy="3290657"/>
          </a:xfrm>
          <a:prstGeom prst="rect">
            <a:avLst/>
          </a:prstGeom>
        </p:spPr>
      </p:pic>
    </p:spTree>
    <p:extLst>
      <p:ext uri="{BB962C8B-B14F-4D97-AF65-F5344CB8AC3E}">
        <p14:creationId xmlns:p14="http://schemas.microsoft.com/office/powerpoint/2010/main" val="3686819509"/>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F0A8EC63B41F42B52D0BC38F0ABD9A" ma:contentTypeVersion="2" ma:contentTypeDescription="Crée un document." ma:contentTypeScope="" ma:versionID="e585250d942404337b01ec7e7e3ef4de">
  <xsd:schema xmlns:xsd="http://www.w3.org/2001/XMLSchema" xmlns:xs="http://www.w3.org/2001/XMLSchema" xmlns:p="http://schemas.microsoft.com/office/2006/metadata/properties" xmlns:ns2="70dc2928-574a-41fd-94b2-4b922bc37171" targetNamespace="http://schemas.microsoft.com/office/2006/metadata/properties" ma:root="true" ma:fieldsID="921c9f2266f10edacaf7d117c53ae053" ns2:_="">
    <xsd:import namespace="70dc2928-574a-41fd-94b2-4b922bc3717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c2928-574a-41fd-94b2-4b922bc371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4EADE7-1CA6-40B3-999A-9A8B106FD9BB}"/>
</file>

<file path=customXml/itemProps2.xml><?xml version="1.0" encoding="utf-8"?>
<ds:datastoreItem xmlns:ds="http://schemas.openxmlformats.org/officeDocument/2006/customXml" ds:itemID="{6F6E1029-4E96-4C16-A5CA-5A40C2713869}"/>
</file>

<file path=customXml/itemProps3.xml><?xml version="1.0" encoding="utf-8"?>
<ds:datastoreItem xmlns:ds="http://schemas.openxmlformats.org/officeDocument/2006/customXml" ds:itemID="{1D18B6D4-93FE-4D60-9DE0-930FF1B023A5}"/>
</file>

<file path=docProps/app.xml><?xml version="1.0" encoding="utf-8"?>
<Properties xmlns="http://schemas.openxmlformats.org/officeDocument/2006/extended-properties" xmlns:vt="http://schemas.openxmlformats.org/officeDocument/2006/docPropsVTypes">
  <TotalTime>0</TotalTime>
  <Words>2894</Words>
  <Application>Microsoft Office PowerPoint</Application>
  <PresentationFormat>Grand écran</PresentationFormat>
  <Paragraphs>212</Paragraphs>
  <Slides>24</Slides>
  <Notes>23</Notes>
  <HiddenSlides>3</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24</vt:i4>
      </vt:variant>
    </vt:vector>
  </HeadingPairs>
  <TitlesOfParts>
    <vt:vector size="31" baseType="lpstr">
      <vt:lpstr>Arial</vt:lpstr>
      <vt:lpstr>Calibri</vt:lpstr>
      <vt:lpstr>Calibri Light</vt:lpstr>
      <vt:lpstr>Segoe UI</vt:lpstr>
      <vt:lpstr>Segoe UI Semibold (Headings)</vt:lpstr>
      <vt:lpstr>Tw Cen MT</vt:lpstr>
      <vt:lpstr>Office Theme</vt:lpstr>
      <vt:lpstr>AZ-900T01: Module 01: Cloud concepts</vt:lpstr>
      <vt:lpstr>Leçon 01 : Introduction</vt:lpstr>
      <vt:lpstr>Aperçu du module</vt:lpstr>
      <vt:lpstr>Leçon 02 : Pourquoi les services cloud ?</vt:lpstr>
      <vt:lpstr>Video: Cloud Services</vt:lpstr>
      <vt:lpstr>Concepts et termes clés</vt:lpstr>
      <vt:lpstr>Économies d’échelle</vt:lpstr>
      <vt:lpstr>CapEx vs. OpEx</vt:lpstr>
      <vt:lpstr>Modèle basé sur la consommation</vt:lpstr>
      <vt:lpstr>Leçon 03: Types de modèles cloud</vt:lpstr>
      <vt:lpstr>Video: Cloud Models</vt:lpstr>
      <vt:lpstr>Cloud public</vt:lpstr>
      <vt:lpstr>Cloud privé</vt:lpstr>
      <vt:lpstr>Cloud hybride</vt:lpstr>
      <vt:lpstr>Comparaison des modèle cloud</vt:lpstr>
      <vt:lpstr>Leçon 04 : Types de services cloud</vt:lpstr>
      <vt:lpstr>Video: Cloud Services</vt:lpstr>
      <vt:lpstr>IaaS</vt:lpstr>
      <vt:lpstr>PaaS</vt:lpstr>
      <vt:lpstr>SaaS</vt:lpstr>
      <vt:lpstr>Comparaison des services cloud</vt:lpstr>
      <vt:lpstr>Responsabilités de gestion</vt:lpstr>
      <vt:lpstr>Leçon 05 : Questions de révision du module</vt:lpstr>
      <vt:lpstr>Module 1 Révision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2018-12-17T15:23:37Z</dcterms:created>
  <dcterms:modified xsi:type="dcterms:W3CDTF">2020-06-29T06:30:44Z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0x01010018F0A8EC63B41F42B52D0BC38F0ABD9A</vt:lpwstr>
  </property>
</Properties>
</file>